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65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21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reversed-on-d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FFBF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548640" y="10058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00CE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CED Diagnostic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48640" y="182880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Clearing Exposure Diagnostic</a:t>
            </a:r>
            <a:endParaRPr lang="en-US" sz="3600" dirty="0"/>
          </a:p>
        </p:txBody>
      </p:sp>
      <p:sp>
        <p:nvSpPr>
          <p:cNvPr id="6" name="Shape 3"/>
          <p:cNvSpPr/>
          <p:nvPr/>
        </p:nvSpPr>
        <p:spPr>
          <a:xfrm>
            <a:off x="548640" y="2880360"/>
            <a:ext cx="1828800" cy="45720"/>
          </a:xfrm>
          <a:prstGeom prst="rect">
            <a:avLst/>
          </a:prstGeom>
          <a:solidFill>
            <a:srgbClr val="00CED1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548640" y="32004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Caerwen University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548640" y="36576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cycle  |  UKPRN 10007857  |  UCAS B06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48640" y="594360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structural exposure read. Clearing is not one cycle: three cycles run simultaneously, each with its own calendar and operational implications.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48640" y="6492240"/>
            <a:ext cx="10058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 HE Advisory Limited  |  blairgowriehe.com  |  CED v1.2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Velocity comparison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Blended velocity vs sector Band A typical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234440"/>
          <a:ext cx="11064240" cy="1207008"/>
        </p:xfrm>
        <a:graphic>
          <a:graphicData uri="http://schemas.openxmlformats.org/drawingml/2006/table">
            <a:tbl>
              <a:tblPr/>
              <a:tblGrid>
                <a:gridCol w="2766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6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6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6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This institution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Sector Band 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Gap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 +7 fill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67.9%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74.0%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-6.1pp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 +14 fill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83.1%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85.0%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3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-1.9pp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301752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Velocity classification: modestly slow (extended tail)  |  Operational window: 14 days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48640" y="352044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implications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548640" y="3931920"/>
            <a:ext cx="1106424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the desk through day +7, then hold meaningful capacity through day +14. Day +7 blended fill is 68% against a sector-typical 74%, and the gap closes only by day +14 at 83%. That 15pp lands mostly between days +8 and +14 and will not be caught by a team that has already stood down. Run daily comms through the first week, biweekly through the second. One creative track carries; a late-funnel variant is optional, not required. The discipline is not staffing harder, it is staffing later.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Three-year outlook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Rule-driven narrative plus 2028 scenarios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1234440"/>
            <a:ext cx="73152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three-year outlook for Caerwen University is a steady-state one. Volume held around 1,880 over the recent cycles. The tail is modestly slow but manageable. No sector headwind materialised in the January 2026 signal.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decade line tells the first part. UK acceptances are 23% lower than in 2016 against a sector Clearing book that grew. This is share loss in a market that has grown, not failure in a market that has shrunk. A different problem to solve.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composition tells the second part. 96% of intake runs through Cycle A; the International book is 4%. Whatever happens on Level 3 results day in August 2026 lands the year. That is a simplifying constraint and an exposing one.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sector signal tells the third part. UCAS January 2026 applications landed 2.7% above the 2025 equivalent at this institution's domicile mix. UK domestic 2.6% above; International 5.1% above. Applicant supply is not the constraint; yield and positioning will decide who converts the lift.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gives the strategic choice. Clearing is a legitimate lever here, not a defensive one. The shape rewards a 14-day window over a 10-day one, the single cycle simplifies operations, and the sector signal does not pull the plan off course. The question is how hard to lean in; Section 9 sets the shape.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046720" y="1234440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2028 SCENARIOS</a:t>
            </a:r>
            <a:endParaRPr lang="en-US" sz="10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8046720" y="1600200"/>
          <a:ext cx="3611880" cy="1280160"/>
        </p:xfrm>
        <a:graphic>
          <a:graphicData uri="http://schemas.openxmlformats.org/drawingml/2006/table">
            <a:tbl>
              <a:tblPr/>
              <a:tblGrid>
                <a:gridCol w="180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Scenario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2028 UK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 (drift)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1,750 - 2,050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Downside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1,700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Upside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2,250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8046720" y="3246120"/>
            <a:ext cx="36118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yield and share stable, ±8% of 2025. Downside: recent contraction continues 3 years. Upside: reversion to 5-year median plus 10%.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decision brief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rule-derived parameters for 2026 Clearing preparation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48640" y="1188720"/>
            <a:ext cx="54864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5"/>
          <p:cNvSpPr/>
          <p:nvPr/>
        </p:nvSpPr>
        <p:spPr>
          <a:xfrm>
            <a:off x="548640" y="1188720"/>
            <a:ext cx="5486400" cy="384048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731520" y="1234440"/>
            <a:ext cx="5120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STAFFING SHAPE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1645920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single team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731520" y="2176272"/>
            <a:ext cx="5120640" cy="1252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a single Clearing team anchored on Level 3 results day. 96% of intake runs through Cycle A; dual-track adds coordination without earning conversion. Put the strongest closer on the first 48 hours.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263640" y="1188720"/>
            <a:ext cx="54864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0"/>
          <p:cNvSpPr/>
          <p:nvPr/>
        </p:nvSpPr>
        <p:spPr>
          <a:xfrm>
            <a:off x="6263640" y="1188720"/>
            <a:ext cx="5486400" cy="384048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6446520" y="1234440"/>
            <a:ext cx="5120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WINDOW LENGTH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6446520" y="1645920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14 days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6446520" y="2176272"/>
            <a:ext cx="5120640" cy="1252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the desk through day +14, not day +10. Blended fill lands at 68% by day +7 and 83% by day +14; the 15pp that fills days +8 to +14 needs staffed coverage, not a skeleton crew.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548640" y="3749040"/>
            <a:ext cx="54864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5"/>
          <p:cNvSpPr/>
          <p:nvPr/>
        </p:nvSpPr>
        <p:spPr>
          <a:xfrm>
            <a:off x="548640" y="3749040"/>
            <a:ext cx="5486400" cy="384048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731520" y="3794760"/>
            <a:ext cx="5120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COMMS CADENCE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731520" y="4206240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Daily first week, then biweekly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731520" y="4736592"/>
            <a:ext cx="5120640" cy="1252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daily comms through day +7, then shift to twice-weekly through day +14. The first week carries the conversion; the second carries finishers who need a nudge, not a blitz.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6263640" y="3749040"/>
            <a:ext cx="54864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0"/>
          <p:cNvSpPr/>
          <p:nvPr/>
        </p:nvSpPr>
        <p:spPr>
          <a:xfrm>
            <a:off x="6263640" y="3749040"/>
            <a:ext cx="5486400" cy="384048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6446520" y="3794760"/>
            <a:ext cx="5120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CREATIVE TRACKS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6446520" y="4206240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 track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6446520" y="4736592"/>
            <a:ext cx="5120640" cy="12527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one creative track keyed to A-level results confidence and same-day decision pressure. Single-cycle institutions do not need parallel versioning. Put budget into a second cut at day +7 for late deciders.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Methodology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Sources, known limitations, reproducibility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12344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DATA SOURCES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48640" y="1554480"/>
            <a:ext cx="110642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Main Scheme institutional panel: UCAS End of Cycle 2016 to 2025, per-provider.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Sector Clearing velocity: UCAS Clearing Panel 2025, 12 snapshots from SQA day through day +28.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2026 sector layer: hand-curated JSON at blairgowriehe.com/data/sector-combined-dataset-january-2026.json.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Provider directory: sector-provider-directory.json with 619 UKPRN-to-UCAS mappings.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48640" y="3154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KNOWN LIMITATIONS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48640" y="3474720"/>
            <a:ext cx="110642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No per-provider Clearing data exists publicly. CED is a structural exposure read, not a performance measurement.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Subject mix proxy: Main Scheme CAH1 mix is used as proxy for Clearing subject mix; impact on blended velocity typically within 3-5 percentage points.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Cycle baselines are sector averages; institution-specific variation within each cycle is not reflected.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48640" y="5120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REPRODUCIBILITY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48640" y="544068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2147"/>
                </a:solidFill>
                <a:latin typeface="SF Mono" pitchFamily="34" charset="0"/>
                <a:ea typeface="SF Mono" pitchFamily="34" charset="-122"/>
                <a:cs typeface="SF Mono" pitchFamily="34" charset="-120"/>
              </a:rPr>
              <a:t>python3 ced_runner.py --ukprn 10007857 --cycle-year 2025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48640" y="585216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Blairgowrie HE Advisory Limited. Dr David O'Connor DBA (University of Bath, 2023).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FBF00"/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4" name="Image 0" descr="/Users/davidoconnor/Downloads/CLAUDE Skill Files/clearing-exposure-diagnostic/blairgowrie-assets/blairgowrie-logo-reversed-on-d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11480"/>
            <a:ext cx="182880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12801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Blairgowrie HE Advisory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02920" y="1755648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0CE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that survives first contact with operations.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02920" y="2176272"/>
            <a:ext cx="5029200" cy="27432"/>
          </a:xfrm>
          <a:prstGeom prst="rect">
            <a:avLst/>
          </a:prstGeom>
          <a:solidFill>
            <a:srgbClr val="00CED1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502920" y="2340864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CE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diagnostic@blairgowriehe.com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02920" y="2615184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02920" y="3456432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commission a companion report or refresh engagement, contact diagnostic@blairgowriehe.com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27432" cy="5303520"/>
          </a:xfrm>
          <a:prstGeom prst="rect">
            <a:avLst/>
          </a:prstGeom>
          <a:solidFill>
            <a:srgbClr val="1A3355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8458200" y="5029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300" dirty="0">
                <a:solidFill>
                  <a:srgbClr val="00CED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ADVISORY SUITE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8458200" y="804672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8549640" y="85039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9738360" y="850392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549640" y="1143000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Demand</a:t>
            </a:r>
            <a:endParaRPr lang="en-US" sz="750" dirty="0"/>
          </a:p>
        </p:txBody>
      </p:sp>
      <p:sp>
        <p:nvSpPr>
          <p:cNvPr id="17" name="Text 14"/>
          <p:cNvSpPr/>
          <p:nvPr/>
        </p:nvSpPr>
        <p:spPr>
          <a:xfrm>
            <a:off x="8549640" y="1325880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</a:t>
            </a:r>
            <a:endParaRPr lang="en-US" sz="700" dirty="0"/>
          </a:p>
        </p:txBody>
      </p:sp>
      <p:sp>
        <p:nvSpPr>
          <p:cNvPr id="18" name="Shape 15"/>
          <p:cNvSpPr/>
          <p:nvPr/>
        </p:nvSpPr>
        <p:spPr>
          <a:xfrm>
            <a:off x="8458200" y="1609344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8549640" y="1655064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D2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9738360" y="1655064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549640" y="194767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Enrolment</a:t>
            </a:r>
            <a:endParaRPr lang="en-US" sz="750" dirty="0"/>
          </a:p>
        </p:txBody>
      </p:sp>
      <p:sp>
        <p:nvSpPr>
          <p:cNvPr id="22" name="Text 19"/>
          <p:cNvSpPr/>
          <p:nvPr/>
        </p:nvSpPr>
        <p:spPr>
          <a:xfrm>
            <a:off x="8549640" y="2130552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</a:t>
            </a:r>
            <a:endParaRPr lang="en-US" sz="700" dirty="0"/>
          </a:p>
        </p:txBody>
      </p:sp>
      <p:sp>
        <p:nvSpPr>
          <p:cNvPr id="23" name="Shape 20"/>
          <p:cNvSpPr/>
          <p:nvPr/>
        </p:nvSpPr>
        <p:spPr>
          <a:xfrm>
            <a:off x="8458200" y="2414016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8549640" y="2459736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D3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9738360" y="2459736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549640" y="2752344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Graduate</a:t>
            </a:r>
            <a:endParaRPr lang="en-US" sz="750" dirty="0"/>
          </a:p>
        </p:txBody>
      </p:sp>
      <p:sp>
        <p:nvSpPr>
          <p:cNvPr id="27" name="Text 24"/>
          <p:cNvSpPr/>
          <p:nvPr/>
        </p:nvSpPr>
        <p:spPr>
          <a:xfrm>
            <a:off x="8549640" y="2935224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</a:t>
            </a:r>
            <a:endParaRPr lang="en-US" sz="700" dirty="0"/>
          </a:p>
        </p:txBody>
      </p:sp>
      <p:sp>
        <p:nvSpPr>
          <p:cNvPr id="28" name="Shape 25"/>
          <p:cNvSpPr/>
          <p:nvPr/>
        </p:nvSpPr>
        <p:spPr>
          <a:xfrm>
            <a:off x="8458200" y="3218688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6"/>
          <p:cNvSpPr/>
          <p:nvPr/>
        </p:nvSpPr>
        <p:spPr>
          <a:xfrm>
            <a:off x="8549640" y="3264408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D4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9738360" y="3264408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8549640" y="3557016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</a:t>
            </a:r>
            <a:endParaRPr lang="en-US" sz="750" dirty="0"/>
          </a:p>
        </p:txBody>
      </p:sp>
      <p:sp>
        <p:nvSpPr>
          <p:cNvPr id="32" name="Text 29"/>
          <p:cNvSpPr/>
          <p:nvPr/>
        </p:nvSpPr>
        <p:spPr>
          <a:xfrm>
            <a:off x="8549640" y="3739896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</a:t>
            </a:r>
            <a:endParaRPr lang="en-US" sz="700" dirty="0"/>
          </a:p>
        </p:txBody>
      </p:sp>
      <p:sp>
        <p:nvSpPr>
          <p:cNvPr id="33" name="Shape 30"/>
          <p:cNvSpPr/>
          <p:nvPr/>
        </p:nvSpPr>
        <p:spPr>
          <a:xfrm>
            <a:off x="8458200" y="4023360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4" name="Text 31"/>
          <p:cNvSpPr/>
          <p:nvPr/>
        </p:nvSpPr>
        <p:spPr>
          <a:xfrm>
            <a:off x="8549640" y="406908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D5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9738360" y="4069080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◈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8549640" y="4361688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NSS</a:t>
            </a:r>
            <a:endParaRPr lang="en-US" sz="750" dirty="0"/>
          </a:p>
        </p:txBody>
      </p:sp>
      <p:sp>
        <p:nvSpPr>
          <p:cNvPr id="37" name="Text 34"/>
          <p:cNvSpPr/>
          <p:nvPr/>
        </p:nvSpPr>
        <p:spPr>
          <a:xfrm>
            <a:off x="8549640" y="4544568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</a:t>
            </a:r>
            <a:endParaRPr lang="en-US" sz="700" dirty="0"/>
          </a:p>
        </p:txBody>
      </p:sp>
      <p:sp>
        <p:nvSpPr>
          <p:cNvPr id="38" name="Shape 35"/>
          <p:cNvSpPr/>
          <p:nvPr/>
        </p:nvSpPr>
        <p:spPr>
          <a:xfrm>
            <a:off x="10241280" y="804672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6"/>
          <p:cNvSpPr/>
          <p:nvPr/>
        </p:nvSpPr>
        <p:spPr>
          <a:xfrm>
            <a:off x="10332720" y="85039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V1</a:t>
            </a:r>
            <a:endParaRPr lang="en-US" sz="1600" dirty="0"/>
          </a:p>
        </p:txBody>
      </p:sp>
      <p:sp>
        <p:nvSpPr>
          <p:cNvPr id="40" name="Text 37"/>
          <p:cNvSpPr/>
          <p:nvPr/>
        </p:nvSpPr>
        <p:spPr>
          <a:xfrm>
            <a:off x="11521440" y="850392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◇</a:t>
            </a:r>
            <a:endParaRPr lang="en-US" sz="1100" dirty="0"/>
          </a:p>
        </p:txBody>
      </p:sp>
      <p:sp>
        <p:nvSpPr>
          <p:cNvPr id="41" name="Text 38"/>
          <p:cNvSpPr/>
          <p:nvPr/>
        </p:nvSpPr>
        <p:spPr>
          <a:xfrm>
            <a:off x="10332720" y="1143000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Student Value</a:t>
            </a:r>
            <a:endParaRPr lang="en-US" sz="750" dirty="0"/>
          </a:p>
        </p:txBody>
      </p:sp>
      <p:sp>
        <p:nvSpPr>
          <p:cNvPr id="42" name="Text 39"/>
          <p:cNvSpPr/>
          <p:nvPr/>
        </p:nvSpPr>
        <p:spPr>
          <a:xfrm>
            <a:off x="10332720" y="1325880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700" dirty="0"/>
          </a:p>
        </p:txBody>
      </p:sp>
      <p:sp>
        <p:nvSpPr>
          <p:cNvPr id="43" name="Shape 40"/>
          <p:cNvSpPr/>
          <p:nvPr/>
        </p:nvSpPr>
        <p:spPr>
          <a:xfrm>
            <a:off x="10241280" y="1609344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4" name="Text 41"/>
          <p:cNvSpPr/>
          <p:nvPr/>
        </p:nvSpPr>
        <p:spPr>
          <a:xfrm>
            <a:off x="10332720" y="1655064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V2</a:t>
            </a:r>
            <a:endParaRPr lang="en-US" sz="1600" dirty="0"/>
          </a:p>
        </p:txBody>
      </p:sp>
      <p:sp>
        <p:nvSpPr>
          <p:cNvPr id="45" name="Text 42"/>
          <p:cNvSpPr/>
          <p:nvPr/>
        </p:nvSpPr>
        <p:spPr>
          <a:xfrm>
            <a:off x="11521440" y="1655064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◇</a:t>
            </a:r>
            <a:endParaRPr lang="en-US" sz="1100" dirty="0"/>
          </a:p>
        </p:txBody>
      </p:sp>
      <p:sp>
        <p:nvSpPr>
          <p:cNvPr id="46" name="Text 43"/>
          <p:cNvSpPr/>
          <p:nvPr/>
        </p:nvSpPr>
        <p:spPr>
          <a:xfrm>
            <a:off x="10332720" y="1947672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Employee Value</a:t>
            </a:r>
            <a:endParaRPr lang="en-US" sz="750" dirty="0"/>
          </a:p>
        </p:txBody>
      </p:sp>
      <p:sp>
        <p:nvSpPr>
          <p:cNvPr id="47" name="Text 44"/>
          <p:cNvSpPr/>
          <p:nvPr/>
        </p:nvSpPr>
        <p:spPr>
          <a:xfrm>
            <a:off x="10332720" y="2130552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700" dirty="0"/>
          </a:p>
        </p:txBody>
      </p:sp>
      <p:sp>
        <p:nvSpPr>
          <p:cNvPr id="48" name="Shape 45"/>
          <p:cNvSpPr/>
          <p:nvPr/>
        </p:nvSpPr>
        <p:spPr>
          <a:xfrm>
            <a:off x="10241280" y="2414016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46"/>
          <p:cNvSpPr/>
          <p:nvPr/>
        </p:nvSpPr>
        <p:spPr>
          <a:xfrm>
            <a:off x="10332720" y="2459736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V3</a:t>
            </a:r>
            <a:endParaRPr lang="en-US" sz="1600" dirty="0"/>
          </a:p>
        </p:txBody>
      </p:sp>
      <p:sp>
        <p:nvSpPr>
          <p:cNvPr id="50" name="Text 47"/>
          <p:cNvSpPr/>
          <p:nvPr/>
        </p:nvSpPr>
        <p:spPr>
          <a:xfrm>
            <a:off x="11521440" y="2459736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◇</a:t>
            </a:r>
            <a:endParaRPr lang="en-US" sz="1100" dirty="0"/>
          </a:p>
        </p:txBody>
      </p:sp>
      <p:sp>
        <p:nvSpPr>
          <p:cNvPr id="51" name="Text 48"/>
          <p:cNvSpPr/>
          <p:nvPr/>
        </p:nvSpPr>
        <p:spPr>
          <a:xfrm>
            <a:off x="10332720" y="2752344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Student Momentum</a:t>
            </a:r>
            <a:endParaRPr lang="en-US" sz="750" dirty="0"/>
          </a:p>
        </p:txBody>
      </p:sp>
      <p:sp>
        <p:nvSpPr>
          <p:cNvPr id="52" name="Text 49"/>
          <p:cNvSpPr/>
          <p:nvPr/>
        </p:nvSpPr>
        <p:spPr>
          <a:xfrm>
            <a:off x="10332720" y="2935224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700" dirty="0"/>
          </a:p>
        </p:txBody>
      </p:sp>
      <p:sp>
        <p:nvSpPr>
          <p:cNvPr id="53" name="Shape 50"/>
          <p:cNvSpPr/>
          <p:nvPr/>
        </p:nvSpPr>
        <p:spPr>
          <a:xfrm>
            <a:off x="10241280" y="3218688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4" name="Text 51"/>
          <p:cNvSpPr/>
          <p:nvPr/>
        </p:nvSpPr>
        <p:spPr>
          <a:xfrm>
            <a:off x="10332720" y="3264408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0B4C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V4</a:t>
            </a:r>
            <a:endParaRPr lang="en-US" sz="1600" dirty="0"/>
          </a:p>
        </p:txBody>
      </p:sp>
      <p:sp>
        <p:nvSpPr>
          <p:cNvPr id="55" name="Text 52"/>
          <p:cNvSpPr/>
          <p:nvPr/>
        </p:nvSpPr>
        <p:spPr>
          <a:xfrm>
            <a:off x="11521440" y="3264408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◇</a:t>
            </a:r>
            <a:endParaRPr lang="en-US" sz="1100" dirty="0"/>
          </a:p>
        </p:txBody>
      </p:sp>
      <p:sp>
        <p:nvSpPr>
          <p:cNvPr id="56" name="Text 53"/>
          <p:cNvSpPr/>
          <p:nvPr/>
        </p:nvSpPr>
        <p:spPr>
          <a:xfrm>
            <a:off x="10332720" y="3557016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Main Scheme</a:t>
            </a:r>
            <a:endParaRPr lang="en-US" sz="750" dirty="0"/>
          </a:p>
        </p:txBody>
      </p:sp>
      <p:sp>
        <p:nvSpPr>
          <p:cNvPr id="57" name="Text 54"/>
          <p:cNvSpPr/>
          <p:nvPr/>
        </p:nvSpPr>
        <p:spPr>
          <a:xfrm>
            <a:off x="10332720" y="3739896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</a:t>
            </a:r>
            <a:endParaRPr lang="en-US" sz="700" dirty="0"/>
          </a:p>
        </p:txBody>
      </p:sp>
      <p:sp>
        <p:nvSpPr>
          <p:cNvPr id="58" name="Shape 55"/>
          <p:cNvSpPr/>
          <p:nvPr/>
        </p:nvSpPr>
        <p:spPr>
          <a:xfrm>
            <a:off x="10241280" y="4023360"/>
            <a:ext cx="1600200" cy="731520"/>
          </a:xfrm>
          <a:prstGeom prst="rect">
            <a:avLst/>
          </a:prstGeom>
          <a:solidFill>
            <a:srgbClr val="FFBF00"/>
          </a:solidFill>
          <a:ln w="12700">
            <a:solidFill>
              <a:srgbClr val="FFBF0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9" name="Text 56"/>
          <p:cNvSpPr/>
          <p:nvPr/>
        </p:nvSpPr>
        <p:spPr>
          <a:xfrm>
            <a:off x="10332720" y="406908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CED</a:t>
            </a:r>
            <a:endParaRPr lang="en-US" sz="1600" dirty="0"/>
          </a:p>
        </p:txBody>
      </p:sp>
      <p:sp>
        <p:nvSpPr>
          <p:cNvPr id="60" name="Text 57"/>
          <p:cNvSpPr/>
          <p:nvPr/>
        </p:nvSpPr>
        <p:spPr>
          <a:xfrm>
            <a:off x="11521440" y="4069080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021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◇</a:t>
            </a:r>
            <a:endParaRPr lang="en-US" sz="1100" dirty="0"/>
          </a:p>
        </p:txBody>
      </p:sp>
      <p:sp>
        <p:nvSpPr>
          <p:cNvPr id="61" name="Text 58"/>
          <p:cNvSpPr/>
          <p:nvPr/>
        </p:nvSpPr>
        <p:spPr>
          <a:xfrm>
            <a:off x="10332720" y="4361688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Clearing Exposure</a:t>
            </a:r>
            <a:endParaRPr lang="en-US" sz="750" dirty="0"/>
          </a:p>
        </p:txBody>
      </p:sp>
      <p:sp>
        <p:nvSpPr>
          <p:cNvPr id="62" name="Text 59"/>
          <p:cNvSpPr/>
          <p:nvPr/>
        </p:nvSpPr>
        <p:spPr>
          <a:xfrm>
            <a:off x="10332720" y="4544568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0021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700" dirty="0"/>
          </a:p>
        </p:txBody>
      </p:sp>
      <p:sp>
        <p:nvSpPr>
          <p:cNvPr id="63" name="Shape 60"/>
          <p:cNvSpPr/>
          <p:nvPr/>
        </p:nvSpPr>
        <p:spPr>
          <a:xfrm>
            <a:off x="10241280" y="4828032"/>
            <a:ext cx="1600200" cy="731520"/>
          </a:xfrm>
          <a:prstGeom prst="rect">
            <a:avLst/>
          </a:prstGeom>
          <a:solidFill>
            <a:srgbClr val="0A1F3A"/>
          </a:solidFill>
          <a:ln w="12700">
            <a:solidFill>
              <a:srgbClr val="1A335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Text 61"/>
          <p:cNvSpPr/>
          <p:nvPr/>
        </p:nvSpPr>
        <p:spPr>
          <a:xfrm>
            <a:off x="10332720" y="4873752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CED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IHD</a:t>
            </a:r>
            <a:endParaRPr lang="en-US" sz="1600" dirty="0"/>
          </a:p>
        </p:txBody>
      </p:sp>
      <p:sp>
        <p:nvSpPr>
          <p:cNvPr id="65" name="Text 62"/>
          <p:cNvSpPr/>
          <p:nvPr/>
        </p:nvSpPr>
        <p:spPr>
          <a:xfrm>
            <a:off x="11521440" y="4873752"/>
            <a:ext cx="274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</a:t>
            </a:r>
            <a:endParaRPr lang="en-US" sz="1100" dirty="0"/>
          </a:p>
        </p:txBody>
      </p:sp>
      <p:sp>
        <p:nvSpPr>
          <p:cNvPr id="66" name="Text 63"/>
          <p:cNvSpPr/>
          <p:nvPr/>
        </p:nvSpPr>
        <p:spPr>
          <a:xfrm>
            <a:off x="10332720" y="5166360"/>
            <a:ext cx="1463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3344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Institutional</a:t>
            </a:r>
            <a:endParaRPr lang="en-US" sz="750" dirty="0"/>
          </a:p>
        </p:txBody>
      </p:sp>
      <p:sp>
        <p:nvSpPr>
          <p:cNvPr id="67" name="Text 64"/>
          <p:cNvSpPr/>
          <p:nvPr/>
        </p:nvSpPr>
        <p:spPr>
          <a:xfrm>
            <a:off x="10332720" y="5349240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Diag.</a:t>
            </a:r>
            <a:endParaRPr lang="en-US" sz="700" dirty="0"/>
          </a:p>
        </p:txBody>
      </p:sp>
      <p:sp>
        <p:nvSpPr>
          <p:cNvPr id="68" name="Shape 6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CED1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9" name="Text 66"/>
          <p:cNvSpPr/>
          <p:nvPr/>
        </p:nvSpPr>
        <p:spPr>
          <a:xfrm>
            <a:off x="365760" y="6364224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21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CED Report  |  © Blairgowrie HE Advisory Limited 2026  |  Company No. 17140253  |  diagnostic@blairgowriehe.com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Executive frame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Caerwen University  |  2025 cycle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48640" y="1234440"/>
            <a:ext cx="11064240" cy="1143000"/>
          </a:xfrm>
          <a:prstGeom prst="rect">
            <a:avLst/>
          </a:prstGeom>
          <a:solidFill>
            <a:srgbClr val="F2F6FA"/>
          </a:solidFill>
          <a:ln w="254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5"/>
          <p:cNvSpPr/>
          <p:nvPr/>
        </p:nvSpPr>
        <p:spPr>
          <a:xfrm>
            <a:off x="731520" y="1417320"/>
            <a:ext cx="1645920" cy="32004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" name="Text 6"/>
          <p:cNvSpPr/>
          <p:nvPr/>
        </p:nvSpPr>
        <p:spPr>
          <a:xfrm>
            <a:off x="731520" y="14173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LIGHT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514600" y="1371600"/>
            <a:ext cx="8686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stable-modest-tail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731520" y="182880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Modestly extended Clearing tail on a stable intake base. Steady-state execution rather than recovery or expansion.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48640" y="2743200"/>
            <a:ext cx="35661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0"/>
          <p:cNvSpPr/>
          <p:nvPr/>
        </p:nvSpPr>
        <p:spPr>
          <a:xfrm>
            <a:off x="548640" y="2743200"/>
            <a:ext cx="3566160" cy="502920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731520" y="2807208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ED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01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1371600" y="2843784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window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731520" y="3383280"/>
            <a:ext cx="320040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the desk through day +14, not day +10. Sector-typical standdown at day +10 would miss roughly 8pp of fill that lands in days +11 to +14, plus another 17pp after. Standing down early is the most expensive saving in the cycle.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297680" y="2743200"/>
            <a:ext cx="35661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5"/>
          <p:cNvSpPr/>
          <p:nvPr/>
        </p:nvSpPr>
        <p:spPr>
          <a:xfrm>
            <a:off x="4297680" y="2743200"/>
            <a:ext cx="3566160" cy="502920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4480560" y="2807208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ED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02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5120640" y="2843784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Single-cycle exposure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480560" y="3383280"/>
            <a:ext cx="320040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one team on one calendar. 96% of intake anchors on Level 3 results day; there is no meaningful second cycle to staff for. The upside is simplicity. The downside is that a weak Level 3 results day has nowhere else to land.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8046720" y="2743200"/>
            <a:ext cx="35661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0"/>
          <p:cNvSpPr/>
          <p:nvPr/>
        </p:nvSpPr>
        <p:spPr>
          <a:xfrm>
            <a:off x="8046720" y="2743200"/>
            <a:ext cx="3566160" cy="502920"/>
          </a:xfrm>
          <a:prstGeom prst="rect">
            <a:avLst/>
          </a:prstGeom>
          <a:solidFill>
            <a:srgbClr val="00214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8229600" y="2807208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ED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03</a:t>
            </a:r>
            <a:endParaRPr lang="en-US" sz="2000" dirty="0"/>
          </a:p>
        </p:txBody>
      </p:sp>
      <p:sp>
        <p:nvSpPr>
          <p:cNvPr id="25" name="Text 22"/>
          <p:cNvSpPr/>
          <p:nvPr/>
        </p:nvSpPr>
        <p:spPr>
          <a:xfrm>
            <a:off x="8869680" y="2843784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Volume trajectory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8229600" y="3383280"/>
            <a:ext cx="320040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the volume as the baseline, not the target. 1,880 UK acceptances in 2025, 9% down over three years with no peak-to-peak drift. The conversation worth having is about yield and subject mix at this scale; pushing headline volume back to 2,430 is a different investment case altogether.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Institution profile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Volume, composition, cycle mix, and dominant subjects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48640" y="1234440"/>
            <a:ext cx="3657600" cy="219456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731520" y="1371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UK ACCEPTED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17373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1,880</a:t>
            </a:r>
            <a:endParaRPr lang="en-US" sz="3800" dirty="0"/>
          </a:p>
        </p:txBody>
      </p:sp>
      <p:sp>
        <p:nvSpPr>
          <p:cNvPr id="10" name="Text 7"/>
          <p:cNvSpPr/>
          <p:nvPr/>
        </p:nvSpPr>
        <p:spPr>
          <a:xfrm>
            <a:off x="731520" y="29260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band  |  75 International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389120" y="1234440"/>
            <a:ext cx="3657600" cy="219456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4572000" y="1371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CYCLE MIX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72000" y="17373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96/0/4</a:t>
            </a:r>
            <a:endParaRPr lang="en-US" sz="3800" dirty="0"/>
          </a:p>
        </p:txBody>
      </p:sp>
      <p:sp>
        <p:nvSpPr>
          <p:cNvPr id="14" name="Text 11"/>
          <p:cNvSpPr/>
          <p:nvPr/>
        </p:nvSpPr>
        <p:spPr>
          <a:xfrm>
            <a:off x="4572000" y="29260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/ B / C percentage share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8229600" y="1234440"/>
            <a:ext cx="3657600" cy="219456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3"/>
          <p:cNvSpPr/>
          <p:nvPr/>
        </p:nvSpPr>
        <p:spPr>
          <a:xfrm>
            <a:off x="8412480" y="1371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CYCLE ANCHOR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8412480" y="17373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LEVEL 3</a:t>
            </a:r>
            <a:endParaRPr lang="en-US" sz="3800" dirty="0"/>
          </a:p>
        </p:txBody>
      </p:sp>
      <p:sp>
        <p:nvSpPr>
          <p:cNvPr id="18" name="Text 15"/>
          <p:cNvSpPr/>
          <p:nvPr/>
        </p:nvSpPr>
        <p:spPr>
          <a:xfrm>
            <a:off x="8412480" y="29260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cycle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48640" y="3749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Subject mix (top 8, CAH1)</a:t>
            </a:r>
            <a:endParaRPr lang="en-US" sz="13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4114800"/>
          <a:ext cx="11064240" cy="2331720"/>
        </p:xfrm>
        <a:graphic>
          <a:graphicData uri="http://schemas.openxmlformats.org/drawingml/2006/table">
            <a:tbl>
              <a:tblPr/>
              <a:tblGrid>
                <a:gridCol w="3688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8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CAH1 subject group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Accepted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(CAH03) biological and sport sciences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(CAH02) subjects allied to medicine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(CAH22) education and teaching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(CAH01) medicine and dentistry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(CAH04) psychology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(CAH26) geography, earth and environmental studies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(CAH15) social sciences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(CAH20) historical, philosophical and religious studies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Decade trajectory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Caerwen University Main Scheme UK acceptances, 2016 to 2025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234440"/>
          <a:ext cx="7315200" cy="301752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Cycle year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UK accepted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Change vs first cycle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Year-on-year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2,430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2,215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2,170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1,980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2,165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2,075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2,050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1,915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Shape 4"/>
          <p:cNvSpPr/>
          <p:nvPr/>
        </p:nvSpPr>
        <p:spPr>
          <a:xfrm>
            <a:off x="8229600" y="1234440"/>
            <a:ext cx="3474720" cy="411480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5"/>
          <p:cNvSpPr/>
          <p:nvPr/>
        </p:nvSpPr>
        <p:spPr>
          <a:xfrm>
            <a:off x="8412480" y="14173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TRAJECTORY STATS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8412480" y="187452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4D4D4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Peak cycle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8412480" y="21031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2016 (2,430)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8412480" y="251460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4D4D4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vs peak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8412480" y="2743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-23%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8412480" y="315468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4D4D4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vs 2016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8412480" y="33832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-23%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8412480" y="379476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4D4D4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Last 3 years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8412480" y="40233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-9%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8412480" y="443484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4D4D4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Classification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8412480" y="46634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STABLE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cycle context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UCAS January sector signal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48640" y="1234440"/>
            <a:ext cx="11064240" cy="274320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731520" y="1417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2E7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LIVE SECTOR SIGNAL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31520" y="173736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+3.1%</a:t>
            </a:r>
            <a:endParaRPr lang="en-US" sz="6400" dirty="0"/>
          </a:p>
        </p:txBody>
      </p:sp>
      <p:sp>
        <p:nvSpPr>
          <p:cNvPr id="10" name="Text 7"/>
          <p:cNvSpPr/>
          <p:nvPr/>
        </p:nvSpPr>
        <p:spPr>
          <a:xfrm>
            <a:off x="731520" y="27432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applicants versus 2025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31520" y="32004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domicile +2.6%  |  International +5.1%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48640" y="429768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https://blairgowriehe.com/data/sector-combined-dataset-january-2026.json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48640" y="475488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the 2026 January release frames the sector demand environment for the 2026 Clearing cycle. Rule 5 in Section 8 fires a directional paragraph when the headline delta is material (five-band threshold at ±2% and ±5%).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Sector Clearing market shape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Within-cycle fill curve, 2025 cycle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077718"/>
              </p:ext>
            </p:extLst>
          </p:nvPr>
        </p:nvGraphicFramePr>
        <p:xfrm>
          <a:off x="548640" y="1234440"/>
          <a:ext cx="5943600" cy="356616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Placed (Clearing)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Cumulative % of lift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2,670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4,270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16,820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34,770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39,070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41,460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43,060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44,440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45,470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46,350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47,140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51,490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Shape 4"/>
          <p:cNvSpPr/>
          <p:nvPr/>
        </p:nvSpPr>
        <p:spPr>
          <a:xfrm>
            <a:off x="6766560" y="1234440"/>
            <a:ext cx="4846320" cy="457200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5"/>
          <p:cNvSpPr/>
          <p:nvPr/>
        </p:nvSpPr>
        <p:spPr>
          <a:xfrm>
            <a:off x="6949440" y="141732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THE CURVE SAYS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6949440" y="187452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27%</a:t>
            </a:r>
            <a:endParaRPr lang="en-US" sz="3200" dirty="0"/>
          </a:p>
        </p:txBody>
      </p:sp>
      <p:sp>
        <p:nvSpPr>
          <p:cNvPr id="11" name="Text 7"/>
          <p:cNvSpPr/>
          <p:nvPr/>
        </p:nvSpPr>
        <p:spPr>
          <a:xfrm>
            <a:off x="6949440" y="24231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captured in the first 24 hours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6949440" y="283464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82%</a:t>
            </a:r>
            <a:endParaRPr lang="en-US" sz="3200" dirty="0"/>
          </a:p>
        </p:txBody>
      </p:sp>
      <p:sp>
        <p:nvSpPr>
          <p:cNvPr id="13" name="Text 9"/>
          <p:cNvSpPr/>
          <p:nvPr/>
        </p:nvSpPr>
        <p:spPr>
          <a:xfrm>
            <a:off x="6949440" y="338328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captured in the first week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6949440" y="379476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91%</a:t>
            </a:r>
            <a:endParaRPr lang="en-US" sz="3200" dirty="0"/>
          </a:p>
        </p:txBody>
      </p:sp>
      <p:sp>
        <p:nvSpPr>
          <p:cNvPr id="15" name="Text 11"/>
          <p:cNvSpPr/>
          <p:nvPr/>
        </p:nvSpPr>
        <p:spPr>
          <a:xfrm>
            <a:off x="6949440" y="43434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captured in the first fortnight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6949440" y="475488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9%</a:t>
            </a:r>
            <a:endParaRPr lang="en-US" sz="3200" dirty="0"/>
          </a:p>
        </p:txBody>
      </p:sp>
      <p:sp>
        <p:nvSpPr>
          <p:cNvPr id="17" name="Text 13"/>
          <p:cNvSpPr/>
          <p:nvPr/>
        </p:nvSpPr>
        <p:spPr>
          <a:xfrm>
            <a:off x="6949440" y="53035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arrives between day +14 and day +28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Sector Clearing market shape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Decade shift: Placed (Clearing) vs Direct to Clearing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53378"/>
              </p:ext>
            </p:extLst>
          </p:nvPr>
        </p:nvGraphicFramePr>
        <p:xfrm>
          <a:off x="548640" y="1234440"/>
          <a:ext cx="7772400" cy="3017520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Cycle year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Placed (Clearing)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Placed (Direct to Clearing)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D2C share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46,770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12,490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46,310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13,640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45,690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14,410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50,050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15,760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52,610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17,880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36,430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10,590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46,920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12,510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52,300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15,690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23.1%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51,170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17,640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51,490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18,460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8595360" y="1234440"/>
            <a:ext cx="3108960" cy="457200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5"/>
          <p:cNvSpPr/>
          <p:nvPr/>
        </p:nvSpPr>
        <p:spPr>
          <a:xfrm>
            <a:off x="8778240" y="1417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DECADE HEADLINE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8778240" y="1874520"/>
            <a:ext cx="27432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Placed (Clearing) has moved +10% from 2016 to 2025. Placed (Direct to Clearing) has moved +48% over the same period. The two pathways move in opposite directions: traditional Clearing is thinning while Direct to Clearing grows.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Cycle positioning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Clearing cycle is three cycles running simultaneously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234440"/>
          <a:ext cx="11064240" cy="1609344"/>
        </p:xfrm>
        <a:graphic>
          <a:graphicData uri="http://schemas.openxmlformats.org/drawingml/2006/table">
            <a:tbl>
              <a:tblPr/>
              <a:tblGrid>
                <a:gridCol w="221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Cycle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Population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 +7 fill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 +14 fill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Caerwen University share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England + Wales + NI, Level 3-anchored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95.9%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Scotland, SQA-anchored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International, 28-day linear fill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71.6%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Shape 4"/>
          <p:cNvSpPr/>
          <p:nvPr/>
        </p:nvSpPr>
        <p:spPr>
          <a:xfrm>
            <a:off x="548640" y="3749040"/>
            <a:ext cx="11064240" cy="210312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731520" y="38862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Implication: effectively single-cycle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731520" y="4297680"/>
            <a:ext cx="10698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96% of intake in Cycle A, this institution runs a single Clearing operation anchored on Level 3 results day. No parallel-cycle complexity, but no domicile-diversification hedge.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davidoconnor/Downloads/CLAUDE Skill Files/clearing-exposure-diagnostic/blairgowrie-assets/blairgowrie-logo-primary-on-l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552" y="228600"/>
            <a:ext cx="1828800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6629400"/>
            <a:ext cx="12188952" cy="18288"/>
          </a:xfrm>
          <a:prstGeom prst="rect">
            <a:avLst/>
          </a:prstGeom>
          <a:solidFill>
            <a:srgbClr val="00CED1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1"/>
          <p:cNvSpPr/>
          <p:nvPr/>
        </p:nvSpPr>
        <p:spPr>
          <a:xfrm>
            <a:off x="0" y="6656832"/>
            <a:ext cx="121889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blairgowriehe.com  |  david@blairgowriehe.com  |  Confidential</a:t>
            </a:r>
            <a:endParaRPr lang="en-US" sz="700" dirty="0"/>
          </a:p>
        </p:txBody>
      </p:sp>
      <p:sp>
        <p:nvSpPr>
          <p:cNvPr id="5" name="Text 2"/>
          <p:cNvSpPr/>
          <p:nvPr/>
        </p:nvSpPr>
        <p:spPr>
          <a:xfrm>
            <a:off x="548640" y="27432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Dominant subject exposure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48640" y="82296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biological and sport sciences  |  565 accepted (28.9% of intake)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48640" y="1234440"/>
            <a:ext cx="3657600" cy="201168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731520" y="1371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SECTOR VELOCITY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31520" y="169164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72%</a:t>
            </a:r>
            <a:endParaRPr lang="en-US" sz="4600" dirty="0"/>
          </a:p>
        </p:txBody>
      </p:sp>
      <p:sp>
        <p:nvSpPr>
          <p:cNvPr id="10" name="Text 7"/>
          <p:cNvSpPr/>
          <p:nvPr/>
        </p:nvSpPr>
        <p:spPr>
          <a:xfrm>
            <a:off x="731520" y="256032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+7 fill  |  85% at day +14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2880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Band A typical d+7 = 74%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4389120" y="12344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214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Sector decade trajectory in biological and sport sciences</a:t>
            </a:r>
            <a:endParaRPr lang="en-US" sz="1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22570"/>
              </p:ext>
            </p:extLst>
          </p:nvPr>
        </p:nvGraphicFramePr>
        <p:xfrm>
          <a:off x="4389120" y="1600200"/>
          <a:ext cx="7315200" cy="219456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Cycle year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Sector accepted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Change vs first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31,440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32,130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32,480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32,010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30,480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30,120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30,280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200" dirty="0">
                          <a:solidFill>
                            <a:srgbClr val="4D4D4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8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Shape 10"/>
          <p:cNvSpPr/>
          <p:nvPr/>
        </p:nvSpPr>
        <p:spPr>
          <a:xfrm>
            <a:off x="548640" y="5394960"/>
            <a:ext cx="11064240" cy="822960"/>
          </a:xfrm>
          <a:prstGeom prst="rect">
            <a:avLst/>
          </a:prstGeom>
          <a:solidFill>
            <a:srgbClr val="F2F6FA"/>
          </a:solidFill>
          <a:ln w="12700">
            <a:solidFill>
              <a:srgbClr val="00CED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1"/>
          <p:cNvSpPr/>
          <p:nvPr/>
        </p:nvSpPr>
        <p:spPr>
          <a:xfrm>
            <a:off x="731520" y="544068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D4D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subject fills at roughly the sector average rate at day +7 (72% vs 74%).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2109</Words>
  <Application>Microsoft Macintosh PowerPoint</Application>
  <PresentationFormat>Widescreen</PresentationFormat>
  <Paragraphs>421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Montserrat</vt:lpstr>
      <vt:lpstr>SF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David OConnor</cp:lastModifiedBy>
  <cp:revision>3</cp:revision>
  <dcterms:created xsi:type="dcterms:W3CDTF">2026-04-20T19:30:25Z</dcterms:created>
  <dcterms:modified xsi:type="dcterms:W3CDTF">2026-04-20T19:35:17Z</dcterms:modified>
</cp:coreProperties>
</file>