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12192000"/>
  <p:embeddedFontLst>
    <p:embeddedFont>
      <p:font typeface="Montserrat" pitchFamily="2" charset="77"/>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iKstUKAKlLWNMX5hJKSlQ2gngPk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04D2A6A-57A5-4F92-BB92-B01DFADF7A16}">
  <a:tblStyle styleId="{B04D2A6A-57A5-4F92-BB92-B01DFADF7A1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31"/>
  </p:normalViewPr>
  <p:slideViewPr>
    <p:cSldViewPr snapToGrid="0" showGuides="1">
      <p:cViewPr varScale="1">
        <p:scale>
          <a:sx n="83" d="100"/>
          <a:sy n="83" d="100"/>
        </p:scale>
        <p:origin x="296" y="4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 name="Google Shape;1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 name="Google Shape;1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6" name="Google Shape;176;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4" name="Google Shape;204;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3" name="Google Shape;233;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4" name="Google Shape;234;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4" name="Google Shape;244;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5" name="Google Shape;245;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9" name="Google Shape;259;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0" name="Google Shape;260;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4" name="Google Shape;274;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5" name="Google Shape;275;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 name="Google Shape;2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 name="Google Shape;30;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 name="Google Shape;5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 name="Google Shape;8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8" name="Google Shape;108;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8" name="Google Shape;13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1" name="Google Shape;151;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2" name="Google Shape;152;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3" name="Google Shape;163;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
        <p:cNvGrpSpPr/>
        <p:nvPr/>
      </p:nvGrpSpPr>
      <p:grpSpPr>
        <a:xfrm>
          <a:off x="0" y="0"/>
          <a:ext cx="0" cy="0"/>
          <a:chOff x="0" y="0"/>
          <a:chExt cx="0" cy="0"/>
        </a:xfrm>
      </p:grpSpPr>
      <p:sp>
        <p:nvSpPr>
          <p:cNvPr id="16" name="Google Shape;16;p1"/>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1"/>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Google Shape;18;p1"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9" name="Google Shape;19;p1"/>
          <p:cNvSpPr/>
          <p:nvPr/>
        </p:nvSpPr>
        <p:spPr>
          <a:xfrm>
            <a:off x="640080" y="219456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600"/>
              <a:buFont typeface="Montserrat"/>
              <a:buNone/>
            </a:pPr>
            <a:r>
              <a:rPr lang="en-US" sz="1600" b="1" i="0" u="none" strike="noStrike" cap="none">
                <a:solidFill>
                  <a:srgbClr val="00CED1"/>
                </a:solidFill>
                <a:latin typeface="Montserrat"/>
                <a:ea typeface="Montserrat"/>
                <a:cs typeface="Montserrat"/>
                <a:sym typeface="Montserrat"/>
              </a:rPr>
              <a:t>DEMAND INTELLIGENCE</a:t>
            </a:r>
            <a:endParaRPr sz="1600" b="0" i="0" u="none" strike="noStrike" cap="none">
              <a:solidFill>
                <a:schemeClr val="dk1"/>
              </a:solidFill>
              <a:latin typeface="Calibri"/>
              <a:ea typeface="Calibri"/>
              <a:cs typeface="Calibri"/>
              <a:sym typeface="Calibri"/>
            </a:endParaRPr>
          </a:p>
        </p:txBody>
      </p:sp>
      <p:sp>
        <p:nvSpPr>
          <p:cNvPr id="20" name="Google Shape;20;p1"/>
          <p:cNvSpPr/>
          <p:nvPr/>
        </p:nvSpPr>
        <p:spPr>
          <a:xfrm>
            <a:off x="640080" y="2697480"/>
            <a:ext cx="10972800" cy="8229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4800"/>
              <a:buFont typeface="Montserrat"/>
              <a:buNone/>
            </a:pPr>
            <a:r>
              <a:rPr lang="en-US" sz="4800" b="1" i="0" u="none" strike="noStrike" cap="none" dirty="0">
                <a:solidFill>
                  <a:srgbClr val="FFFFFF"/>
                </a:solidFill>
                <a:latin typeface="Montserrat"/>
                <a:ea typeface="Montserrat"/>
                <a:cs typeface="Montserrat"/>
                <a:sym typeface="Montserrat"/>
              </a:rPr>
              <a:t>Caerwen University</a:t>
            </a:r>
            <a:endParaRPr sz="4800" b="0" i="0" u="none" strike="noStrike" cap="none" dirty="0">
              <a:solidFill>
                <a:schemeClr val="dk1"/>
              </a:solidFill>
              <a:latin typeface="Calibri"/>
              <a:ea typeface="Calibri"/>
              <a:cs typeface="Calibri"/>
              <a:sym typeface="Calibri"/>
            </a:endParaRPr>
          </a:p>
        </p:txBody>
      </p:sp>
      <p:sp>
        <p:nvSpPr>
          <p:cNvPr id="21" name="Google Shape;21;p1"/>
          <p:cNvSpPr/>
          <p:nvPr/>
        </p:nvSpPr>
        <p:spPr>
          <a:xfrm>
            <a:off x="640080" y="361188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800"/>
              <a:buFont typeface="Calibri"/>
              <a:buNone/>
            </a:pPr>
            <a:r>
              <a:rPr lang="en-US" sz="1800" b="0" i="1" u="none" strike="noStrike" cap="none">
                <a:solidFill>
                  <a:srgbClr val="A0B4C8"/>
                </a:solidFill>
                <a:latin typeface="Calibri"/>
                <a:ea typeface="Calibri"/>
                <a:cs typeface="Calibri"/>
                <a:sym typeface="Calibri"/>
              </a:rPr>
              <a:t>Ten-year UCAS undergraduate funnel analysis with peer benchmarking</a:t>
            </a:r>
            <a:endParaRPr sz="1800" b="0" i="0" u="none" strike="noStrike" cap="none">
              <a:solidFill>
                <a:schemeClr val="dk1"/>
              </a:solidFill>
              <a:latin typeface="Calibri"/>
              <a:ea typeface="Calibri"/>
              <a:cs typeface="Calibri"/>
              <a:sym typeface="Calibri"/>
            </a:endParaRPr>
          </a:p>
        </p:txBody>
      </p:sp>
      <p:sp>
        <p:nvSpPr>
          <p:cNvPr id="22" name="Google Shape;22;p1"/>
          <p:cNvSpPr/>
          <p:nvPr/>
        </p:nvSpPr>
        <p:spPr>
          <a:xfrm>
            <a:off x="640080" y="4160520"/>
            <a:ext cx="4572000" cy="2743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1"/>
          <p:cNvSpPr/>
          <p:nvPr/>
        </p:nvSpPr>
        <p:spPr>
          <a:xfrm>
            <a:off x="640080" y="429768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200"/>
              <a:buFont typeface="Calibri"/>
              <a:buNone/>
            </a:pPr>
            <a:r>
              <a:rPr lang="en-US" sz="1200" b="0" i="0" u="none" strike="noStrike" cap="none">
                <a:solidFill>
                  <a:srgbClr val="A0B4C8"/>
                </a:solidFill>
                <a:latin typeface="Calibri"/>
                <a:ea typeface="Calibri"/>
                <a:cs typeface="Calibri"/>
                <a:sym typeface="Calibri"/>
              </a:rPr>
              <a:t>D1  |  April 2026  |  UCAS End of Cycle 2025  |  Prepared by Blairgowrie HE Advisory</a:t>
            </a:r>
            <a:endParaRPr sz="1200" b="0" i="0" u="none" strike="noStrike" cap="none">
              <a:solidFill>
                <a:schemeClr val="dk1"/>
              </a:solidFill>
              <a:latin typeface="Calibri"/>
              <a:ea typeface="Calibri"/>
              <a:cs typeface="Calibri"/>
              <a:sym typeface="Calibri"/>
            </a:endParaRPr>
          </a:p>
        </p:txBody>
      </p:sp>
      <p:sp>
        <p:nvSpPr>
          <p:cNvPr id="24" name="Google Shape;24;p1"/>
          <p:cNvSpPr/>
          <p:nvPr/>
        </p:nvSpPr>
        <p:spPr>
          <a:xfrm>
            <a:off x="0" y="6263640"/>
            <a:ext cx="12188952" cy="594360"/>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1"/>
          <p:cNvSpPr/>
          <p:nvPr/>
        </p:nvSpPr>
        <p:spPr>
          <a:xfrm>
            <a:off x="640080" y="640080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Data vintage: UCAS End of Cycle 2025 (released December 2025). Valid 12 months.</a:t>
            </a:r>
            <a:endParaRPr sz="1200" b="0" i="0" u="none" strike="noStrike" cap="none">
              <a:solidFill>
                <a:schemeClr val="dk1"/>
              </a:solidFill>
              <a:latin typeface="Calibri"/>
              <a:ea typeface="Calibri"/>
              <a:cs typeface="Calibri"/>
              <a:sym typeface="Calibri"/>
            </a:endParaRPr>
          </a:p>
        </p:txBody>
      </p:sp>
      <p:sp>
        <p:nvSpPr>
          <p:cNvPr id="26" name="Google Shape;26;p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8"/>
        <p:cNvGrpSpPr/>
        <p:nvPr/>
      </p:nvGrpSpPr>
      <p:grpSpPr>
        <a:xfrm>
          <a:off x="0" y="0"/>
          <a:ext cx="0" cy="0"/>
          <a:chOff x="0" y="0"/>
          <a:chExt cx="0" cy="0"/>
        </a:xfrm>
      </p:grpSpPr>
      <p:pic>
        <p:nvPicPr>
          <p:cNvPr id="179" name="Google Shape;179;p10"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80" name="Google Shape;180;p10"/>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UK Regional Catchment — The Welsh Home Market</a:t>
            </a:r>
            <a:endParaRPr sz="2200" b="0" i="0" u="none" strike="noStrike" cap="none">
              <a:solidFill>
                <a:schemeClr val="dk1"/>
              </a:solidFill>
              <a:latin typeface="Calibri"/>
              <a:ea typeface="Calibri"/>
              <a:cs typeface="Calibri"/>
              <a:sym typeface="Calibri"/>
            </a:endParaRPr>
          </a:p>
        </p:txBody>
      </p:sp>
      <p:sp>
        <p:nvSpPr>
          <p:cNvPr id="181" name="Google Shape;181;p10"/>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0"/>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0"/>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NUMBERS</a:t>
            </a:r>
            <a:endParaRPr sz="1000" b="0" i="0" u="none" strike="noStrike" cap="none">
              <a:solidFill>
                <a:schemeClr val="dk1"/>
              </a:solidFill>
              <a:latin typeface="Calibri"/>
              <a:ea typeface="Calibri"/>
              <a:cs typeface="Calibri"/>
              <a:sym typeface="Calibri"/>
            </a:endParaRPr>
          </a:p>
        </p:txBody>
      </p:sp>
      <p:sp>
        <p:nvSpPr>
          <p:cNvPr id="184" name="Google Shape;184;p10"/>
          <p:cNvSpPr/>
          <p:nvPr/>
        </p:nvSpPr>
        <p:spPr>
          <a:xfrm>
            <a:off x="640080" y="1691640"/>
            <a:ext cx="5120640" cy="10058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6400"/>
              <a:buFont typeface="Montserrat"/>
              <a:buNone/>
            </a:pPr>
            <a:r>
              <a:rPr lang="en-US" sz="6400" b="1" i="0" u="none" strike="noStrike" cap="none">
                <a:solidFill>
                  <a:srgbClr val="002147"/>
                </a:solidFill>
                <a:latin typeface="Montserrat"/>
                <a:ea typeface="Montserrat"/>
                <a:cs typeface="Montserrat"/>
                <a:sym typeface="Montserrat"/>
              </a:rPr>
              <a:t>42.6%</a:t>
            </a:r>
            <a:endParaRPr sz="6400" b="0" i="0" u="none" strike="noStrike" cap="none">
              <a:solidFill>
                <a:schemeClr val="dk1"/>
              </a:solidFill>
              <a:latin typeface="Calibri"/>
              <a:ea typeface="Calibri"/>
              <a:cs typeface="Calibri"/>
              <a:sym typeface="Calibri"/>
            </a:endParaRPr>
          </a:p>
        </p:txBody>
      </p:sp>
      <p:sp>
        <p:nvSpPr>
          <p:cNvPr id="185" name="Google Shape;185;p10"/>
          <p:cNvSpPr/>
          <p:nvPr/>
        </p:nvSpPr>
        <p:spPr>
          <a:xfrm>
            <a:off x="640080" y="2697480"/>
            <a:ext cx="51206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Wales share of UK accepted (2025)</a:t>
            </a:r>
            <a:endParaRPr sz="1300" b="0" i="0" u="none" strike="noStrike" cap="none">
              <a:solidFill>
                <a:schemeClr val="dk1"/>
              </a:solidFill>
              <a:latin typeface="Calibri"/>
              <a:ea typeface="Calibri"/>
              <a:cs typeface="Calibri"/>
              <a:sym typeface="Calibri"/>
            </a:endParaRPr>
          </a:p>
        </p:txBody>
      </p:sp>
      <p:sp>
        <p:nvSpPr>
          <p:cNvPr id="186" name="Google Shape;186;p10"/>
          <p:cNvSpPr/>
          <p:nvPr/>
        </p:nvSpPr>
        <p:spPr>
          <a:xfrm>
            <a:off x="640080" y="30175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Down from 49.5% peak in 2020</a:t>
            </a:r>
            <a:endParaRPr sz="1200" b="0" i="0" u="none" strike="noStrike" cap="none">
              <a:solidFill>
                <a:schemeClr val="dk1"/>
              </a:solidFill>
              <a:latin typeface="Calibri"/>
              <a:ea typeface="Calibri"/>
              <a:cs typeface="Calibri"/>
              <a:sym typeface="Calibri"/>
            </a:endParaRPr>
          </a:p>
        </p:txBody>
      </p:sp>
      <p:sp>
        <p:nvSpPr>
          <p:cNvPr id="187" name="Google Shape;187;p10"/>
          <p:cNvSpPr/>
          <p:nvPr/>
        </p:nvSpPr>
        <p:spPr>
          <a:xfrm>
            <a:off x="640080" y="338328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0"/>
          <p:cNvSpPr/>
          <p:nvPr/>
        </p:nvSpPr>
        <p:spPr>
          <a:xfrm>
            <a:off x="640080" y="352044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UK REGIONAL ACCEPTANCES 2025</a:t>
            </a:r>
            <a:endParaRPr sz="1000" b="0" i="0" u="none" strike="noStrike" cap="none">
              <a:solidFill>
                <a:schemeClr val="dk1"/>
              </a:solidFill>
              <a:latin typeface="Calibri"/>
              <a:ea typeface="Calibri"/>
              <a:cs typeface="Calibri"/>
              <a:sym typeface="Calibri"/>
            </a:endParaRPr>
          </a:p>
        </p:txBody>
      </p:sp>
      <p:sp>
        <p:nvSpPr>
          <p:cNvPr id="189" name="Google Shape;189;p10"/>
          <p:cNvSpPr/>
          <p:nvPr/>
        </p:nvSpPr>
        <p:spPr>
          <a:xfrm>
            <a:off x="640080" y="379476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England:            1,055  (56.1%)</a:t>
            </a:r>
            <a:endParaRPr sz="1200" b="0" i="0" u="none" strike="noStrike" cap="none">
              <a:solidFill>
                <a:schemeClr val="dk1"/>
              </a:solidFill>
              <a:latin typeface="Calibri"/>
              <a:ea typeface="Calibri"/>
              <a:cs typeface="Calibri"/>
              <a:sym typeface="Calibri"/>
            </a:endParaRPr>
          </a:p>
        </p:txBody>
      </p:sp>
      <p:sp>
        <p:nvSpPr>
          <p:cNvPr id="190" name="Google Shape;190;p10"/>
          <p:cNvSpPr/>
          <p:nvPr/>
        </p:nvSpPr>
        <p:spPr>
          <a:xfrm>
            <a:off x="640080" y="406908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Wales:                800  (42.6%)</a:t>
            </a:r>
            <a:endParaRPr sz="1200" b="0" i="0" u="none" strike="noStrike" cap="none">
              <a:solidFill>
                <a:schemeClr val="dk1"/>
              </a:solidFill>
              <a:latin typeface="Calibri"/>
              <a:ea typeface="Calibri"/>
              <a:cs typeface="Calibri"/>
              <a:sym typeface="Calibri"/>
            </a:endParaRPr>
          </a:p>
        </p:txBody>
      </p:sp>
      <p:sp>
        <p:nvSpPr>
          <p:cNvPr id="191" name="Google Shape;191;p10"/>
          <p:cNvSpPr/>
          <p:nvPr/>
        </p:nvSpPr>
        <p:spPr>
          <a:xfrm>
            <a:off x="640080" y="434340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Scotland:               5  (0.3%)</a:t>
            </a:r>
            <a:endParaRPr sz="1200" b="0" i="0" u="none" strike="noStrike" cap="none">
              <a:solidFill>
                <a:schemeClr val="dk1"/>
              </a:solidFill>
              <a:latin typeface="Calibri"/>
              <a:ea typeface="Calibri"/>
              <a:cs typeface="Calibri"/>
              <a:sym typeface="Calibri"/>
            </a:endParaRPr>
          </a:p>
        </p:txBody>
      </p:sp>
      <p:sp>
        <p:nvSpPr>
          <p:cNvPr id="192" name="Google Shape;192;p10"/>
          <p:cNvSpPr/>
          <p:nvPr/>
        </p:nvSpPr>
        <p:spPr>
          <a:xfrm>
            <a:off x="640080" y="46177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Northern Ireland:      20  (1.1%)</a:t>
            </a:r>
            <a:endParaRPr sz="1200" b="0" i="0" u="none" strike="noStrike" cap="none">
              <a:solidFill>
                <a:schemeClr val="dk1"/>
              </a:solidFill>
              <a:latin typeface="Calibri"/>
              <a:ea typeface="Calibri"/>
              <a:cs typeface="Calibri"/>
              <a:sym typeface="Calibri"/>
            </a:endParaRPr>
          </a:p>
        </p:txBody>
      </p:sp>
      <p:sp>
        <p:nvSpPr>
          <p:cNvPr id="193" name="Google Shape;193;p10"/>
          <p:cNvSpPr/>
          <p:nvPr/>
        </p:nvSpPr>
        <p:spPr>
          <a:xfrm>
            <a:off x="640080" y="5074920"/>
            <a:ext cx="27432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3200"/>
              <a:buFont typeface="Montserrat"/>
              <a:buNone/>
            </a:pPr>
            <a:r>
              <a:rPr lang="en-US" sz="3200" b="1" i="0" u="none" strike="noStrike" cap="none">
                <a:solidFill>
                  <a:srgbClr val="C8102E"/>
                </a:solidFill>
                <a:latin typeface="Montserrat"/>
                <a:ea typeface="Montserrat"/>
                <a:cs typeface="Montserrat"/>
                <a:sym typeface="Montserrat"/>
              </a:rPr>
              <a:t>-180</a:t>
            </a:r>
            <a:endParaRPr sz="3200" b="0" i="0" u="none" strike="noStrike" cap="none">
              <a:solidFill>
                <a:schemeClr val="dk1"/>
              </a:solidFill>
              <a:latin typeface="Calibri"/>
              <a:ea typeface="Calibri"/>
              <a:cs typeface="Calibri"/>
              <a:sym typeface="Calibri"/>
            </a:endParaRPr>
          </a:p>
        </p:txBody>
      </p:sp>
      <p:sp>
        <p:nvSpPr>
          <p:cNvPr id="194" name="Google Shape;194;p10"/>
          <p:cNvSpPr/>
          <p:nvPr/>
        </p:nvSpPr>
        <p:spPr>
          <a:xfrm>
            <a:off x="3383280" y="5166360"/>
            <a:ext cx="24688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Welsh acceptances</a:t>
            </a:r>
            <a:endParaRPr sz="11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lost from 2020 peak</a:t>
            </a:r>
            <a:endParaRPr sz="1100" b="0" i="0" u="none" strike="noStrike" cap="none">
              <a:solidFill>
                <a:schemeClr val="dk1"/>
              </a:solidFill>
              <a:latin typeface="Calibri"/>
              <a:ea typeface="Calibri"/>
              <a:cs typeface="Calibri"/>
              <a:sym typeface="Calibri"/>
            </a:endParaRPr>
          </a:p>
        </p:txBody>
      </p:sp>
      <p:sp>
        <p:nvSpPr>
          <p:cNvPr id="195" name="Google Shape;195;p10"/>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0"/>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LOSING THE HOME MARKET</a:t>
            </a:r>
            <a:endParaRPr sz="1000" b="0" i="0" u="none" strike="noStrike" cap="none">
              <a:solidFill>
                <a:schemeClr val="dk1"/>
              </a:solidFill>
              <a:latin typeface="Calibri"/>
              <a:ea typeface="Calibri"/>
              <a:cs typeface="Calibri"/>
              <a:sym typeface="Calibri"/>
            </a:endParaRPr>
          </a:p>
        </p:txBody>
      </p:sp>
      <p:sp>
        <p:nvSpPr>
          <p:cNvPr id="197" name="Google Shape;197;p10"/>
          <p:cNvSpPr/>
          <p:nvPr/>
        </p:nvSpPr>
        <p:spPr>
          <a:xfrm>
            <a:off x="6446520" y="1737360"/>
            <a:ext cx="5120640" cy="868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A Welsh research university losing share in Wales.</a:t>
            </a:r>
            <a:endParaRPr sz="1600" b="0" i="0" u="none" strike="noStrike" cap="none">
              <a:solidFill>
                <a:schemeClr val="dk1"/>
              </a:solidFill>
              <a:latin typeface="Calibri"/>
              <a:ea typeface="Calibri"/>
              <a:cs typeface="Calibri"/>
              <a:sym typeface="Calibri"/>
            </a:endParaRPr>
          </a:p>
        </p:txBody>
      </p:sp>
      <p:sp>
        <p:nvSpPr>
          <p:cNvPr id="198" name="Google Shape;198;p10"/>
          <p:cNvSpPr/>
          <p:nvPr/>
        </p:nvSpPr>
        <p:spPr>
          <a:xfrm>
            <a:off x="6446520" y="2743200"/>
            <a:ext cx="5120640" cy="36118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Caerwen recruited 980 Welsh-domiciled students in 2020 (49.5% of UK intake) and only 800 in 2025 (42.6%). The home market share has fallen by nearly 7 percentage points in five years. The English-domiciled column is now larger than the Welsh one, by a meaningful margin.</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WHY THIS MATTERS</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Welsh-domiciled students are the most strategically valuable cohort for a Welsh university: lower acquisition cost, higher yield, deeper community linkage, and a structural alignment with HEFCW funding incentives. Losing share in the home market is more concerning than losing share in any other market — it suggests the institution is being out-recruited by Cardiff and Swansea inside its own catchment.</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CROSS-REFERENCE</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D2 enrolment data shows Welsh undergraduate UCAS pipeline weakening as part of a broader UK acquisition story. </a:t>
            </a:r>
            <a:r>
              <a:rPr lang="en-US" sz="1200" b="0" i="0" u="none" strike="noStrike" cap="none" dirty="0" err="1">
                <a:solidFill>
                  <a:srgbClr val="FFFFFF"/>
                </a:solidFill>
                <a:latin typeface="Calibri"/>
                <a:ea typeface="Calibri"/>
                <a:cs typeface="Calibri"/>
                <a:sym typeface="Calibri"/>
              </a:rPr>
              <a:t>Stabilising</a:t>
            </a:r>
            <a:r>
              <a:rPr lang="en-US" sz="1200" b="0" i="0" u="none" strike="noStrike" cap="none" dirty="0">
                <a:solidFill>
                  <a:srgbClr val="FFFFFF"/>
                </a:solidFill>
                <a:latin typeface="Calibri"/>
                <a:ea typeface="Calibri"/>
                <a:cs typeface="Calibri"/>
                <a:sym typeface="Calibri"/>
              </a:rPr>
              <a:t> the Welsh share is the highest-leverage marketing intervention available — it is also the lowest-cost.</a:t>
            </a:r>
            <a:endParaRPr sz="1200" b="0" i="0" u="none" strike="noStrike" cap="none" dirty="0">
              <a:solidFill>
                <a:schemeClr val="dk1"/>
              </a:solidFill>
              <a:latin typeface="Calibri"/>
              <a:ea typeface="Calibri"/>
              <a:cs typeface="Calibri"/>
              <a:sym typeface="Calibri"/>
            </a:endParaRPr>
          </a:p>
        </p:txBody>
      </p:sp>
      <p:sp>
        <p:nvSpPr>
          <p:cNvPr id="199" name="Google Shape;199;p10"/>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0"/>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01" name="Google Shape;201;p10"/>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6"/>
        <p:cNvGrpSpPr/>
        <p:nvPr/>
      </p:nvGrpSpPr>
      <p:grpSpPr>
        <a:xfrm>
          <a:off x="0" y="0"/>
          <a:ext cx="0" cy="0"/>
          <a:chOff x="0" y="0"/>
          <a:chExt cx="0" cy="0"/>
        </a:xfrm>
      </p:grpSpPr>
      <p:pic>
        <p:nvPicPr>
          <p:cNvPr id="207" name="Google Shape;207;p11"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08" name="Google Shape;208;p11"/>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International UCAS — A Channel That Has Closed</a:t>
            </a:r>
            <a:endParaRPr sz="2200" b="0" i="0" u="none" strike="noStrike" cap="none">
              <a:solidFill>
                <a:schemeClr val="dk1"/>
              </a:solidFill>
              <a:latin typeface="Calibri"/>
              <a:ea typeface="Calibri"/>
              <a:cs typeface="Calibri"/>
              <a:sym typeface="Calibri"/>
            </a:endParaRPr>
          </a:p>
        </p:txBody>
      </p:sp>
      <p:sp>
        <p:nvSpPr>
          <p:cNvPr id="209" name="Google Shape;209;p11"/>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1"/>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1"/>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COLLAPSE</a:t>
            </a:r>
            <a:endParaRPr sz="1000" b="0" i="0" u="none" strike="noStrike" cap="none">
              <a:solidFill>
                <a:schemeClr val="dk1"/>
              </a:solidFill>
              <a:latin typeface="Calibri"/>
              <a:ea typeface="Calibri"/>
              <a:cs typeface="Calibri"/>
              <a:sym typeface="Calibri"/>
            </a:endParaRPr>
          </a:p>
        </p:txBody>
      </p:sp>
      <p:sp>
        <p:nvSpPr>
          <p:cNvPr id="212" name="Google Shape;212;p11"/>
          <p:cNvSpPr/>
          <p:nvPr/>
        </p:nvSpPr>
        <p:spPr>
          <a:xfrm>
            <a:off x="640080" y="16916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6400"/>
              <a:buFont typeface="Montserrat"/>
              <a:buNone/>
            </a:pPr>
            <a:r>
              <a:rPr lang="en-US" sz="6400" b="1" i="0" u="none" strike="noStrike" cap="none">
                <a:solidFill>
                  <a:srgbClr val="C8102E"/>
                </a:solidFill>
                <a:latin typeface="Montserrat"/>
                <a:ea typeface="Montserrat"/>
                <a:cs typeface="Montserrat"/>
                <a:sym typeface="Montserrat"/>
              </a:rPr>
              <a:t>6.3%</a:t>
            </a:r>
            <a:endParaRPr sz="6400" b="0" i="0" u="none" strike="noStrike" cap="none">
              <a:solidFill>
                <a:schemeClr val="dk1"/>
              </a:solidFill>
              <a:latin typeface="Calibri"/>
              <a:ea typeface="Calibri"/>
              <a:cs typeface="Calibri"/>
              <a:sym typeface="Calibri"/>
            </a:endParaRPr>
          </a:p>
        </p:txBody>
      </p:sp>
      <p:sp>
        <p:nvSpPr>
          <p:cNvPr id="213" name="Google Shape;213;p11"/>
          <p:cNvSpPr/>
          <p:nvPr/>
        </p:nvSpPr>
        <p:spPr>
          <a:xfrm>
            <a:off x="640080" y="2606040"/>
            <a:ext cx="51206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International yield 2025</a:t>
            </a:r>
            <a:endParaRPr sz="1300" b="0" i="0" u="none" strike="noStrike" cap="none">
              <a:solidFill>
                <a:schemeClr val="dk1"/>
              </a:solidFill>
              <a:latin typeface="Calibri"/>
              <a:ea typeface="Calibri"/>
              <a:cs typeface="Calibri"/>
              <a:sym typeface="Calibri"/>
            </a:endParaRPr>
          </a:p>
        </p:txBody>
      </p:sp>
      <p:sp>
        <p:nvSpPr>
          <p:cNvPr id="214" name="Google Shape;214;p11"/>
          <p:cNvSpPr/>
          <p:nvPr/>
        </p:nvSpPr>
        <p:spPr>
          <a:xfrm>
            <a:off x="640080" y="292608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Down from 22.3% in 2018</a:t>
            </a:r>
            <a:endParaRPr sz="1200" b="0" i="0" u="none" strike="noStrike" cap="none">
              <a:solidFill>
                <a:schemeClr val="dk1"/>
              </a:solidFill>
              <a:latin typeface="Calibri"/>
              <a:ea typeface="Calibri"/>
              <a:cs typeface="Calibri"/>
              <a:sym typeface="Calibri"/>
            </a:endParaRPr>
          </a:p>
        </p:txBody>
      </p:sp>
      <p:sp>
        <p:nvSpPr>
          <p:cNvPr id="215" name="Google Shape;215;p11"/>
          <p:cNvSpPr/>
          <p:nvPr/>
        </p:nvSpPr>
        <p:spPr>
          <a:xfrm>
            <a:off x="640080" y="333756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1"/>
          <p:cNvSpPr/>
          <p:nvPr/>
        </p:nvSpPr>
        <p:spPr>
          <a:xfrm>
            <a:off x="640080" y="347472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YIELD COLLAPSE BY DOMICILE</a:t>
            </a:r>
            <a:endParaRPr sz="1000" b="0" i="0" u="none" strike="noStrike" cap="none">
              <a:solidFill>
                <a:schemeClr val="dk1"/>
              </a:solidFill>
              <a:latin typeface="Calibri"/>
              <a:ea typeface="Calibri"/>
              <a:cs typeface="Calibri"/>
              <a:sym typeface="Calibri"/>
            </a:endParaRPr>
          </a:p>
        </p:txBody>
      </p:sp>
      <p:sp>
        <p:nvSpPr>
          <p:cNvPr id="217" name="Google Shape;217;p11"/>
          <p:cNvSpPr/>
          <p:nvPr/>
        </p:nvSpPr>
        <p:spPr>
          <a:xfrm>
            <a:off x="640080" y="374904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2018:  Intl 22.3%  |  UK 31.8%</a:t>
            </a:r>
            <a:endParaRPr sz="1200" b="0" i="0" u="none" strike="noStrike" cap="none">
              <a:solidFill>
                <a:schemeClr val="dk1"/>
              </a:solidFill>
              <a:latin typeface="Calibri"/>
              <a:ea typeface="Calibri"/>
              <a:cs typeface="Calibri"/>
              <a:sym typeface="Calibri"/>
            </a:endParaRPr>
          </a:p>
        </p:txBody>
      </p:sp>
      <p:sp>
        <p:nvSpPr>
          <p:cNvPr id="218" name="Google Shape;218;p11"/>
          <p:cNvSpPr/>
          <p:nvPr/>
        </p:nvSpPr>
        <p:spPr>
          <a:xfrm>
            <a:off x="640080" y="4041648"/>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2020:  Intl 21.7%  |  UK 34.6%</a:t>
            </a:r>
            <a:endParaRPr sz="1200" b="0" i="0" u="none" strike="noStrike" cap="none">
              <a:solidFill>
                <a:schemeClr val="dk1"/>
              </a:solidFill>
              <a:latin typeface="Calibri"/>
              <a:ea typeface="Calibri"/>
              <a:cs typeface="Calibri"/>
              <a:sym typeface="Calibri"/>
            </a:endParaRPr>
          </a:p>
        </p:txBody>
      </p:sp>
      <p:sp>
        <p:nvSpPr>
          <p:cNvPr id="219" name="Google Shape;219;p11"/>
          <p:cNvSpPr/>
          <p:nvPr/>
        </p:nvSpPr>
        <p:spPr>
          <a:xfrm>
            <a:off x="640080" y="4334256"/>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2022:  Intl 14.0%  |  UK 27.6%</a:t>
            </a:r>
            <a:endParaRPr sz="1200" b="0" i="0" u="none" strike="noStrike" cap="none">
              <a:solidFill>
                <a:schemeClr val="dk1"/>
              </a:solidFill>
              <a:latin typeface="Calibri"/>
              <a:ea typeface="Calibri"/>
              <a:cs typeface="Calibri"/>
              <a:sym typeface="Calibri"/>
            </a:endParaRPr>
          </a:p>
        </p:txBody>
      </p:sp>
      <p:sp>
        <p:nvSpPr>
          <p:cNvPr id="220" name="Google Shape;220;p11"/>
          <p:cNvSpPr/>
          <p:nvPr/>
        </p:nvSpPr>
        <p:spPr>
          <a:xfrm>
            <a:off x="640080" y="4626864"/>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2024:  Intl 8.6%  |  UK 27.0%</a:t>
            </a:r>
            <a:endParaRPr sz="1200" b="0" i="0" u="none" strike="noStrike" cap="none">
              <a:solidFill>
                <a:schemeClr val="dk1"/>
              </a:solidFill>
              <a:latin typeface="Calibri"/>
              <a:ea typeface="Calibri"/>
              <a:cs typeface="Calibri"/>
              <a:sym typeface="Calibri"/>
            </a:endParaRPr>
          </a:p>
        </p:txBody>
      </p:sp>
      <p:sp>
        <p:nvSpPr>
          <p:cNvPr id="221" name="Google Shape;221;p11"/>
          <p:cNvSpPr/>
          <p:nvPr/>
        </p:nvSpPr>
        <p:spPr>
          <a:xfrm>
            <a:off x="640080" y="4919472"/>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1200"/>
              <a:buFont typeface="Calibri"/>
              <a:buNone/>
            </a:pPr>
            <a:r>
              <a:rPr lang="en-US" sz="1200" b="1" i="0" u="none" strike="noStrike" cap="none">
                <a:solidFill>
                  <a:srgbClr val="C8102E"/>
                </a:solidFill>
                <a:latin typeface="Calibri"/>
                <a:ea typeface="Calibri"/>
                <a:cs typeface="Calibri"/>
                <a:sym typeface="Calibri"/>
              </a:rPr>
              <a:t>2025:  Intl 6.3%  |  UK 26.7%</a:t>
            </a:r>
            <a:endParaRPr sz="1200" b="0" i="0" u="none" strike="noStrike" cap="none">
              <a:solidFill>
                <a:schemeClr val="dk1"/>
              </a:solidFill>
              <a:latin typeface="Calibri"/>
              <a:ea typeface="Calibri"/>
              <a:cs typeface="Calibri"/>
              <a:sym typeface="Calibri"/>
            </a:endParaRPr>
          </a:p>
        </p:txBody>
      </p:sp>
      <p:sp>
        <p:nvSpPr>
          <p:cNvPr id="222" name="Google Shape;222;p11"/>
          <p:cNvSpPr/>
          <p:nvPr/>
        </p:nvSpPr>
        <p:spPr>
          <a:xfrm>
            <a:off x="640080" y="5349240"/>
            <a:ext cx="27432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4200"/>
              <a:buFont typeface="Montserrat"/>
              <a:buNone/>
            </a:pPr>
            <a:r>
              <a:rPr lang="en-US" sz="4200" b="1" i="0" u="none" strike="noStrike" cap="none">
                <a:solidFill>
                  <a:srgbClr val="C8102E"/>
                </a:solidFill>
                <a:latin typeface="Montserrat"/>
                <a:ea typeface="Montserrat"/>
                <a:cs typeface="Montserrat"/>
                <a:sym typeface="Montserrat"/>
              </a:rPr>
              <a:t>15</a:t>
            </a:r>
            <a:endParaRPr sz="4200" b="0" i="0" u="none" strike="noStrike" cap="none">
              <a:solidFill>
                <a:schemeClr val="dk1"/>
              </a:solidFill>
              <a:latin typeface="Calibri"/>
              <a:ea typeface="Calibri"/>
              <a:cs typeface="Calibri"/>
              <a:sym typeface="Calibri"/>
            </a:endParaRPr>
          </a:p>
        </p:txBody>
      </p:sp>
      <p:sp>
        <p:nvSpPr>
          <p:cNvPr id="223" name="Google Shape;223;p11"/>
          <p:cNvSpPr/>
          <p:nvPr/>
        </p:nvSpPr>
        <p:spPr>
          <a:xfrm>
            <a:off x="1737360" y="5440680"/>
            <a:ext cx="402336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EU students accepted</a:t>
            </a:r>
            <a:endParaRPr sz="11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in 2025 (was 145 in 2020)</a:t>
            </a:r>
            <a:endParaRPr sz="1100" b="0" i="0" u="none" strike="noStrike" cap="none">
              <a:solidFill>
                <a:schemeClr val="dk1"/>
              </a:solidFill>
              <a:latin typeface="Calibri"/>
              <a:ea typeface="Calibri"/>
              <a:cs typeface="Calibri"/>
              <a:sym typeface="Calibri"/>
            </a:endParaRPr>
          </a:p>
        </p:txBody>
      </p:sp>
      <p:sp>
        <p:nvSpPr>
          <p:cNvPr id="224" name="Google Shape;224;p11"/>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1"/>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TWO TIMELINES, ONE STORY</a:t>
            </a:r>
            <a:endParaRPr sz="1000" b="0" i="0" u="none" strike="noStrike" cap="none">
              <a:solidFill>
                <a:schemeClr val="dk1"/>
              </a:solidFill>
              <a:latin typeface="Calibri"/>
              <a:ea typeface="Calibri"/>
              <a:cs typeface="Calibri"/>
              <a:sym typeface="Calibri"/>
            </a:endParaRPr>
          </a:p>
        </p:txBody>
      </p:sp>
      <p:sp>
        <p:nvSpPr>
          <p:cNvPr id="226" name="Google Shape;226;p11"/>
          <p:cNvSpPr/>
          <p:nvPr/>
        </p:nvSpPr>
        <p:spPr>
          <a:xfrm>
            <a:off x="6446520" y="1737360"/>
            <a:ext cx="5120640" cy="868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Undergraduate UCAS international has been collapsing since Brexit.</a:t>
            </a:r>
            <a:endParaRPr sz="1600" b="0" i="0" u="none" strike="noStrike" cap="none">
              <a:solidFill>
                <a:schemeClr val="dk1"/>
              </a:solidFill>
              <a:latin typeface="Calibri"/>
              <a:ea typeface="Calibri"/>
              <a:cs typeface="Calibri"/>
              <a:sym typeface="Calibri"/>
            </a:endParaRPr>
          </a:p>
        </p:txBody>
      </p:sp>
      <p:sp>
        <p:nvSpPr>
          <p:cNvPr id="227" name="Google Shape;227;p11"/>
          <p:cNvSpPr/>
          <p:nvPr/>
        </p:nvSpPr>
        <p:spPr>
          <a:xfrm>
            <a:off x="6446520" y="2743200"/>
            <a:ext cx="5120640" cy="36118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a:solidFill>
                  <a:srgbClr val="FFFFFF"/>
                </a:solidFill>
                <a:latin typeface="Calibri"/>
                <a:ea typeface="Calibri"/>
                <a:cs typeface="Calibri"/>
                <a:sym typeface="Calibri"/>
              </a:rPr>
              <a:t>EU UCAS undergraduate has fallen ~90% since 2020 — a clean post-Brexit collapse driven by tuition fee changes and visa friction. Non-EU undergraduate has drifted down too, but the bigger story for non-EU is the yield. International applicants are still applying (the front-end of the funnel is intact at 75 acceptances) but the conversion rate has dropped from 22% to 6%.</a:t>
            </a:r>
            <a:br>
              <a:rPr lang="en-US" sz="1200" b="0" i="0" u="none" strike="noStrike" cap="none">
                <a:solidFill>
                  <a:srgbClr val="FFFFFF"/>
                </a:solidFill>
                <a:latin typeface="Calibri"/>
                <a:ea typeface="Calibri"/>
                <a:cs typeface="Calibri"/>
                <a:sym typeface="Calibri"/>
              </a:rPr>
            </a:br>
            <a:br>
              <a:rPr lang="en-US" sz="1200" b="0" i="0" u="none" strike="noStrike" cap="none">
                <a:solidFill>
                  <a:srgbClr val="FFFFFF"/>
                </a:solidFill>
                <a:latin typeface="Calibri"/>
                <a:ea typeface="Calibri"/>
                <a:cs typeface="Calibri"/>
                <a:sym typeface="Calibri"/>
              </a:rPr>
            </a:br>
            <a:r>
              <a:rPr lang="en-US" sz="900" b="1" i="0" u="none" strike="noStrike" cap="none">
                <a:solidFill>
                  <a:srgbClr val="00CED1"/>
                </a:solidFill>
                <a:latin typeface="Calibri"/>
                <a:ea typeface="Calibri"/>
                <a:cs typeface="Calibri"/>
                <a:sym typeface="Calibri"/>
              </a:rPr>
              <a:t>THE D2 LINKAGE</a:t>
            </a:r>
            <a:br>
              <a:rPr lang="en-US" sz="900" b="1" i="0" u="none" strike="noStrike" cap="none">
                <a:solidFill>
                  <a:srgbClr val="00CED1"/>
                </a:solidFill>
                <a:latin typeface="Calibri"/>
                <a:ea typeface="Calibri"/>
                <a:cs typeface="Calibri"/>
                <a:sym typeface="Calibri"/>
              </a:rPr>
            </a:br>
            <a:r>
              <a:rPr lang="en-US" sz="1200" b="0" i="0" u="none" strike="noStrike" cap="none">
                <a:solidFill>
                  <a:srgbClr val="FFFFFF"/>
                </a:solidFill>
                <a:latin typeface="Calibri"/>
                <a:ea typeface="Calibri"/>
                <a:cs typeface="Calibri"/>
                <a:sym typeface="Calibri"/>
              </a:rPr>
              <a:t>D2 Enrolment Intelligence shows non-EU enrolment fell from 2,715 (2022/23 peak) to 1,930 in 2024/25 — but D2 is an HESA all-levels measure dominated by international taught-postgraduate. The D1 international UCAS undergraduate channel is much smaller (75 students) and has been weak for longer. There are two parallel collapses: a slow undergraduate decline over a decade, and a rapid taught-PG contraction in a single year.</a:t>
            </a:r>
            <a:br>
              <a:rPr lang="en-US" sz="1200" b="0" i="0" u="none" strike="noStrike" cap="none">
                <a:solidFill>
                  <a:srgbClr val="FFFFFF"/>
                </a:solidFill>
                <a:latin typeface="Calibri"/>
                <a:ea typeface="Calibri"/>
                <a:cs typeface="Calibri"/>
                <a:sym typeface="Calibri"/>
              </a:rPr>
            </a:br>
            <a:br>
              <a:rPr lang="en-US" sz="1200" b="0" i="0" u="none" strike="noStrike" cap="none">
                <a:solidFill>
                  <a:srgbClr val="FFFFFF"/>
                </a:solidFill>
                <a:latin typeface="Calibri"/>
                <a:ea typeface="Calibri"/>
                <a:cs typeface="Calibri"/>
                <a:sym typeface="Calibri"/>
              </a:rPr>
            </a:br>
            <a:r>
              <a:rPr lang="en-US" sz="900" b="1" i="0" u="none" strike="noStrike" cap="none">
                <a:solidFill>
                  <a:srgbClr val="00CED1"/>
                </a:solidFill>
                <a:latin typeface="Calibri"/>
                <a:ea typeface="Calibri"/>
                <a:cs typeface="Calibri"/>
                <a:sym typeface="Calibri"/>
              </a:rPr>
              <a:t>COMMERCIAL READ</a:t>
            </a:r>
            <a:br>
              <a:rPr lang="en-US" sz="900" b="1" i="0" u="none" strike="noStrike" cap="none">
                <a:solidFill>
                  <a:srgbClr val="00CED1"/>
                </a:solidFill>
                <a:latin typeface="Calibri"/>
                <a:ea typeface="Calibri"/>
                <a:cs typeface="Calibri"/>
                <a:sym typeface="Calibri"/>
              </a:rPr>
            </a:br>
            <a:r>
              <a:rPr lang="en-US" sz="1100" b="0" i="0" u="none" strike="noStrike" cap="none">
                <a:solidFill>
                  <a:srgbClr val="FFFFFF"/>
                </a:solidFill>
                <a:latin typeface="Calibri"/>
                <a:ea typeface="Calibri"/>
                <a:cs typeface="Calibri"/>
                <a:sym typeface="Calibri"/>
              </a:rPr>
              <a:t>Reviving international UCAS undergraduate is a 3-5 year project requiring agent network investment and visa-friendly programme design. It is not a quick win but it is the only way to rebuild a balanced intake.</a:t>
            </a:r>
            <a:endParaRPr sz="1200" b="0" i="0" u="none" strike="noStrike" cap="none">
              <a:solidFill>
                <a:schemeClr val="dk1"/>
              </a:solidFill>
              <a:latin typeface="Calibri"/>
              <a:ea typeface="Calibri"/>
              <a:cs typeface="Calibri"/>
              <a:sym typeface="Calibri"/>
            </a:endParaRPr>
          </a:p>
        </p:txBody>
      </p:sp>
      <p:sp>
        <p:nvSpPr>
          <p:cNvPr id="228" name="Google Shape;228;p11"/>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1"/>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30" name="Google Shape;230;p1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235"/>
        <p:cNvGrpSpPr/>
        <p:nvPr/>
      </p:nvGrpSpPr>
      <p:grpSpPr>
        <a:xfrm>
          <a:off x="0" y="0"/>
          <a:ext cx="0" cy="0"/>
          <a:chOff x="0" y="0"/>
          <a:chExt cx="0" cy="0"/>
        </a:xfrm>
      </p:grpSpPr>
      <p:sp>
        <p:nvSpPr>
          <p:cNvPr id="236" name="Google Shape;236;p12"/>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37" name="Google Shape;237;p12"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38" name="Google Shape;238;p12"/>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03</a:t>
            </a:r>
            <a:endParaRPr sz="9600" b="0" i="0" u="none" strike="noStrike" cap="none">
              <a:solidFill>
                <a:schemeClr val="dk1"/>
              </a:solidFill>
              <a:latin typeface="Calibri"/>
              <a:ea typeface="Calibri"/>
              <a:cs typeface="Calibri"/>
              <a:sym typeface="Calibri"/>
            </a:endParaRPr>
          </a:p>
        </p:txBody>
      </p:sp>
      <p:sp>
        <p:nvSpPr>
          <p:cNvPr id="239" name="Google Shape;239;p12"/>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Peer Comparison</a:t>
            </a:r>
            <a:endParaRPr sz="3600" b="0" i="0" u="none" strike="noStrike" cap="none">
              <a:solidFill>
                <a:schemeClr val="dk1"/>
              </a:solidFill>
              <a:latin typeface="Calibri"/>
              <a:ea typeface="Calibri"/>
              <a:cs typeface="Calibri"/>
              <a:sym typeface="Calibri"/>
            </a:endParaRPr>
          </a:p>
        </p:txBody>
      </p:sp>
      <p:sp>
        <p:nvSpPr>
          <p:cNvPr id="240" name="Google Shape;240;p12"/>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Welsh and research-intensive comparators, confirmed not inferred.</a:t>
            </a:r>
            <a:endParaRPr sz="1600" b="0" i="0" u="none" strike="noStrike" cap="none">
              <a:solidFill>
                <a:schemeClr val="dk1"/>
              </a:solidFill>
              <a:latin typeface="Calibri"/>
              <a:ea typeface="Calibri"/>
              <a:cs typeface="Calibri"/>
              <a:sym typeface="Calibri"/>
            </a:endParaRPr>
          </a:p>
        </p:txBody>
      </p:sp>
      <p:sp>
        <p:nvSpPr>
          <p:cNvPr id="241" name="Google Shape;241;p1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46"/>
        <p:cNvGrpSpPr/>
        <p:nvPr/>
      </p:nvGrpSpPr>
      <p:grpSpPr>
        <a:xfrm>
          <a:off x="0" y="0"/>
          <a:ext cx="0" cy="0"/>
          <a:chOff x="0" y="0"/>
          <a:chExt cx="0" cy="0"/>
        </a:xfrm>
      </p:grpSpPr>
      <p:pic>
        <p:nvPicPr>
          <p:cNvPr id="247" name="Google Shape;247;p13"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48" name="Google Shape;248;p13"/>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Peer Comparison — UCAS Funnel 2025</a:t>
            </a:r>
            <a:endParaRPr sz="2200" b="0" i="0" u="none" strike="noStrike" cap="none">
              <a:solidFill>
                <a:schemeClr val="dk1"/>
              </a:solidFill>
              <a:latin typeface="Calibri"/>
              <a:ea typeface="Calibri"/>
              <a:cs typeface="Calibri"/>
              <a:sym typeface="Calibri"/>
            </a:endParaRPr>
          </a:p>
        </p:txBody>
      </p:sp>
      <p:sp>
        <p:nvSpPr>
          <p:cNvPr id="249" name="Google Shape;249;p13"/>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50" name="Google Shape;250;p13"/>
          <p:cNvGraphicFramePr/>
          <p:nvPr/>
        </p:nvGraphicFramePr>
        <p:xfrm>
          <a:off x="457200" y="1188720"/>
          <a:ext cx="11841525" cy="3520475"/>
        </p:xfrm>
        <a:graphic>
          <a:graphicData uri="http://schemas.openxmlformats.org/drawingml/2006/table">
            <a:tbl>
              <a:tblPr>
                <a:noFill/>
                <a:tableStyleId>{B04D2A6A-57A5-4F92-BB92-B01DFADF7A16}</a:tableStyleId>
              </a:tblPr>
              <a:tblGrid>
                <a:gridCol w="3977650">
                  <a:extLst>
                    <a:ext uri="{9D8B030D-6E8A-4147-A177-3AD203B41FA5}">
                      <a16:colId xmlns:a16="http://schemas.microsoft.com/office/drawing/2014/main" val="20000"/>
                    </a:ext>
                  </a:extLst>
                </a:gridCol>
                <a:gridCol w="1691650">
                  <a:extLst>
                    <a:ext uri="{9D8B030D-6E8A-4147-A177-3AD203B41FA5}">
                      <a16:colId xmlns:a16="http://schemas.microsoft.com/office/drawing/2014/main" val="20001"/>
                    </a:ext>
                  </a:extLst>
                </a:gridCol>
                <a:gridCol w="1691650">
                  <a:extLst>
                    <a:ext uri="{9D8B030D-6E8A-4147-A177-3AD203B41FA5}">
                      <a16:colId xmlns:a16="http://schemas.microsoft.com/office/drawing/2014/main" val="20002"/>
                    </a:ext>
                  </a:extLst>
                </a:gridCol>
                <a:gridCol w="1691650">
                  <a:extLst>
                    <a:ext uri="{9D8B030D-6E8A-4147-A177-3AD203B41FA5}">
                      <a16:colId xmlns:a16="http://schemas.microsoft.com/office/drawing/2014/main" val="20003"/>
                    </a:ext>
                  </a:extLst>
                </a:gridCol>
                <a:gridCol w="1463050">
                  <a:extLst>
                    <a:ext uri="{9D8B030D-6E8A-4147-A177-3AD203B41FA5}">
                      <a16:colId xmlns:a16="http://schemas.microsoft.com/office/drawing/2014/main" val="20004"/>
                    </a:ext>
                  </a:extLst>
                </a:gridCol>
                <a:gridCol w="1325875">
                  <a:extLst>
                    <a:ext uri="{9D8B030D-6E8A-4147-A177-3AD203B41FA5}">
                      <a16:colId xmlns:a16="http://schemas.microsoft.com/office/drawing/2014/main" val="20005"/>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dirty="0">
                          <a:solidFill>
                            <a:srgbClr val="FFFFFF"/>
                          </a:solidFill>
                          <a:latin typeface="Calibri"/>
                          <a:ea typeface="Calibri"/>
                          <a:cs typeface="Calibri"/>
                          <a:sym typeface="Calibri"/>
                        </a:rPr>
                        <a:t>Institution</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Applicants</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Offers</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Accepted</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Offer rate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Yield</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dirty="0">
                          <a:solidFill>
                            <a:srgbClr val="002147"/>
                          </a:solidFill>
                          <a:latin typeface="Calibri"/>
                          <a:ea typeface="Calibri"/>
                          <a:cs typeface="Calibri"/>
                          <a:sym typeface="Calibri"/>
                        </a:rPr>
                        <a:t>Caerwen University</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8,215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6,975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1,955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75.1%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23.8%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Aberystwyth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8,400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7,740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1,675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85.6%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19.9%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Swansea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17,960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14,325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4,695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26.1%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Cardiff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43,480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33,135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7,405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University of Hull</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9,345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8,120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2,730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29.2%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Keele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16,285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11,795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2,955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68.3%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18.1%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251" name="Google Shape;251;p13"/>
          <p:cNvSpPr/>
          <p:nvPr/>
        </p:nvSpPr>
        <p:spPr>
          <a:xfrm>
            <a:off x="457200" y="5029200"/>
            <a:ext cx="11292840" cy="1463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3"/>
          <p:cNvSpPr/>
          <p:nvPr/>
        </p:nvSpPr>
        <p:spPr>
          <a:xfrm>
            <a:off x="640080" y="51206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PEER READ</a:t>
            </a:r>
            <a:endParaRPr sz="1000" b="0" i="0" u="none" strike="noStrike" cap="none">
              <a:solidFill>
                <a:schemeClr val="dk1"/>
              </a:solidFill>
              <a:latin typeface="Calibri"/>
              <a:ea typeface="Calibri"/>
              <a:cs typeface="Calibri"/>
              <a:sym typeface="Calibri"/>
            </a:endParaRPr>
          </a:p>
        </p:txBody>
      </p:sp>
      <p:sp>
        <p:nvSpPr>
          <p:cNvPr id="253" name="Google Shape;253;p13"/>
          <p:cNvSpPr/>
          <p:nvPr/>
        </p:nvSpPr>
        <p:spPr>
          <a:xfrm>
            <a:off x="640080" y="5349240"/>
            <a:ext cx="10972800" cy="10972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On 2025 yield, Caerwen ranks 3 of 6 in the peer group. Cardiff and Swansea sit highest — both are larger institutions in major urban catchments. </a:t>
            </a:r>
            <a:r>
              <a:rPr lang="en-US" sz="1200" b="0" i="0" u="none" strike="noStrike" cap="none" dirty="0" err="1">
                <a:solidFill>
                  <a:srgbClr val="FFFFFF"/>
                </a:solidFill>
                <a:latin typeface="Calibri"/>
                <a:ea typeface="Calibri"/>
                <a:cs typeface="Calibri"/>
                <a:sym typeface="Calibri"/>
              </a:rPr>
              <a:t>Caerwen's</a:t>
            </a:r>
            <a:r>
              <a:rPr lang="en-US" sz="1200" b="0" i="0" u="none" strike="noStrike" cap="none" dirty="0">
                <a:solidFill>
                  <a:srgbClr val="FFFFFF"/>
                </a:solidFill>
                <a:latin typeface="Calibri"/>
                <a:ea typeface="Calibri"/>
                <a:cs typeface="Calibri"/>
                <a:sym typeface="Calibri"/>
              </a:rPr>
              <a:t> offer rate at 75.1% is the lowest in the peer group, and the yield collapse documented in section 01 is more pronounced than at any peer except possibly Hull. Aberystwyth has a lower yield (19.9%) but a less severe peak-to-trough decline. The Caerwen pattern of high offer volume converting to falling acceptances is unique within this peer set.</a:t>
            </a:r>
            <a:endParaRPr sz="1200" b="0" i="0" u="none" strike="noStrike" cap="none" dirty="0">
              <a:solidFill>
                <a:schemeClr val="dk1"/>
              </a:solidFill>
              <a:latin typeface="Calibri"/>
              <a:ea typeface="Calibri"/>
              <a:cs typeface="Calibri"/>
              <a:sym typeface="Calibri"/>
            </a:endParaRPr>
          </a:p>
        </p:txBody>
      </p:sp>
      <p:sp>
        <p:nvSpPr>
          <p:cNvPr id="254" name="Google Shape;254;p13"/>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3"/>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56" name="Google Shape;256;p1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61"/>
        <p:cNvGrpSpPr/>
        <p:nvPr/>
      </p:nvGrpSpPr>
      <p:grpSpPr>
        <a:xfrm>
          <a:off x="0" y="0"/>
          <a:ext cx="0" cy="0"/>
          <a:chOff x="0" y="0"/>
          <a:chExt cx="0" cy="0"/>
        </a:xfrm>
      </p:grpSpPr>
      <p:pic>
        <p:nvPicPr>
          <p:cNvPr id="262" name="Google Shape;262;p14"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63" name="Google Shape;263;p14"/>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Peer Comparison — Five-Year Yield Trajectory</a:t>
            </a:r>
            <a:endParaRPr sz="2200" b="0" i="0" u="none" strike="noStrike" cap="none">
              <a:solidFill>
                <a:schemeClr val="dk1"/>
              </a:solidFill>
              <a:latin typeface="Calibri"/>
              <a:ea typeface="Calibri"/>
              <a:cs typeface="Calibri"/>
              <a:sym typeface="Calibri"/>
            </a:endParaRPr>
          </a:p>
        </p:txBody>
      </p:sp>
      <p:sp>
        <p:nvSpPr>
          <p:cNvPr id="264" name="Google Shape;264;p14"/>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65" name="Google Shape;265;p14"/>
          <p:cNvGraphicFramePr/>
          <p:nvPr/>
        </p:nvGraphicFramePr>
        <p:xfrm>
          <a:off x="457200" y="1188720"/>
          <a:ext cx="11292900" cy="3520475"/>
        </p:xfrm>
        <a:graphic>
          <a:graphicData uri="http://schemas.openxmlformats.org/drawingml/2006/table">
            <a:tbl>
              <a:tblPr>
                <a:noFill/>
                <a:tableStyleId>{B04D2A6A-57A5-4F92-BB92-B01DFADF7A16}</a:tableStyleId>
              </a:tblPr>
              <a:tblGrid>
                <a:gridCol w="3977650">
                  <a:extLst>
                    <a:ext uri="{9D8B030D-6E8A-4147-A177-3AD203B41FA5}">
                      <a16:colId xmlns:a16="http://schemas.microsoft.com/office/drawing/2014/main" val="20000"/>
                    </a:ext>
                  </a:extLst>
                </a:gridCol>
                <a:gridCol w="1463050">
                  <a:extLst>
                    <a:ext uri="{9D8B030D-6E8A-4147-A177-3AD203B41FA5}">
                      <a16:colId xmlns:a16="http://schemas.microsoft.com/office/drawing/2014/main" val="20001"/>
                    </a:ext>
                  </a:extLst>
                </a:gridCol>
                <a:gridCol w="1463050">
                  <a:extLst>
                    <a:ext uri="{9D8B030D-6E8A-4147-A177-3AD203B41FA5}">
                      <a16:colId xmlns:a16="http://schemas.microsoft.com/office/drawing/2014/main" val="20002"/>
                    </a:ext>
                  </a:extLst>
                </a:gridCol>
                <a:gridCol w="1463050">
                  <a:extLst>
                    <a:ext uri="{9D8B030D-6E8A-4147-A177-3AD203B41FA5}">
                      <a16:colId xmlns:a16="http://schemas.microsoft.com/office/drawing/2014/main" val="20003"/>
                    </a:ext>
                  </a:extLst>
                </a:gridCol>
                <a:gridCol w="1463050">
                  <a:extLst>
                    <a:ext uri="{9D8B030D-6E8A-4147-A177-3AD203B41FA5}">
                      <a16:colId xmlns:a16="http://schemas.microsoft.com/office/drawing/2014/main" val="20004"/>
                    </a:ext>
                  </a:extLst>
                </a:gridCol>
                <a:gridCol w="1463050">
                  <a:extLst>
                    <a:ext uri="{9D8B030D-6E8A-4147-A177-3AD203B41FA5}">
                      <a16:colId xmlns:a16="http://schemas.microsoft.com/office/drawing/2014/main" val="20005"/>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dirty="0">
                          <a:solidFill>
                            <a:srgbClr val="FFFFFF"/>
                          </a:solidFill>
                          <a:latin typeface="Calibri"/>
                          <a:ea typeface="Calibri"/>
                          <a:cs typeface="Calibri"/>
                          <a:sym typeface="Calibri"/>
                        </a:rPr>
                        <a:t>Institution</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dirty="0">
                          <a:solidFill>
                            <a:srgbClr val="002147"/>
                          </a:solidFill>
                          <a:latin typeface="Calibri"/>
                          <a:ea typeface="Calibri"/>
                          <a:cs typeface="Calibri"/>
                          <a:sym typeface="Calibri"/>
                        </a:rPr>
                        <a:t>Caerwen University</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27.7%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26.1%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24.2%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23.8%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Aberystwyth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21.4%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23.6%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23.3%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19.9%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Swansea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27.6%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29.1%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28.2%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27.7%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26.1%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Cardiff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18.9%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16.7%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17.8%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18.2%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University of Hull</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31.6%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32.2%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32.9%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27.6%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29.2%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Keele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17.8%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18.7%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17.6%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18.1%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266" name="Google Shape;266;p14"/>
          <p:cNvSpPr/>
          <p:nvPr/>
        </p:nvSpPr>
        <p:spPr>
          <a:xfrm>
            <a:off x="457200" y="5029200"/>
            <a:ext cx="11292840" cy="14630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4"/>
          <p:cNvSpPr/>
          <p:nvPr/>
        </p:nvSpPr>
        <p:spPr>
          <a:xfrm>
            <a:off x="640080" y="51206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TRAJECTORY READ</a:t>
            </a:r>
            <a:endParaRPr sz="1000" b="0" i="0" u="none" strike="noStrike" cap="none">
              <a:solidFill>
                <a:schemeClr val="dk1"/>
              </a:solidFill>
              <a:latin typeface="Calibri"/>
              <a:ea typeface="Calibri"/>
              <a:cs typeface="Calibri"/>
              <a:sym typeface="Calibri"/>
            </a:endParaRPr>
          </a:p>
        </p:txBody>
      </p:sp>
      <p:sp>
        <p:nvSpPr>
          <p:cNvPr id="268" name="Google Shape;268;p14"/>
          <p:cNvSpPr/>
          <p:nvPr/>
        </p:nvSpPr>
        <p:spPr>
          <a:xfrm>
            <a:off x="640080" y="5349240"/>
            <a:ext cx="10972800" cy="10972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dirty="0">
                <a:solidFill>
                  <a:srgbClr val="4D4D4D"/>
                </a:solidFill>
                <a:latin typeface="Calibri"/>
                <a:ea typeface="Calibri"/>
                <a:cs typeface="Calibri"/>
                <a:sym typeface="Calibri"/>
              </a:rPr>
              <a:t>Note that this report omits the OfS clearing dependency by tariff band callout — Caerwen is a Welsh provider and is outside the OfS regulatory perimeter (HEFCW jurisdiction). The clearing tariff band lookup returns "Not found" by design, and this slide therefore presents peer yield trajectory only. Across the peer group, every institution shows a yield decline since 2021, but Caerwen's decline (32.7% in 2020 to 23.8% in 2025, -8.9pp peak-to-current) is the steepest in the group.</a:t>
            </a:r>
            <a:endParaRPr sz="1100" b="0" i="0" u="none" strike="noStrike" cap="none" dirty="0">
              <a:solidFill>
                <a:schemeClr val="dk1"/>
              </a:solidFill>
              <a:latin typeface="Calibri"/>
              <a:ea typeface="Calibri"/>
              <a:cs typeface="Calibri"/>
              <a:sym typeface="Calibri"/>
            </a:endParaRPr>
          </a:p>
        </p:txBody>
      </p:sp>
      <p:sp>
        <p:nvSpPr>
          <p:cNvPr id="269" name="Google Shape;269;p14"/>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14"/>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71" name="Google Shape;271;p1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76"/>
        <p:cNvGrpSpPr/>
        <p:nvPr/>
      </p:nvGrpSpPr>
      <p:grpSpPr>
        <a:xfrm>
          <a:off x="0" y="0"/>
          <a:ext cx="0" cy="0"/>
          <a:chOff x="0" y="0"/>
          <a:chExt cx="0" cy="0"/>
        </a:xfrm>
      </p:grpSpPr>
      <p:pic>
        <p:nvPicPr>
          <p:cNvPr id="277" name="Google Shape;277;p15"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78" name="Google Shape;278;p15"/>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The Blairgowrie Take</a:t>
            </a:r>
            <a:endParaRPr sz="2800" b="0" i="0" u="none" strike="noStrike" cap="none">
              <a:solidFill>
                <a:schemeClr val="dk1"/>
              </a:solidFill>
              <a:latin typeface="Calibri"/>
              <a:ea typeface="Calibri"/>
              <a:cs typeface="Calibri"/>
              <a:sym typeface="Calibri"/>
            </a:endParaRPr>
          </a:p>
        </p:txBody>
      </p:sp>
      <p:sp>
        <p:nvSpPr>
          <p:cNvPr id="279" name="Google Shape;279;p15"/>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15"/>
          <p:cNvSpPr/>
          <p:nvPr/>
        </p:nvSpPr>
        <p:spPr>
          <a:xfrm>
            <a:off x="457200" y="128016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15"/>
          <p:cNvSpPr/>
          <p:nvPr/>
        </p:nvSpPr>
        <p:spPr>
          <a:xfrm>
            <a:off x="457200" y="128016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15"/>
          <p:cNvSpPr/>
          <p:nvPr/>
        </p:nvSpPr>
        <p:spPr>
          <a:xfrm>
            <a:off x="594360" y="131673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HEADLINE FINDING</a:t>
            </a:r>
            <a:endParaRPr sz="1000" b="0" i="0" u="none" strike="noStrike" cap="none">
              <a:solidFill>
                <a:schemeClr val="dk1"/>
              </a:solidFill>
              <a:latin typeface="Calibri"/>
              <a:ea typeface="Calibri"/>
              <a:cs typeface="Calibri"/>
              <a:sym typeface="Calibri"/>
            </a:endParaRPr>
          </a:p>
        </p:txBody>
      </p:sp>
      <p:sp>
        <p:nvSpPr>
          <p:cNvPr id="283" name="Google Shape;283;p15"/>
          <p:cNvSpPr/>
          <p:nvPr/>
        </p:nvSpPr>
        <p:spPr>
          <a:xfrm>
            <a:off x="594360" y="169164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UCAS undergraduate intake has fallen -27.1% over a decade. Yield peaked at 32.7% in 2020 and has collapsed to 23.8% in 2025 — a 9pp drop in five years. Offer rate has fallen from 86% to 75% over the same window. The processor classifies trajectory as "sustained decline" and that is correct on every dimension of the funnel.</a:t>
            </a:r>
            <a:endParaRPr sz="1100" b="0" i="0" u="none" strike="noStrike" cap="none">
              <a:solidFill>
                <a:schemeClr val="dk1"/>
              </a:solidFill>
              <a:latin typeface="Calibri"/>
              <a:ea typeface="Calibri"/>
              <a:cs typeface="Calibri"/>
              <a:sym typeface="Calibri"/>
            </a:endParaRPr>
          </a:p>
        </p:txBody>
      </p:sp>
      <p:sp>
        <p:nvSpPr>
          <p:cNvPr id="284" name="Google Shape;284;p15"/>
          <p:cNvSpPr/>
          <p:nvPr/>
        </p:nvSpPr>
        <p:spPr>
          <a:xfrm>
            <a:off x="6309360" y="128016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15"/>
          <p:cNvSpPr/>
          <p:nvPr/>
        </p:nvSpPr>
        <p:spPr>
          <a:xfrm>
            <a:off x="6309360" y="128016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15"/>
          <p:cNvSpPr/>
          <p:nvPr/>
        </p:nvSpPr>
        <p:spPr>
          <a:xfrm>
            <a:off x="6446520" y="131673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WHERE THE PRESSURE COMES FROM</a:t>
            </a:r>
            <a:endParaRPr sz="1000" b="0" i="0" u="none" strike="noStrike" cap="none">
              <a:solidFill>
                <a:schemeClr val="dk1"/>
              </a:solidFill>
              <a:latin typeface="Calibri"/>
              <a:ea typeface="Calibri"/>
              <a:cs typeface="Calibri"/>
              <a:sym typeface="Calibri"/>
            </a:endParaRPr>
          </a:p>
        </p:txBody>
      </p:sp>
      <p:sp>
        <p:nvSpPr>
          <p:cNvPr id="287" name="Google Shape;287;p15"/>
          <p:cNvSpPr/>
          <p:nvPr/>
        </p:nvSpPr>
        <p:spPr>
          <a:xfrm>
            <a:off x="6446520" y="169164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Three parallel collapses. (1) International EU: ~90% gone since Brexit, now 15 students. (2) International non-EU: yield collapsed from 22% to 6%. (3) Welsh home market share: down from 49.5% (2020) to 42.6% — losing share inside the home catchment to Cardiff and Swansea. Each is independently serious; together they compound.</a:t>
            </a:r>
            <a:endParaRPr sz="1100" b="0" i="0" u="none" strike="noStrike" cap="none">
              <a:solidFill>
                <a:schemeClr val="dk1"/>
              </a:solidFill>
              <a:latin typeface="Calibri"/>
              <a:ea typeface="Calibri"/>
              <a:cs typeface="Calibri"/>
              <a:sym typeface="Calibri"/>
            </a:endParaRPr>
          </a:p>
        </p:txBody>
      </p:sp>
      <p:sp>
        <p:nvSpPr>
          <p:cNvPr id="288" name="Google Shape;288;p15"/>
          <p:cNvSpPr/>
          <p:nvPr/>
        </p:nvSpPr>
        <p:spPr>
          <a:xfrm>
            <a:off x="457200" y="361188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15"/>
          <p:cNvSpPr/>
          <p:nvPr/>
        </p:nvSpPr>
        <p:spPr>
          <a:xfrm>
            <a:off x="457200" y="361188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5"/>
          <p:cNvSpPr/>
          <p:nvPr/>
        </p:nvSpPr>
        <p:spPr>
          <a:xfrm>
            <a:off x="594360" y="364845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D5 PARADOX</a:t>
            </a:r>
            <a:endParaRPr sz="1000" b="0" i="0" u="none" strike="noStrike" cap="none">
              <a:solidFill>
                <a:schemeClr val="dk1"/>
              </a:solidFill>
              <a:latin typeface="Calibri"/>
              <a:ea typeface="Calibri"/>
              <a:cs typeface="Calibri"/>
              <a:sym typeface="Calibri"/>
            </a:endParaRPr>
          </a:p>
        </p:txBody>
      </p:sp>
      <p:sp>
        <p:nvSpPr>
          <p:cNvPr id="291" name="Google Shape;291;p15"/>
          <p:cNvSpPr/>
          <p:nvPr/>
        </p:nvSpPr>
        <p:spPr>
          <a:xfrm>
            <a:off x="594360" y="402336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dirty="0">
                <a:solidFill>
                  <a:srgbClr val="4D4D4D"/>
                </a:solidFill>
                <a:latin typeface="Calibri"/>
                <a:ea typeface="Calibri"/>
                <a:cs typeface="Calibri"/>
                <a:sym typeface="Calibri"/>
              </a:rPr>
              <a:t>D5 NSS Intelligence shows Caerwen delivered a sector-leading turnaround on </a:t>
            </a:r>
            <a:r>
              <a:rPr lang="en-US" sz="1100" b="0" i="0" u="none" strike="noStrike" cap="none" dirty="0" err="1">
                <a:solidFill>
                  <a:srgbClr val="4D4D4D"/>
                </a:solidFill>
                <a:latin typeface="Calibri"/>
                <a:ea typeface="Calibri"/>
                <a:cs typeface="Calibri"/>
                <a:sym typeface="Calibri"/>
              </a:rPr>
              <a:t>Organisation</a:t>
            </a:r>
            <a:r>
              <a:rPr lang="en-US" sz="1100" b="0" i="0" u="none" strike="noStrike" cap="none" dirty="0">
                <a:solidFill>
                  <a:srgbClr val="4D4D4D"/>
                </a:solidFill>
                <a:latin typeface="Calibri"/>
                <a:ea typeface="Calibri"/>
                <a:cs typeface="Calibri"/>
                <a:sym typeface="Calibri"/>
              </a:rPr>
              <a:t> (+14.5pp) and Student Voice (+10.9pp). That improvement has not yet flowed through to UCAS yield because the cohorts choosing in 2024-25 were comparing against pre-improvement reputation. Yield recovery should follow within 12-18 months — but only if the new NSS scores reach prospective student attention through Discover Uni and review platforms.</a:t>
            </a:r>
            <a:endParaRPr sz="1100" b="0" i="0" u="none" strike="noStrike" cap="none" dirty="0">
              <a:solidFill>
                <a:schemeClr val="dk1"/>
              </a:solidFill>
              <a:latin typeface="Calibri"/>
              <a:ea typeface="Calibri"/>
              <a:cs typeface="Calibri"/>
              <a:sym typeface="Calibri"/>
            </a:endParaRPr>
          </a:p>
        </p:txBody>
      </p:sp>
      <p:sp>
        <p:nvSpPr>
          <p:cNvPr id="292" name="Google Shape;292;p15"/>
          <p:cNvSpPr/>
          <p:nvPr/>
        </p:nvSpPr>
        <p:spPr>
          <a:xfrm>
            <a:off x="6309360" y="361188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15"/>
          <p:cNvSpPr/>
          <p:nvPr/>
        </p:nvSpPr>
        <p:spPr>
          <a:xfrm>
            <a:off x="6309360" y="361188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15"/>
          <p:cNvSpPr/>
          <p:nvPr/>
        </p:nvSpPr>
        <p:spPr>
          <a:xfrm>
            <a:off x="6446520" y="364845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STRATEGIC PRIORITIES</a:t>
            </a:r>
            <a:endParaRPr sz="1000" b="0" i="0" u="none" strike="noStrike" cap="none">
              <a:solidFill>
                <a:schemeClr val="dk1"/>
              </a:solidFill>
              <a:latin typeface="Calibri"/>
              <a:ea typeface="Calibri"/>
              <a:cs typeface="Calibri"/>
              <a:sym typeface="Calibri"/>
            </a:endParaRPr>
          </a:p>
        </p:txBody>
      </p:sp>
      <p:sp>
        <p:nvSpPr>
          <p:cNvPr id="295" name="Google Shape;295;p15"/>
          <p:cNvSpPr/>
          <p:nvPr/>
        </p:nvSpPr>
        <p:spPr>
          <a:xfrm>
            <a:off x="6446520" y="402336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1) Stabilise the Welsh home market — highest leverage, lowest cost, deepest strategic value.  2) Treat 2026 cycle as the binary test of whether NSS recovery flows through to yield.  3) Material international UCAS recovery is a 3-5 year project requiring agent investment.  4) Cross-reference D2 enrolment and D4 financial position before any decision on tightening offer criteria — the offer rate has already fallen 11pp.</a:t>
            </a:r>
            <a:endParaRPr sz="1100" b="0" i="0" u="none" strike="noStrike" cap="none">
              <a:solidFill>
                <a:schemeClr val="dk1"/>
              </a:solidFill>
              <a:latin typeface="Calibri"/>
              <a:ea typeface="Calibri"/>
              <a:cs typeface="Calibri"/>
              <a:sym typeface="Calibri"/>
            </a:endParaRPr>
          </a:p>
        </p:txBody>
      </p:sp>
      <p:sp>
        <p:nvSpPr>
          <p:cNvPr id="296" name="Google Shape;296;p15"/>
          <p:cNvSpPr/>
          <p:nvPr/>
        </p:nvSpPr>
        <p:spPr>
          <a:xfrm>
            <a:off x="457200" y="6080760"/>
            <a:ext cx="1129284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Authored by Dr David O'Connor, DBA. UCAS End of Cycle data is regulated census information at provider level. Ten-year window. Peer comparison against confirmed institutions only. OfS clearing tariff dependency callout omitted — Welsh provider outside OfS perimeter.</a:t>
            </a:r>
            <a:endParaRPr sz="900" b="0" i="0" u="none" strike="noStrike" cap="none">
              <a:solidFill>
                <a:schemeClr val="dk1"/>
              </a:solidFill>
              <a:latin typeface="Calibri"/>
              <a:ea typeface="Calibri"/>
              <a:cs typeface="Calibri"/>
              <a:sym typeface="Calibri"/>
            </a:endParaRPr>
          </a:p>
        </p:txBody>
      </p:sp>
      <p:sp>
        <p:nvSpPr>
          <p:cNvPr id="297" name="Google Shape;297;p15"/>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5"/>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99" name="Google Shape;299;p1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pic>
        <p:nvPicPr>
          <p:cNvPr id="300" name="Google Shape;300;p15"/>
          <p:cNvPicPr preferRelativeResize="0"/>
          <p:nvPr/>
        </p:nvPicPr>
        <p:blipFill>
          <a:blip r:embed="rId4">
            <a:alphaModFix/>
          </a:blip>
          <a:stretch>
            <a:fillRect/>
          </a:stretch>
        </p:blipFill>
        <p:spPr>
          <a:xfrm>
            <a:off x="0" y="0"/>
            <a:ext cx="12192000" cy="6858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1"/>
        <p:cNvGrpSpPr/>
        <p:nvPr/>
      </p:nvGrpSpPr>
      <p:grpSpPr>
        <a:xfrm>
          <a:off x="0" y="0"/>
          <a:ext cx="0" cy="0"/>
          <a:chOff x="0" y="0"/>
          <a:chExt cx="0" cy="0"/>
        </a:xfrm>
      </p:grpSpPr>
      <p:pic>
        <p:nvPicPr>
          <p:cNvPr id="32" name="Google Shape;32;p2"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3" name="Google Shape;33;p2"/>
          <p:cNvSpPr/>
          <p:nvPr/>
        </p:nvSpPr>
        <p:spPr>
          <a:xfrm>
            <a:off x="457200" y="36576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Validity &amp; Data Sources</a:t>
            </a:r>
            <a:endParaRPr sz="2800" b="0" i="0" u="none" strike="noStrike" cap="none">
              <a:solidFill>
                <a:schemeClr val="dk1"/>
              </a:solidFill>
              <a:latin typeface="Calibri"/>
              <a:ea typeface="Calibri"/>
              <a:cs typeface="Calibri"/>
              <a:sym typeface="Calibri"/>
            </a:endParaRPr>
          </a:p>
        </p:txBody>
      </p:sp>
      <p:sp>
        <p:nvSpPr>
          <p:cNvPr id="34" name="Google Shape;34;p2"/>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457200" y="1280160"/>
            <a:ext cx="548640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VALIDITY</a:t>
            </a:r>
            <a:endParaRPr sz="1000" b="0" i="0" u="none" strike="noStrike" cap="none">
              <a:solidFill>
                <a:schemeClr val="dk1"/>
              </a:solidFill>
              <a:latin typeface="Calibri"/>
              <a:ea typeface="Calibri"/>
              <a:cs typeface="Calibri"/>
              <a:sym typeface="Calibri"/>
            </a:endParaRPr>
          </a:p>
        </p:txBody>
      </p:sp>
      <p:sp>
        <p:nvSpPr>
          <p:cNvPr id="37" name="Google Shape;37;p2"/>
          <p:cNvSpPr/>
          <p:nvPr/>
        </p:nvSpPr>
        <p:spPr>
          <a:xfrm>
            <a:off x="640080" y="1691640"/>
            <a:ext cx="5120640" cy="18745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12-month window from data vintage</a:t>
            </a:r>
            <a:br>
              <a:rPr lang="en-US" sz="1300" b="1" i="0" u="none" strike="noStrike" cap="none">
                <a:solidFill>
                  <a:srgbClr val="002147"/>
                </a:solidFill>
                <a:latin typeface="Calibri"/>
                <a:ea typeface="Calibri"/>
                <a:cs typeface="Calibri"/>
                <a:sym typeface="Calibri"/>
              </a:rPr>
            </a:br>
            <a:r>
              <a:rPr lang="en-US" sz="1200" b="0" i="0" u="none" strike="noStrike" cap="none">
                <a:solidFill>
                  <a:srgbClr val="4D4D4D"/>
                </a:solidFill>
                <a:latin typeface="Calibri"/>
                <a:ea typeface="Calibri"/>
                <a:cs typeface="Calibri"/>
                <a:sym typeface="Calibri"/>
              </a:rPr>
              <a:t>This report uses UCAS End of Cycle 2025 data (released December 2025).</a:t>
            </a:r>
            <a:br>
              <a:rPr lang="en-US" sz="1200" b="0" i="0" u="none" strike="noStrike" cap="none">
                <a:solidFill>
                  <a:srgbClr val="4D4D4D"/>
                </a:solidFill>
                <a:latin typeface="Calibri"/>
                <a:ea typeface="Calibri"/>
                <a:cs typeface="Calibri"/>
                <a:sym typeface="Calibri"/>
              </a:rPr>
            </a:br>
            <a:r>
              <a:rPr lang="en-US" sz="1200" b="0" i="0" u="none" strike="noStrike" cap="none">
                <a:solidFill>
                  <a:srgbClr val="4D4D4D"/>
                </a:solidFill>
                <a:latin typeface="Calibri"/>
                <a:ea typeface="Calibri"/>
                <a:cs typeface="Calibri"/>
                <a:sym typeface="Calibri"/>
              </a:rPr>
              <a:t>Valid until: December 2026</a:t>
            </a:r>
            <a:br>
              <a:rPr lang="en-US" sz="1200" b="0" i="0" u="none" strike="noStrike" cap="none">
                <a:solidFill>
                  <a:srgbClr val="4D4D4D"/>
                </a:solidFill>
                <a:latin typeface="Calibri"/>
                <a:ea typeface="Calibri"/>
                <a:cs typeface="Calibri"/>
                <a:sym typeface="Calibri"/>
              </a:rPr>
            </a:br>
            <a:br>
              <a:rPr lang="en-US" sz="1200" b="0" i="0" u="none" strike="noStrike" cap="none">
                <a:solidFill>
                  <a:srgbClr val="4D4D4D"/>
                </a:solidFill>
                <a:latin typeface="Calibri"/>
                <a:ea typeface="Calibri"/>
                <a:cs typeface="Calibri"/>
                <a:sym typeface="Calibri"/>
              </a:rPr>
            </a:br>
            <a:r>
              <a:rPr lang="en-US" sz="1200" b="0" i="1" u="none" strike="noStrike" cap="none">
                <a:solidFill>
                  <a:srgbClr val="4D4D4D"/>
                </a:solidFill>
                <a:latin typeface="Calibri"/>
                <a:ea typeface="Calibri"/>
                <a:cs typeface="Calibri"/>
                <a:sym typeface="Calibri"/>
              </a:rPr>
              <a:t>UCAS releases End of Cycle data annually in December. Interim deadline-day releases (January, March, June) provide partial-cycle visibility but are not used as primary sources here.</a:t>
            </a:r>
            <a:endParaRPr sz="1300" b="0" i="0" u="none" strike="noStrike" cap="none">
              <a:solidFill>
                <a:schemeClr val="dk1"/>
              </a:solidFill>
              <a:latin typeface="Calibri"/>
              <a:ea typeface="Calibri"/>
              <a:cs typeface="Calibri"/>
              <a:sym typeface="Calibri"/>
            </a:endParaRPr>
          </a:p>
        </p:txBody>
      </p:sp>
      <p:sp>
        <p:nvSpPr>
          <p:cNvPr id="38" name="Google Shape;38;p2"/>
          <p:cNvSpPr/>
          <p:nvPr/>
        </p:nvSpPr>
        <p:spPr>
          <a:xfrm>
            <a:off x="6263640" y="1280160"/>
            <a:ext cx="548640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DATA SOURCES</a:t>
            </a:r>
            <a:endParaRPr sz="1000" b="0" i="0" u="none" strike="noStrike" cap="none">
              <a:solidFill>
                <a:schemeClr val="dk1"/>
              </a:solidFill>
              <a:latin typeface="Calibri"/>
              <a:ea typeface="Calibri"/>
              <a:cs typeface="Calibri"/>
              <a:sym typeface="Calibri"/>
            </a:endParaRPr>
          </a:p>
        </p:txBody>
      </p:sp>
      <p:sp>
        <p:nvSpPr>
          <p:cNvPr id="40" name="Google Shape;40;p2"/>
          <p:cNvSpPr/>
          <p:nvPr/>
        </p:nvSpPr>
        <p:spPr>
          <a:xfrm>
            <a:off x="6446520" y="1691640"/>
            <a:ext cx="5120640" cy="18745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dirty="0">
                <a:solidFill>
                  <a:srgbClr val="002147"/>
                </a:solidFill>
                <a:latin typeface="Calibri"/>
                <a:ea typeface="Calibri"/>
                <a:cs typeface="Calibri"/>
                <a:sym typeface="Calibri"/>
              </a:rPr>
              <a:t>UCAS End of Cycle (provider funnel)</a:t>
            </a:r>
            <a:br>
              <a:rPr lang="en-US" sz="1200" b="1" i="0" u="none" strike="noStrike" cap="none" dirty="0">
                <a:solidFill>
                  <a:srgbClr val="002147"/>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Applicants, applications, offers, accepted by domicile</a:t>
            </a:r>
            <a:br>
              <a:rPr lang="en-US" sz="1200" b="0" i="0" u="none" strike="noStrike" cap="none" dirty="0">
                <a:solidFill>
                  <a:srgbClr val="4D4D4D"/>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Sector coverage: 460 UK HE providers</a:t>
            </a:r>
            <a:br>
              <a:rPr lang="en-US" sz="1200" b="0" i="0" u="none" strike="noStrike" cap="none" dirty="0">
                <a:solidFill>
                  <a:srgbClr val="4D4D4D"/>
                </a:solidFill>
                <a:latin typeface="Calibri"/>
                <a:ea typeface="Calibri"/>
                <a:cs typeface="Calibri"/>
                <a:sym typeface="Calibri"/>
              </a:rPr>
            </a:br>
            <a:br>
              <a:rPr lang="en-US" sz="1200" b="0" i="0" u="none" strike="noStrike" cap="none" dirty="0">
                <a:solidFill>
                  <a:srgbClr val="4D4D4D"/>
                </a:solidFill>
                <a:latin typeface="Calibri"/>
                <a:ea typeface="Calibri"/>
                <a:cs typeface="Calibri"/>
                <a:sym typeface="Calibri"/>
              </a:rPr>
            </a:br>
            <a:r>
              <a:rPr lang="en-US" sz="1200" b="1" i="0" u="none" strike="noStrike" cap="none" dirty="0">
                <a:solidFill>
                  <a:srgbClr val="002147"/>
                </a:solidFill>
                <a:latin typeface="Calibri"/>
                <a:ea typeface="Calibri"/>
                <a:cs typeface="Calibri"/>
                <a:sym typeface="Calibri"/>
              </a:rPr>
              <a:t>Provider directory cross-link</a:t>
            </a:r>
            <a:br>
              <a:rPr lang="en-US" sz="1200" b="1" i="0" u="none" strike="noStrike" cap="none" dirty="0">
                <a:solidFill>
                  <a:srgbClr val="002147"/>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UCAS code ↔ UKPRN resolution</a:t>
            </a:r>
            <a:br>
              <a:rPr lang="en-US" sz="1200" b="0" i="0" u="none" strike="noStrike" cap="none" dirty="0">
                <a:solidFill>
                  <a:srgbClr val="4D4D4D"/>
                </a:solidFill>
                <a:latin typeface="Calibri"/>
                <a:ea typeface="Calibri"/>
                <a:cs typeface="Calibri"/>
                <a:sym typeface="Calibri"/>
              </a:rPr>
            </a:br>
            <a:r>
              <a:rPr lang="en-US" sz="1200" b="0" i="1" u="none" strike="noStrike" cap="none" dirty="0">
                <a:solidFill>
                  <a:srgbClr val="4D4D4D"/>
                </a:solidFill>
                <a:latin typeface="Calibri"/>
                <a:ea typeface="Calibri"/>
                <a:cs typeface="Calibri"/>
                <a:sym typeface="Calibri"/>
              </a:rPr>
              <a:t>Resolved: Caerwen University (UCAS B06, UKPRN 10007857)</a:t>
            </a:r>
            <a:endParaRPr sz="1200" b="0" i="0" u="none" strike="noStrike" cap="none" dirty="0">
              <a:solidFill>
                <a:schemeClr val="dk1"/>
              </a:solidFill>
              <a:latin typeface="Calibri"/>
              <a:ea typeface="Calibri"/>
              <a:cs typeface="Calibri"/>
              <a:sym typeface="Calibri"/>
            </a:endParaRPr>
          </a:p>
        </p:txBody>
      </p:sp>
      <p:sp>
        <p:nvSpPr>
          <p:cNvPr id="41" name="Google Shape;41;p2"/>
          <p:cNvSpPr/>
          <p:nvPr/>
        </p:nvSpPr>
        <p:spPr>
          <a:xfrm>
            <a:off x="457200" y="4023360"/>
            <a:ext cx="11292840" cy="219456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40080" y="416052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METHODOLOGY</a:t>
            </a:r>
            <a:endParaRPr sz="1000" b="0" i="0" u="none" strike="noStrike" cap="none">
              <a:solidFill>
                <a:schemeClr val="dk1"/>
              </a:solidFill>
              <a:latin typeface="Calibri"/>
              <a:ea typeface="Calibri"/>
              <a:cs typeface="Calibri"/>
              <a:sym typeface="Calibri"/>
            </a:endParaRPr>
          </a:p>
        </p:txBody>
      </p:sp>
      <p:sp>
        <p:nvSpPr>
          <p:cNvPr id="43" name="Google Shape;43;p2"/>
          <p:cNvSpPr/>
          <p:nvPr/>
        </p:nvSpPr>
        <p:spPr>
          <a:xfrm>
            <a:off x="640080" y="4434840"/>
            <a:ext cx="109728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Doctoral-grade funnel analysis with explicit yield decomposition.</a:t>
            </a:r>
            <a:endParaRPr sz="1800" b="0" i="0" u="none" strike="noStrike" cap="none">
              <a:solidFill>
                <a:schemeClr val="dk1"/>
              </a:solidFill>
              <a:latin typeface="Calibri"/>
              <a:ea typeface="Calibri"/>
              <a:cs typeface="Calibri"/>
              <a:sym typeface="Calibri"/>
            </a:endParaRPr>
          </a:p>
        </p:txBody>
      </p:sp>
      <p:sp>
        <p:nvSpPr>
          <p:cNvPr id="44" name="Google Shape;44;p2"/>
          <p:cNvSpPr/>
          <p:nvPr/>
        </p:nvSpPr>
        <p:spPr>
          <a:xfrm>
            <a:off x="640080" y="4892040"/>
            <a:ext cx="10972800" cy="12801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a:solidFill>
                  <a:srgbClr val="FFFFFF"/>
                </a:solidFill>
                <a:latin typeface="Calibri"/>
                <a:ea typeface="Calibri"/>
                <a:cs typeface="Calibri"/>
                <a:sym typeface="Calibri"/>
              </a:rPr>
              <a:t>Ten-year applicant, offer, and acceptance trajectory. Yield (acceptances / offers) decomposed by domicile and UK region. Offer rate, OTA share, and conversion ratios tracked over the full window. Subject mix uses HESA Table 51 qualifiers as an indicative proxy (graduation completions, ~3 year lag) — not used in funnel analysis. Peer comparison against confirmed institutions only.</a:t>
            </a:r>
            <a:br>
              <a:rPr lang="en-US" sz="1200" b="0" i="0" u="none" strike="noStrike" cap="none">
                <a:solidFill>
                  <a:srgbClr val="FFFFFF"/>
                </a:solidFill>
                <a:latin typeface="Calibri"/>
                <a:ea typeface="Calibri"/>
                <a:cs typeface="Calibri"/>
                <a:sym typeface="Calibri"/>
              </a:rPr>
            </a:br>
            <a:br>
              <a:rPr lang="en-US" sz="1200" b="0" i="0" u="none" strike="noStrike" cap="none">
                <a:solidFill>
                  <a:srgbClr val="FFFFFF"/>
                </a:solidFill>
                <a:latin typeface="Calibri"/>
                <a:ea typeface="Calibri"/>
                <a:cs typeface="Calibri"/>
                <a:sym typeface="Calibri"/>
              </a:rPr>
            </a:br>
            <a:r>
              <a:rPr lang="en-US" sz="1000" b="0" i="1" u="none" strike="noStrike" cap="none">
                <a:solidFill>
                  <a:srgbClr val="A0B4C8"/>
                </a:solidFill>
                <a:latin typeface="Calibri"/>
                <a:ea typeface="Calibri"/>
                <a:cs typeface="Calibri"/>
                <a:sym typeface="Calibri"/>
              </a:rPr>
              <a:t>Authored by Dr David O'Connor, DBA (University of Bath, 2023). 14 years of UK HE leadership including PVC at BIMM University. Two private-equity exits at 4x returns. 300%+ enrolment growth across the operating track record.</a:t>
            </a:r>
            <a:endParaRPr sz="1200" b="0" i="0" u="none" strike="noStrike" cap="none">
              <a:solidFill>
                <a:schemeClr val="dk1"/>
              </a:solidFill>
              <a:latin typeface="Calibri"/>
              <a:ea typeface="Calibri"/>
              <a:cs typeface="Calibri"/>
              <a:sym typeface="Calibri"/>
            </a:endParaRPr>
          </a:p>
        </p:txBody>
      </p:sp>
      <p:sp>
        <p:nvSpPr>
          <p:cNvPr id="45" name="Google Shape;45;p2"/>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47" name="Google Shape;47;p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2"/>
        <p:cNvGrpSpPr/>
        <p:nvPr/>
      </p:nvGrpSpPr>
      <p:grpSpPr>
        <a:xfrm>
          <a:off x="0" y="0"/>
          <a:ext cx="0" cy="0"/>
          <a:chOff x="0" y="0"/>
          <a:chExt cx="0" cy="0"/>
        </a:xfrm>
      </p:grpSpPr>
      <p:pic>
        <p:nvPicPr>
          <p:cNvPr id="53" name="Google Shape;53;p3"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54" name="Google Shape;54;p3"/>
          <p:cNvSpPr/>
          <p:nvPr/>
        </p:nvSpPr>
        <p:spPr>
          <a:xfrm>
            <a:off x="457200" y="36576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Executive Summary</a:t>
            </a:r>
            <a:endParaRPr sz="2800" b="0" i="0" u="none" strike="noStrike" cap="none">
              <a:solidFill>
                <a:schemeClr val="dk1"/>
              </a:solidFill>
              <a:latin typeface="Calibri"/>
              <a:ea typeface="Calibri"/>
              <a:cs typeface="Calibri"/>
              <a:sym typeface="Calibri"/>
            </a:endParaRPr>
          </a:p>
        </p:txBody>
      </p:sp>
      <p:sp>
        <p:nvSpPr>
          <p:cNvPr id="55" name="Google Shape;55;p3"/>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457200" y="1280160"/>
            <a:ext cx="3703320" cy="2377440"/>
          </a:xfrm>
          <a:prstGeom prst="rect">
            <a:avLst/>
          </a:prstGeom>
          <a:solidFill>
            <a:srgbClr val="F2F6FA"/>
          </a:solidFill>
          <a:ln w="12700" cap="flat" cmpd="sng">
            <a:solidFill>
              <a:srgbClr val="C8102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457200" y="1280160"/>
            <a:ext cx="3703320" cy="320040"/>
          </a:xfrm>
          <a:prstGeom prst="rect">
            <a:avLst/>
          </a:prstGeom>
          <a:solidFill>
            <a:srgbClr val="C810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59436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ACCEPTED 2025</a:t>
            </a:r>
            <a:endParaRPr sz="1000" b="0" i="0" u="none" strike="noStrike" cap="none">
              <a:solidFill>
                <a:schemeClr val="dk1"/>
              </a:solidFill>
              <a:latin typeface="Calibri"/>
              <a:ea typeface="Calibri"/>
              <a:cs typeface="Calibri"/>
              <a:sym typeface="Calibri"/>
            </a:endParaRPr>
          </a:p>
        </p:txBody>
      </p:sp>
      <p:sp>
        <p:nvSpPr>
          <p:cNvPr id="59" name="Google Shape;59;p3"/>
          <p:cNvSpPr/>
          <p:nvPr/>
        </p:nvSpPr>
        <p:spPr>
          <a:xfrm>
            <a:off x="59436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1,955</a:t>
            </a:r>
            <a:endParaRPr sz="4200" b="0" i="0" u="none" strike="noStrike" cap="none">
              <a:solidFill>
                <a:schemeClr val="dk1"/>
              </a:solidFill>
              <a:latin typeface="Calibri"/>
              <a:ea typeface="Calibri"/>
              <a:cs typeface="Calibri"/>
              <a:sym typeface="Calibri"/>
            </a:endParaRPr>
          </a:p>
        </p:txBody>
      </p:sp>
      <p:sp>
        <p:nvSpPr>
          <p:cNvPr id="60" name="Google Shape;60;p3"/>
          <p:cNvSpPr/>
          <p:nvPr/>
        </p:nvSpPr>
        <p:spPr>
          <a:xfrm>
            <a:off x="59436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-27.1% over 10 years</a:t>
            </a:r>
            <a:endParaRPr sz="1300" b="0" i="0" u="none" strike="noStrike" cap="none">
              <a:solidFill>
                <a:schemeClr val="dk1"/>
              </a:solidFill>
              <a:latin typeface="Calibri"/>
              <a:ea typeface="Calibri"/>
              <a:cs typeface="Calibri"/>
              <a:sym typeface="Calibri"/>
            </a:endParaRPr>
          </a:p>
        </p:txBody>
      </p:sp>
      <p:sp>
        <p:nvSpPr>
          <p:cNvPr id="61" name="Google Shape;61;p3"/>
          <p:cNvSpPr/>
          <p:nvPr/>
        </p:nvSpPr>
        <p:spPr>
          <a:xfrm>
            <a:off x="59436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Trajectory: sustained decline</a:t>
            </a:r>
            <a:endParaRPr sz="1200" b="0" i="0" u="none" strike="noStrike" cap="none">
              <a:solidFill>
                <a:schemeClr val="dk1"/>
              </a:solidFill>
              <a:latin typeface="Calibri"/>
              <a:ea typeface="Calibri"/>
              <a:cs typeface="Calibri"/>
              <a:sym typeface="Calibri"/>
            </a:endParaRPr>
          </a:p>
        </p:txBody>
      </p:sp>
      <p:sp>
        <p:nvSpPr>
          <p:cNvPr id="62" name="Google Shape;62;p3"/>
          <p:cNvSpPr/>
          <p:nvPr/>
        </p:nvSpPr>
        <p:spPr>
          <a:xfrm>
            <a:off x="4389120" y="1280160"/>
            <a:ext cx="3703320" cy="2377440"/>
          </a:xfrm>
          <a:prstGeom prst="rect">
            <a:avLst/>
          </a:prstGeom>
          <a:solidFill>
            <a:srgbClr val="F2F6FA"/>
          </a:solidFill>
          <a:ln w="12700" cap="flat" cmpd="sng">
            <a:solidFill>
              <a:srgbClr val="C8102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4389120" y="1280160"/>
            <a:ext cx="3703320" cy="320040"/>
          </a:xfrm>
          <a:prstGeom prst="rect">
            <a:avLst/>
          </a:prstGeom>
          <a:solidFill>
            <a:srgbClr val="C810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452628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YIELD 2025</a:t>
            </a:r>
            <a:endParaRPr sz="1000" b="0" i="0" u="none" strike="noStrike" cap="none">
              <a:solidFill>
                <a:schemeClr val="dk1"/>
              </a:solidFill>
              <a:latin typeface="Calibri"/>
              <a:ea typeface="Calibri"/>
              <a:cs typeface="Calibri"/>
              <a:sym typeface="Calibri"/>
            </a:endParaRPr>
          </a:p>
        </p:txBody>
      </p:sp>
      <p:sp>
        <p:nvSpPr>
          <p:cNvPr id="65" name="Google Shape;65;p3"/>
          <p:cNvSpPr/>
          <p:nvPr/>
        </p:nvSpPr>
        <p:spPr>
          <a:xfrm>
            <a:off x="452628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23.8%</a:t>
            </a:r>
            <a:endParaRPr sz="4200" b="0" i="0" u="none" strike="noStrike" cap="none">
              <a:solidFill>
                <a:schemeClr val="dk1"/>
              </a:solidFill>
              <a:latin typeface="Calibri"/>
              <a:ea typeface="Calibri"/>
              <a:cs typeface="Calibri"/>
              <a:sym typeface="Calibri"/>
            </a:endParaRPr>
          </a:p>
        </p:txBody>
      </p:sp>
      <p:sp>
        <p:nvSpPr>
          <p:cNvPr id="66" name="Google Shape;66;p3"/>
          <p:cNvSpPr/>
          <p:nvPr/>
        </p:nvSpPr>
        <p:spPr>
          <a:xfrm>
            <a:off x="452628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Peak 32.7% (2020)</a:t>
            </a:r>
            <a:endParaRPr sz="1300" b="0" i="0" u="none" strike="noStrike" cap="none">
              <a:solidFill>
                <a:schemeClr val="dk1"/>
              </a:solidFill>
              <a:latin typeface="Calibri"/>
              <a:ea typeface="Calibri"/>
              <a:cs typeface="Calibri"/>
              <a:sym typeface="Calibri"/>
            </a:endParaRPr>
          </a:p>
        </p:txBody>
      </p:sp>
      <p:sp>
        <p:nvSpPr>
          <p:cNvPr id="67" name="Google Shape;67;p3"/>
          <p:cNvSpPr/>
          <p:nvPr/>
        </p:nvSpPr>
        <p:spPr>
          <a:xfrm>
            <a:off x="452628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-8.9pp from peak</a:t>
            </a:r>
            <a:endParaRPr sz="1200" b="0" i="0" u="none" strike="noStrike" cap="none">
              <a:solidFill>
                <a:schemeClr val="dk1"/>
              </a:solidFill>
              <a:latin typeface="Calibri"/>
              <a:ea typeface="Calibri"/>
              <a:cs typeface="Calibri"/>
              <a:sym typeface="Calibri"/>
            </a:endParaRPr>
          </a:p>
        </p:txBody>
      </p:sp>
      <p:sp>
        <p:nvSpPr>
          <p:cNvPr id="68" name="Google Shape;68;p3"/>
          <p:cNvSpPr/>
          <p:nvPr/>
        </p:nvSpPr>
        <p:spPr>
          <a:xfrm>
            <a:off x="8321040" y="1280160"/>
            <a:ext cx="3703320" cy="2377440"/>
          </a:xfrm>
          <a:prstGeom prst="rect">
            <a:avLst/>
          </a:prstGeom>
          <a:solidFill>
            <a:srgbClr val="F2F6FA"/>
          </a:solidFill>
          <a:ln w="12700" cap="flat" cmpd="sng">
            <a:solidFill>
              <a:srgbClr val="C8102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8321040" y="1280160"/>
            <a:ext cx="3703320" cy="320040"/>
          </a:xfrm>
          <a:prstGeom prst="rect">
            <a:avLst/>
          </a:prstGeom>
          <a:solidFill>
            <a:srgbClr val="C810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845820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INTERNATIONAL UCAS</a:t>
            </a:r>
            <a:endParaRPr sz="1000" b="0" i="0" u="none" strike="noStrike" cap="none">
              <a:solidFill>
                <a:schemeClr val="dk1"/>
              </a:solidFill>
              <a:latin typeface="Calibri"/>
              <a:ea typeface="Calibri"/>
              <a:cs typeface="Calibri"/>
              <a:sym typeface="Calibri"/>
            </a:endParaRPr>
          </a:p>
        </p:txBody>
      </p:sp>
      <p:sp>
        <p:nvSpPr>
          <p:cNvPr id="71" name="Google Shape;71;p3"/>
          <p:cNvSpPr/>
          <p:nvPr/>
        </p:nvSpPr>
        <p:spPr>
          <a:xfrm>
            <a:off x="845820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75</a:t>
            </a:r>
            <a:endParaRPr sz="4200" b="0" i="0" u="none" strike="noStrike" cap="none">
              <a:solidFill>
                <a:schemeClr val="dk1"/>
              </a:solidFill>
              <a:latin typeface="Calibri"/>
              <a:ea typeface="Calibri"/>
              <a:cs typeface="Calibri"/>
              <a:sym typeface="Calibri"/>
            </a:endParaRPr>
          </a:p>
        </p:txBody>
      </p:sp>
      <p:sp>
        <p:nvSpPr>
          <p:cNvPr id="72" name="Google Shape;72;p3"/>
          <p:cNvSpPr/>
          <p:nvPr/>
        </p:nvSpPr>
        <p:spPr>
          <a:xfrm>
            <a:off x="845820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3.8% of intake</a:t>
            </a:r>
            <a:endParaRPr sz="1300" b="0" i="0" u="none" strike="noStrike" cap="none">
              <a:solidFill>
                <a:schemeClr val="dk1"/>
              </a:solidFill>
              <a:latin typeface="Calibri"/>
              <a:ea typeface="Calibri"/>
              <a:cs typeface="Calibri"/>
              <a:sym typeface="Calibri"/>
            </a:endParaRPr>
          </a:p>
        </p:txBody>
      </p:sp>
      <p:sp>
        <p:nvSpPr>
          <p:cNvPr id="73" name="Google Shape;73;p3"/>
          <p:cNvSpPr/>
          <p:nvPr/>
        </p:nvSpPr>
        <p:spPr>
          <a:xfrm>
            <a:off x="845820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Yield 6.3% — effectively dead</a:t>
            </a:r>
            <a:endParaRPr sz="1200" b="0" i="0" u="none" strike="noStrike" cap="none">
              <a:solidFill>
                <a:schemeClr val="dk1"/>
              </a:solidFill>
              <a:latin typeface="Calibri"/>
              <a:ea typeface="Calibri"/>
              <a:cs typeface="Calibri"/>
              <a:sym typeface="Calibri"/>
            </a:endParaRPr>
          </a:p>
        </p:txBody>
      </p:sp>
      <p:sp>
        <p:nvSpPr>
          <p:cNvPr id="74" name="Google Shape;74;p3"/>
          <p:cNvSpPr/>
          <p:nvPr/>
        </p:nvSpPr>
        <p:spPr>
          <a:xfrm>
            <a:off x="457200" y="3931920"/>
            <a:ext cx="11292840" cy="2286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640080" y="406908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HEADLINE FINDING</a:t>
            </a:r>
            <a:endParaRPr sz="1000" b="0" i="0" u="none" strike="noStrike" cap="none">
              <a:solidFill>
                <a:schemeClr val="dk1"/>
              </a:solidFill>
              <a:latin typeface="Calibri"/>
              <a:ea typeface="Calibri"/>
              <a:cs typeface="Calibri"/>
              <a:sym typeface="Calibri"/>
            </a:endParaRPr>
          </a:p>
        </p:txBody>
      </p:sp>
      <p:sp>
        <p:nvSpPr>
          <p:cNvPr id="76" name="Google Shape;76;p3"/>
          <p:cNvSpPr/>
          <p:nvPr/>
        </p:nvSpPr>
        <p:spPr>
          <a:xfrm>
            <a:off x="640080" y="434340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Demand pressure on every dimension of the funnel.</a:t>
            </a:r>
            <a:endParaRPr sz="1800" b="0" i="0" u="none" strike="noStrike" cap="none">
              <a:solidFill>
                <a:schemeClr val="dk1"/>
              </a:solidFill>
              <a:latin typeface="Calibri"/>
              <a:ea typeface="Calibri"/>
              <a:cs typeface="Calibri"/>
              <a:sym typeface="Calibri"/>
            </a:endParaRPr>
          </a:p>
        </p:txBody>
      </p:sp>
      <p:sp>
        <p:nvSpPr>
          <p:cNvPr id="77" name="Google Shape;77;p3"/>
          <p:cNvSpPr/>
          <p:nvPr/>
        </p:nvSpPr>
        <p:spPr>
          <a:xfrm>
            <a:off x="640080" y="4846320"/>
            <a:ext cx="109728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err="1">
                <a:solidFill>
                  <a:srgbClr val="FFFFFF"/>
                </a:solidFill>
                <a:latin typeface="Calibri"/>
                <a:ea typeface="Calibri"/>
                <a:cs typeface="Calibri"/>
                <a:sym typeface="Calibri"/>
              </a:rPr>
              <a:t>Caerwen's</a:t>
            </a:r>
            <a:r>
              <a:rPr lang="en-US" sz="1200" b="0" i="0" u="none" strike="noStrike" cap="none" dirty="0">
                <a:solidFill>
                  <a:srgbClr val="FFFFFF"/>
                </a:solidFill>
                <a:latin typeface="Calibri"/>
                <a:ea typeface="Calibri"/>
                <a:cs typeface="Calibri"/>
                <a:sym typeface="Calibri"/>
              </a:rPr>
              <a:t> UCAS undergraduate intake has fallen -27.1% over a decade, from 2,680 accepted in 2016 to 1,955 in 2025. The institution's peak yield year was 2020 at 32.7%; yield is now 23.8%, a -8.9pp collapse over five years. The offer rate has dropped from 86.1% to 75.1% — Caerwen is making fewer offers per applicant. International UCAS undergraduate is functionally extinct: 75 accepted students (3.8% of intake), with international yield at 6.3% versus UK yield 26.7%. The Welsh-domiciled share of UK acceptances has also weakened, falling from a 49.5% peak (2020) to 42.6% in 2025. This dataset cross-references with D2 (enrolment), D4 (financial health) and D5 (NSS): the NSS turnaround has not yet flowed through to UCAS yield, and the financial pressure documented in D4 is the direct downstream consequence of the demand erosion documented here.</a:t>
            </a:r>
            <a:endParaRPr sz="1200" b="0" i="0" u="none" strike="noStrike" cap="none" dirty="0">
              <a:solidFill>
                <a:schemeClr val="dk1"/>
              </a:solidFill>
              <a:latin typeface="Calibri"/>
              <a:ea typeface="Calibri"/>
              <a:cs typeface="Calibri"/>
              <a:sym typeface="Calibri"/>
            </a:endParaRPr>
          </a:p>
        </p:txBody>
      </p:sp>
      <p:sp>
        <p:nvSpPr>
          <p:cNvPr id="78" name="Google Shape;78;p3"/>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80" name="Google Shape;80;p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85"/>
        <p:cNvGrpSpPr/>
        <p:nvPr/>
      </p:nvGrpSpPr>
      <p:grpSpPr>
        <a:xfrm>
          <a:off x="0" y="0"/>
          <a:ext cx="0" cy="0"/>
          <a:chOff x="0" y="0"/>
          <a:chExt cx="0" cy="0"/>
        </a:xfrm>
      </p:grpSpPr>
      <p:sp>
        <p:nvSpPr>
          <p:cNvPr id="86" name="Google Shape;86;p4"/>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7" name="Google Shape;87;p4"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88" name="Google Shape;88;p4"/>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01</a:t>
            </a:r>
            <a:endParaRPr sz="9600" b="0" i="0" u="none" strike="noStrike" cap="none">
              <a:solidFill>
                <a:schemeClr val="dk1"/>
              </a:solidFill>
              <a:latin typeface="Calibri"/>
              <a:ea typeface="Calibri"/>
              <a:cs typeface="Calibri"/>
              <a:sym typeface="Calibri"/>
            </a:endParaRPr>
          </a:p>
        </p:txBody>
      </p:sp>
      <p:sp>
        <p:nvSpPr>
          <p:cNvPr id="89" name="Google Shape;89;p4"/>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The Funnel &amp; The Yield</a:t>
            </a:r>
            <a:endParaRPr sz="3600" b="0" i="0" u="none" strike="noStrike" cap="none">
              <a:solidFill>
                <a:schemeClr val="dk1"/>
              </a:solidFill>
              <a:latin typeface="Calibri"/>
              <a:ea typeface="Calibri"/>
              <a:cs typeface="Calibri"/>
              <a:sym typeface="Calibri"/>
            </a:endParaRPr>
          </a:p>
        </p:txBody>
      </p:sp>
      <p:sp>
        <p:nvSpPr>
          <p:cNvPr id="90" name="Google Shape;90;p4"/>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Ten-year movement across applicants, offers, acceptances, and conversion.</a:t>
            </a:r>
            <a:endParaRPr sz="1600" b="0" i="0" u="none" strike="noStrike" cap="none">
              <a:solidFill>
                <a:schemeClr val="dk1"/>
              </a:solidFill>
              <a:latin typeface="Calibri"/>
              <a:ea typeface="Calibri"/>
              <a:cs typeface="Calibri"/>
              <a:sym typeface="Calibri"/>
            </a:endParaRPr>
          </a:p>
        </p:txBody>
      </p:sp>
      <p:sp>
        <p:nvSpPr>
          <p:cNvPr id="91" name="Google Shape;91;p4"/>
          <p:cNvSpPr txBox="1"/>
          <p:nvPr/>
        </p:nvSpPr>
        <p:spPr>
          <a:xfrm>
            <a:off x="8582900" y="6398757"/>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6"/>
        <p:cNvGrpSpPr/>
        <p:nvPr/>
      </p:nvGrpSpPr>
      <p:grpSpPr>
        <a:xfrm>
          <a:off x="0" y="0"/>
          <a:ext cx="0" cy="0"/>
          <a:chOff x="0" y="0"/>
          <a:chExt cx="0" cy="0"/>
        </a:xfrm>
      </p:grpSpPr>
      <p:pic>
        <p:nvPicPr>
          <p:cNvPr id="97" name="Google Shape;97;p5"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98" name="Google Shape;98;p5"/>
          <p:cNvSpPr/>
          <p:nvPr/>
        </p:nvSpPr>
        <p:spPr>
          <a:xfrm>
            <a:off x="457200" y="365760"/>
            <a:ext cx="100584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Ten-Year UCAS Funnel</a:t>
            </a:r>
            <a:endParaRPr sz="2400" b="0" i="0" u="none" strike="noStrike" cap="none">
              <a:solidFill>
                <a:schemeClr val="dk1"/>
              </a:solidFill>
              <a:latin typeface="Calibri"/>
              <a:ea typeface="Calibri"/>
              <a:cs typeface="Calibri"/>
              <a:sym typeface="Calibri"/>
            </a:endParaRPr>
          </a:p>
        </p:txBody>
      </p:sp>
      <p:sp>
        <p:nvSpPr>
          <p:cNvPr id="99" name="Google Shape;99;p5"/>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00" name="Google Shape;100;p5"/>
          <p:cNvGraphicFramePr/>
          <p:nvPr/>
        </p:nvGraphicFramePr>
        <p:xfrm>
          <a:off x="457200" y="1188720"/>
          <a:ext cx="3000000" cy="3000000"/>
        </p:xfrm>
        <a:graphic>
          <a:graphicData uri="http://schemas.openxmlformats.org/drawingml/2006/table">
            <a:tbl>
              <a:tblPr>
                <a:noFill/>
                <a:tableStyleId>{B04D2A6A-57A5-4F92-BB92-B01DFADF7A16}</a:tableStyleId>
              </a:tblPr>
              <a:tblGrid>
                <a:gridCol w="1280150">
                  <a:extLst>
                    <a:ext uri="{9D8B030D-6E8A-4147-A177-3AD203B41FA5}">
                      <a16:colId xmlns:a16="http://schemas.microsoft.com/office/drawing/2014/main" val="20000"/>
                    </a:ext>
                  </a:extLst>
                </a:gridCol>
                <a:gridCol w="2194550">
                  <a:extLst>
                    <a:ext uri="{9D8B030D-6E8A-4147-A177-3AD203B41FA5}">
                      <a16:colId xmlns:a16="http://schemas.microsoft.com/office/drawing/2014/main" val="20001"/>
                    </a:ext>
                  </a:extLst>
                </a:gridCol>
                <a:gridCol w="2194550">
                  <a:extLst>
                    <a:ext uri="{9D8B030D-6E8A-4147-A177-3AD203B41FA5}">
                      <a16:colId xmlns:a16="http://schemas.microsoft.com/office/drawing/2014/main" val="20002"/>
                    </a:ext>
                  </a:extLst>
                </a:gridCol>
                <a:gridCol w="2194550">
                  <a:extLst>
                    <a:ext uri="{9D8B030D-6E8A-4147-A177-3AD203B41FA5}">
                      <a16:colId xmlns:a16="http://schemas.microsoft.com/office/drawing/2014/main" val="20003"/>
                    </a:ext>
                  </a:extLst>
                </a:gridCol>
                <a:gridCol w="1783075">
                  <a:extLst>
                    <a:ext uri="{9D8B030D-6E8A-4147-A177-3AD203B41FA5}">
                      <a16:colId xmlns:a16="http://schemas.microsoft.com/office/drawing/2014/main" val="20004"/>
                    </a:ext>
                  </a:extLst>
                </a:gridCol>
                <a:gridCol w="1645925">
                  <a:extLst>
                    <a:ext uri="{9D8B030D-6E8A-4147-A177-3AD203B41FA5}">
                      <a16:colId xmlns:a16="http://schemas.microsoft.com/office/drawing/2014/main" val="20005"/>
                    </a:ext>
                  </a:extLst>
                </a:gridCol>
              </a:tblGrid>
              <a:tr h="420625">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Year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Applicants</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Offers</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Accepted</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Offer rate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Yield</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9,875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9,380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2,680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86.1%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27.1%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8,665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8,475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2,465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88.7%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28.4%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7,805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7,655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2,390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87.6%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30.6%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6,890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6,635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2,200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85.4%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31.9%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6,705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6,565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2,195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85.6%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32.7%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8,275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7,935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2,290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84.7%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27.7%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8,425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7,860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2,200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81.9%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26.1%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7"/>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7,720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7,175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2,160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81.8%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28.0%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8"/>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8,365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7,335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77.8%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24.2%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9"/>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8,215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6,975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1,955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75.1%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23.8%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10"/>
                  </a:ext>
                </a:extLst>
              </a:tr>
            </a:tbl>
          </a:graphicData>
        </a:graphic>
      </p:graphicFrame>
      <p:sp>
        <p:nvSpPr>
          <p:cNvPr id="101" name="Google Shape;101;p5"/>
          <p:cNvSpPr/>
          <p:nvPr/>
        </p:nvSpPr>
        <p:spPr>
          <a:xfrm>
            <a:off x="457200" y="6080760"/>
            <a:ext cx="11292840" cy="45720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5"/>
          <p:cNvSpPr/>
          <p:nvPr/>
        </p:nvSpPr>
        <p:spPr>
          <a:xfrm>
            <a:off x="640080" y="6144768"/>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Acceptances peaked at 2,680 in 2016 and have declined nearly every year since. Yield peaked at 32.7% in 2020; the post-2020 collapse is the most diagnostic single signal in the dataset.</a:t>
            </a:r>
            <a:endParaRPr sz="1100" b="0" i="0" u="none" strike="noStrike" cap="none">
              <a:solidFill>
                <a:schemeClr val="dk1"/>
              </a:solidFill>
              <a:latin typeface="Calibri"/>
              <a:ea typeface="Calibri"/>
              <a:cs typeface="Calibri"/>
              <a:sym typeface="Calibri"/>
            </a:endParaRPr>
          </a:p>
        </p:txBody>
      </p:sp>
      <p:sp>
        <p:nvSpPr>
          <p:cNvPr id="103" name="Google Shape;103;p5"/>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5"/>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05" name="Google Shape;105;p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10"/>
        <p:cNvGrpSpPr/>
        <p:nvPr/>
      </p:nvGrpSpPr>
      <p:grpSpPr>
        <a:xfrm>
          <a:off x="0" y="0"/>
          <a:ext cx="0" cy="0"/>
          <a:chOff x="0" y="0"/>
          <a:chExt cx="0" cy="0"/>
        </a:xfrm>
      </p:grpSpPr>
      <p:pic>
        <p:nvPicPr>
          <p:cNvPr id="111" name="Google Shape;111;p6"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12" name="Google Shape;112;p6"/>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Yield Decomposition</a:t>
            </a:r>
            <a:endParaRPr sz="2400" b="0" i="0" u="none" strike="noStrike" cap="none">
              <a:solidFill>
                <a:schemeClr val="dk1"/>
              </a:solidFill>
              <a:latin typeface="Calibri"/>
              <a:ea typeface="Calibri"/>
              <a:cs typeface="Calibri"/>
              <a:sym typeface="Calibri"/>
            </a:endParaRPr>
          </a:p>
        </p:txBody>
      </p:sp>
      <p:sp>
        <p:nvSpPr>
          <p:cNvPr id="113" name="Google Shape;113;p6"/>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6"/>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6"/>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YIELD STORY</a:t>
            </a:r>
            <a:endParaRPr sz="1000" b="0" i="0" u="none" strike="noStrike" cap="none">
              <a:solidFill>
                <a:schemeClr val="dk1"/>
              </a:solidFill>
              <a:latin typeface="Calibri"/>
              <a:ea typeface="Calibri"/>
              <a:cs typeface="Calibri"/>
              <a:sym typeface="Calibri"/>
            </a:endParaRPr>
          </a:p>
        </p:txBody>
      </p:sp>
      <p:sp>
        <p:nvSpPr>
          <p:cNvPr id="116" name="Google Shape;116;p6"/>
          <p:cNvSpPr/>
          <p:nvPr/>
        </p:nvSpPr>
        <p:spPr>
          <a:xfrm>
            <a:off x="640080" y="16916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6400"/>
              <a:buFont typeface="Montserrat"/>
              <a:buNone/>
            </a:pPr>
            <a:r>
              <a:rPr lang="en-US" sz="6400" b="1" i="0" u="none" strike="noStrike" cap="none">
                <a:solidFill>
                  <a:srgbClr val="C8102E"/>
                </a:solidFill>
                <a:latin typeface="Montserrat"/>
                <a:ea typeface="Montserrat"/>
                <a:cs typeface="Montserrat"/>
                <a:sym typeface="Montserrat"/>
              </a:rPr>
              <a:t>23.8%</a:t>
            </a:r>
            <a:endParaRPr sz="6400" b="0" i="0" u="none" strike="noStrike" cap="none">
              <a:solidFill>
                <a:schemeClr val="dk1"/>
              </a:solidFill>
              <a:latin typeface="Calibri"/>
              <a:ea typeface="Calibri"/>
              <a:cs typeface="Calibri"/>
              <a:sym typeface="Calibri"/>
            </a:endParaRPr>
          </a:p>
        </p:txBody>
      </p:sp>
      <p:sp>
        <p:nvSpPr>
          <p:cNvPr id="117" name="Google Shape;117;p6"/>
          <p:cNvSpPr/>
          <p:nvPr/>
        </p:nvSpPr>
        <p:spPr>
          <a:xfrm>
            <a:off x="640080" y="2606040"/>
            <a:ext cx="51206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2025 yield (acceptances ÷ offers)</a:t>
            </a:r>
            <a:endParaRPr sz="1300" b="0" i="0" u="none" strike="noStrike" cap="none">
              <a:solidFill>
                <a:schemeClr val="dk1"/>
              </a:solidFill>
              <a:latin typeface="Calibri"/>
              <a:ea typeface="Calibri"/>
              <a:cs typeface="Calibri"/>
              <a:sym typeface="Calibri"/>
            </a:endParaRPr>
          </a:p>
        </p:txBody>
      </p:sp>
      <p:sp>
        <p:nvSpPr>
          <p:cNvPr id="118" name="Google Shape;118;p6"/>
          <p:cNvSpPr/>
          <p:nvPr/>
        </p:nvSpPr>
        <p:spPr>
          <a:xfrm>
            <a:off x="640080" y="310896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6"/>
          <p:cNvSpPr/>
          <p:nvPr/>
        </p:nvSpPr>
        <p:spPr>
          <a:xfrm>
            <a:off x="640080" y="324612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FIVE-YEAR YIELD MOVEMENT</a:t>
            </a:r>
            <a:endParaRPr sz="1000" b="0" i="0" u="none" strike="noStrike" cap="none">
              <a:solidFill>
                <a:schemeClr val="dk1"/>
              </a:solidFill>
              <a:latin typeface="Calibri"/>
              <a:ea typeface="Calibri"/>
              <a:cs typeface="Calibri"/>
              <a:sym typeface="Calibri"/>
            </a:endParaRPr>
          </a:p>
        </p:txBody>
      </p:sp>
      <p:sp>
        <p:nvSpPr>
          <p:cNvPr id="120" name="Google Shape;120;p6"/>
          <p:cNvSpPr/>
          <p:nvPr/>
        </p:nvSpPr>
        <p:spPr>
          <a:xfrm>
            <a:off x="640080" y="3520440"/>
            <a:ext cx="512064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2020:  32.7%  (2,195 accepted)</a:t>
            </a:r>
            <a:endParaRPr sz="1200" b="0" i="0" u="none" strike="noStrike" cap="none">
              <a:solidFill>
                <a:schemeClr val="dk1"/>
              </a:solidFill>
              <a:latin typeface="Calibri"/>
              <a:ea typeface="Calibri"/>
              <a:cs typeface="Calibri"/>
              <a:sym typeface="Calibri"/>
            </a:endParaRPr>
          </a:p>
        </p:txBody>
      </p:sp>
      <p:sp>
        <p:nvSpPr>
          <p:cNvPr id="121" name="Google Shape;121;p6"/>
          <p:cNvSpPr/>
          <p:nvPr/>
        </p:nvSpPr>
        <p:spPr>
          <a:xfrm>
            <a:off x="640080" y="3794760"/>
            <a:ext cx="512064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2021:  27.7%  (2,290 accepted)</a:t>
            </a:r>
            <a:endParaRPr sz="1200" b="0" i="0" u="none" strike="noStrike" cap="none">
              <a:solidFill>
                <a:schemeClr val="dk1"/>
              </a:solidFill>
              <a:latin typeface="Calibri"/>
              <a:ea typeface="Calibri"/>
              <a:cs typeface="Calibri"/>
              <a:sym typeface="Calibri"/>
            </a:endParaRPr>
          </a:p>
        </p:txBody>
      </p:sp>
      <p:sp>
        <p:nvSpPr>
          <p:cNvPr id="122" name="Google Shape;122;p6"/>
          <p:cNvSpPr/>
          <p:nvPr/>
        </p:nvSpPr>
        <p:spPr>
          <a:xfrm>
            <a:off x="640080" y="4069080"/>
            <a:ext cx="512064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2022:  26.1%  (2,200 accepted)</a:t>
            </a:r>
            <a:endParaRPr sz="1200" b="0" i="0" u="none" strike="noStrike" cap="none">
              <a:solidFill>
                <a:schemeClr val="dk1"/>
              </a:solidFill>
              <a:latin typeface="Calibri"/>
              <a:ea typeface="Calibri"/>
              <a:cs typeface="Calibri"/>
              <a:sym typeface="Calibri"/>
            </a:endParaRPr>
          </a:p>
        </p:txBody>
      </p:sp>
      <p:sp>
        <p:nvSpPr>
          <p:cNvPr id="123" name="Google Shape;123;p6"/>
          <p:cNvSpPr/>
          <p:nvPr/>
        </p:nvSpPr>
        <p:spPr>
          <a:xfrm>
            <a:off x="640080" y="4343400"/>
            <a:ext cx="512064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2023:  28.0%  (2,160 accepted)</a:t>
            </a:r>
            <a:endParaRPr sz="1200" b="0" i="0" u="none" strike="noStrike" cap="none">
              <a:solidFill>
                <a:schemeClr val="dk1"/>
              </a:solidFill>
              <a:latin typeface="Calibri"/>
              <a:ea typeface="Calibri"/>
              <a:cs typeface="Calibri"/>
              <a:sym typeface="Calibri"/>
            </a:endParaRPr>
          </a:p>
        </p:txBody>
      </p:sp>
      <p:sp>
        <p:nvSpPr>
          <p:cNvPr id="124" name="Google Shape;124;p6"/>
          <p:cNvSpPr/>
          <p:nvPr/>
        </p:nvSpPr>
        <p:spPr>
          <a:xfrm>
            <a:off x="640080" y="4617720"/>
            <a:ext cx="512064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2024:  24.2%  (2,025 accepted)</a:t>
            </a:r>
            <a:endParaRPr sz="1200" b="0" i="0" u="none" strike="noStrike" cap="none">
              <a:solidFill>
                <a:schemeClr val="dk1"/>
              </a:solidFill>
              <a:latin typeface="Calibri"/>
              <a:ea typeface="Calibri"/>
              <a:cs typeface="Calibri"/>
              <a:sym typeface="Calibri"/>
            </a:endParaRPr>
          </a:p>
        </p:txBody>
      </p:sp>
      <p:sp>
        <p:nvSpPr>
          <p:cNvPr id="125" name="Google Shape;125;p6"/>
          <p:cNvSpPr/>
          <p:nvPr/>
        </p:nvSpPr>
        <p:spPr>
          <a:xfrm>
            <a:off x="640080" y="4892040"/>
            <a:ext cx="512064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1200"/>
              <a:buFont typeface="Calibri"/>
              <a:buNone/>
            </a:pPr>
            <a:r>
              <a:rPr lang="en-US" sz="1200" b="1" i="0" u="none" strike="noStrike" cap="none">
                <a:solidFill>
                  <a:srgbClr val="C8102E"/>
                </a:solidFill>
                <a:latin typeface="Calibri"/>
                <a:ea typeface="Calibri"/>
                <a:cs typeface="Calibri"/>
                <a:sym typeface="Calibri"/>
              </a:rPr>
              <a:t>2025:  23.8%  (1,955 accepted)</a:t>
            </a:r>
            <a:endParaRPr sz="1200" b="0" i="0" u="none" strike="noStrike" cap="none">
              <a:solidFill>
                <a:schemeClr val="dk1"/>
              </a:solidFill>
              <a:latin typeface="Calibri"/>
              <a:ea typeface="Calibri"/>
              <a:cs typeface="Calibri"/>
              <a:sym typeface="Calibri"/>
            </a:endParaRPr>
          </a:p>
        </p:txBody>
      </p:sp>
      <p:sp>
        <p:nvSpPr>
          <p:cNvPr id="126" name="Google Shape;126;p6"/>
          <p:cNvSpPr/>
          <p:nvPr/>
        </p:nvSpPr>
        <p:spPr>
          <a:xfrm>
            <a:off x="640080" y="5349240"/>
            <a:ext cx="27432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3200"/>
              <a:buFont typeface="Montserrat"/>
              <a:buNone/>
            </a:pPr>
            <a:r>
              <a:rPr lang="en-US" sz="3200" b="1" i="0" u="none" strike="noStrike" cap="none">
                <a:solidFill>
                  <a:srgbClr val="C8102E"/>
                </a:solidFill>
                <a:latin typeface="Montserrat"/>
                <a:ea typeface="Montserrat"/>
                <a:cs typeface="Montserrat"/>
                <a:sym typeface="Montserrat"/>
              </a:rPr>
              <a:t>-8.9pp</a:t>
            </a:r>
            <a:endParaRPr sz="3200" b="0" i="0" u="none" strike="noStrike" cap="none">
              <a:solidFill>
                <a:schemeClr val="dk1"/>
              </a:solidFill>
              <a:latin typeface="Calibri"/>
              <a:ea typeface="Calibri"/>
              <a:cs typeface="Calibri"/>
              <a:sym typeface="Calibri"/>
            </a:endParaRPr>
          </a:p>
        </p:txBody>
      </p:sp>
      <p:sp>
        <p:nvSpPr>
          <p:cNvPr id="127" name="Google Shape;127;p6"/>
          <p:cNvSpPr/>
          <p:nvPr/>
        </p:nvSpPr>
        <p:spPr>
          <a:xfrm>
            <a:off x="3383280" y="5440680"/>
            <a:ext cx="246888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peak-to-current</a:t>
            </a:r>
            <a:endParaRPr sz="11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yield collapse</a:t>
            </a:r>
            <a:endParaRPr sz="1100" b="0" i="0" u="none" strike="noStrike" cap="none">
              <a:solidFill>
                <a:schemeClr val="dk1"/>
              </a:solidFill>
              <a:latin typeface="Calibri"/>
              <a:ea typeface="Calibri"/>
              <a:cs typeface="Calibri"/>
              <a:sym typeface="Calibri"/>
            </a:endParaRPr>
          </a:p>
        </p:txBody>
      </p:sp>
      <p:sp>
        <p:nvSpPr>
          <p:cNvPr id="128" name="Google Shape;128;p6"/>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6"/>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WHAT THE YIELD COLLAPSE MEANS</a:t>
            </a:r>
            <a:endParaRPr sz="1000" b="0" i="0" u="none" strike="noStrike" cap="none">
              <a:solidFill>
                <a:schemeClr val="dk1"/>
              </a:solidFill>
              <a:latin typeface="Calibri"/>
              <a:ea typeface="Calibri"/>
              <a:cs typeface="Calibri"/>
              <a:sym typeface="Calibri"/>
            </a:endParaRPr>
          </a:p>
        </p:txBody>
      </p:sp>
      <p:sp>
        <p:nvSpPr>
          <p:cNvPr id="130" name="Google Shape;130;p6"/>
          <p:cNvSpPr/>
          <p:nvPr/>
        </p:nvSpPr>
        <p:spPr>
          <a:xfrm>
            <a:off x="6446520" y="1737360"/>
            <a:ext cx="5120640" cy="8686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600"/>
              <a:buFont typeface="Montserrat"/>
              <a:buNone/>
            </a:pPr>
            <a:r>
              <a:rPr lang="en-US" sz="1600" b="1" i="0" u="none" strike="noStrike" cap="none" dirty="0">
                <a:solidFill>
                  <a:srgbClr val="FFFFFF"/>
                </a:solidFill>
                <a:latin typeface="Montserrat"/>
                <a:ea typeface="Montserrat"/>
                <a:cs typeface="Montserrat"/>
                <a:sym typeface="Montserrat"/>
              </a:rPr>
              <a:t>Caerwen is making more offers but converting fewer of them.</a:t>
            </a:r>
            <a:endParaRPr sz="1600" b="0" i="0" u="none" strike="noStrike" cap="none" dirty="0">
              <a:solidFill>
                <a:schemeClr val="dk1"/>
              </a:solidFill>
              <a:latin typeface="Calibri"/>
              <a:ea typeface="Calibri"/>
              <a:cs typeface="Calibri"/>
              <a:sym typeface="Calibri"/>
            </a:endParaRPr>
          </a:p>
        </p:txBody>
      </p:sp>
      <p:sp>
        <p:nvSpPr>
          <p:cNvPr id="131" name="Google Shape;131;p6"/>
          <p:cNvSpPr/>
          <p:nvPr/>
        </p:nvSpPr>
        <p:spPr>
          <a:xfrm>
            <a:off x="6446520" y="2743200"/>
            <a:ext cx="5120640" cy="36118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In 2020 Caerwen made 6,565 offers and converted 2,195 (yield 32.7%). In 2025 Caerwen made 6,975 offers and converted only 1,955 (yield 23.8%). Offer volume has held roughly constant; conversion has collapsed.</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WHAT DRIVES YIELD</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Yield is the moment the prospective student decides whether Caerwen is the place. The decision happens after the offer, after open days, after the comparison with other offers, after the financial calculation, and after the brand impression formed by NSS scores, graduate destinations, and review platforms.</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THE D5 PARADOX</a:t>
            </a:r>
            <a:br>
              <a:rPr lang="en-US" sz="900" b="1" i="0" u="none" strike="noStrike" cap="none" dirty="0">
                <a:solidFill>
                  <a:srgbClr val="00CED1"/>
                </a:solidFill>
                <a:latin typeface="Calibri"/>
                <a:ea typeface="Calibri"/>
                <a:cs typeface="Calibri"/>
                <a:sym typeface="Calibri"/>
              </a:rPr>
            </a:br>
            <a:r>
              <a:rPr lang="en-US" sz="1100" b="0" i="0" u="none" strike="noStrike" cap="none" dirty="0">
                <a:solidFill>
                  <a:srgbClr val="FFFFFF"/>
                </a:solidFill>
                <a:latin typeface="Calibri"/>
                <a:ea typeface="Calibri"/>
                <a:cs typeface="Calibri"/>
                <a:sym typeface="Calibri"/>
              </a:rPr>
              <a:t>D5 NSS Intelligence shows Caerwen delivered a sector-leading turnaround on </a:t>
            </a:r>
            <a:r>
              <a:rPr lang="en-US" sz="1100" b="0" i="0" u="none" strike="noStrike" cap="none" dirty="0" err="1">
                <a:solidFill>
                  <a:srgbClr val="FFFFFF"/>
                </a:solidFill>
                <a:latin typeface="Calibri"/>
                <a:ea typeface="Calibri"/>
                <a:cs typeface="Calibri"/>
                <a:sym typeface="Calibri"/>
              </a:rPr>
              <a:t>Organisation</a:t>
            </a:r>
            <a:r>
              <a:rPr lang="en-US" sz="1100" b="0" i="0" u="none" strike="noStrike" cap="none" dirty="0">
                <a:solidFill>
                  <a:srgbClr val="FFFFFF"/>
                </a:solidFill>
                <a:latin typeface="Calibri"/>
                <a:ea typeface="Calibri"/>
                <a:cs typeface="Calibri"/>
                <a:sym typeface="Calibri"/>
              </a:rPr>
              <a:t> and Student Voice in 2024-25. That turnaround has not yet flowed through to yield. The two windows do not overlap: students choosing in 2025 were comparing Caerwen against the pre-improvement reputation, not the post-improvement one. Yield recovery should follow within 12-18 months — provided the new NSS scores reach prospective student attention.</a:t>
            </a:r>
            <a:endParaRPr sz="1200" b="0" i="0" u="none" strike="noStrike" cap="none" dirty="0">
              <a:solidFill>
                <a:schemeClr val="dk1"/>
              </a:solidFill>
              <a:latin typeface="Calibri"/>
              <a:ea typeface="Calibri"/>
              <a:cs typeface="Calibri"/>
              <a:sym typeface="Calibri"/>
            </a:endParaRPr>
          </a:p>
        </p:txBody>
      </p:sp>
      <p:sp>
        <p:nvSpPr>
          <p:cNvPr id="132" name="Google Shape;132;p6"/>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6"/>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34" name="Google Shape;134;p6"/>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39"/>
        <p:cNvGrpSpPr/>
        <p:nvPr/>
      </p:nvGrpSpPr>
      <p:grpSpPr>
        <a:xfrm>
          <a:off x="0" y="0"/>
          <a:ext cx="0" cy="0"/>
          <a:chOff x="0" y="0"/>
          <a:chExt cx="0" cy="0"/>
        </a:xfrm>
      </p:grpSpPr>
      <p:pic>
        <p:nvPicPr>
          <p:cNvPr id="140" name="Google Shape;140;p7"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41" name="Google Shape;141;p7"/>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Offer Rate — The Other Lever</a:t>
            </a:r>
            <a:endParaRPr sz="2400" b="0" i="0" u="none" strike="noStrike" cap="none">
              <a:solidFill>
                <a:schemeClr val="dk1"/>
              </a:solidFill>
              <a:latin typeface="Calibri"/>
              <a:ea typeface="Calibri"/>
              <a:cs typeface="Calibri"/>
              <a:sym typeface="Calibri"/>
            </a:endParaRPr>
          </a:p>
        </p:txBody>
      </p:sp>
      <p:sp>
        <p:nvSpPr>
          <p:cNvPr id="142" name="Google Shape;142;p7"/>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43" name="Google Shape;143;p7"/>
          <p:cNvGraphicFramePr/>
          <p:nvPr/>
        </p:nvGraphicFramePr>
        <p:xfrm>
          <a:off x="457200" y="1188720"/>
          <a:ext cx="11292825" cy="4626875"/>
        </p:xfrm>
        <a:graphic>
          <a:graphicData uri="http://schemas.openxmlformats.org/drawingml/2006/table">
            <a:tbl>
              <a:tblPr>
                <a:noFill/>
                <a:tableStyleId>{B04D2A6A-57A5-4F92-BB92-B01DFADF7A16}</a:tableStyleId>
              </a:tblPr>
              <a:tblGrid>
                <a:gridCol w="128015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gridCol w="2240275">
                  <a:extLst>
                    <a:ext uri="{9D8B030D-6E8A-4147-A177-3AD203B41FA5}">
                      <a16:colId xmlns:a16="http://schemas.microsoft.com/office/drawing/2014/main" val="20004"/>
                    </a:ext>
                  </a:extLst>
                </a:gridCol>
              </a:tblGrid>
              <a:tr h="420625">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Year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Applicants</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Offers</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Offer rate</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YoY change (pp)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9,875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9,380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86.1%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b="1" u="none" strike="noStrike" cap="none">
                          <a:solidFill>
                            <a:srgbClr val="4D4D4D"/>
                          </a:solidFill>
                          <a:latin typeface="Calibri"/>
                          <a:ea typeface="Calibri"/>
                          <a:cs typeface="Calibri"/>
                          <a:sym typeface="Calibri"/>
                        </a:rPr>
                        <a:t>—</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8,665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8,475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88.7%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+2.6pp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7,805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7,655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87.6%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-1.1pp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6,890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6,635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85.4%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-2.2pp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6,705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6,565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85.6%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+0.2pp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8,275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7,935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84.7%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-0.9pp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8,425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7,860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81.9%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-2.8pp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7"/>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7,720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7,175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81.8%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-0.1pp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8"/>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8,365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7,335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77.8%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-4.0pp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9"/>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8,215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6,975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75.1%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-2.7pp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10"/>
                  </a:ext>
                </a:extLst>
              </a:tr>
            </a:tbl>
          </a:graphicData>
        </a:graphic>
      </p:graphicFrame>
      <p:sp>
        <p:nvSpPr>
          <p:cNvPr id="144" name="Google Shape;144;p7"/>
          <p:cNvSpPr/>
          <p:nvPr/>
        </p:nvSpPr>
        <p:spPr>
          <a:xfrm>
            <a:off x="457200" y="6080760"/>
            <a:ext cx="11292840" cy="45720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7"/>
          <p:cNvSpPr/>
          <p:nvPr/>
        </p:nvSpPr>
        <p:spPr>
          <a:xfrm>
            <a:off x="640080" y="6144768"/>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dirty="0">
                <a:solidFill>
                  <a:srgbClr val="4D4D4D"/>
                </a:solidFill>
                <a:latin typeface="Calibri"/>
                <a:ea typeface="Calibri"/>
                <a:cs typeface="Calibri"/>
                <a:sym typeface="Calibri"/>
              </a:rPr>
              <a:t>Offer rate has fallen -11.0pp over the decade and -9.6pp since 2021. Caerwen is making fewer offers per applicant, suggesting tightened entry criteria or capacity management — neither of which compounds well with a yield collapse.</a:t>
            </a:r>
            <a:endParaRPr sz="1100" b="0" i="0" u="none" strike="noStrike" cap="none" dirty="0">
              <a:solidFill>
                <a:schemeClr val="dk1"/>
              </a:solidFill>
              <a:latin typeface="Calibri"/>
              <a:ea typeface="Calibri"/>
              <a:cs typeface="Calibri"/>
              <a:sym typeface="Calibri"/>
            </a:endParaRPr>
          </a:p>
        </p:txBody>
      </p:sp>
      <p:sp>
        <p:nvSpPr>
          <p:cNvPr id="146" name="Google Shape;146;p7"/>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7"/>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48" name="Google Shape;148;p7"/>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153"/>
        <p:cNvGrpSpPr/>
        <p:nvPr/>
      </p:nvGrpSpPr>
      <p:grpSpPr>
        <a:xfrm>
          <a:off x="0" y="0"/>
          <a:ext cx="0" cy="0"/>
          <a:chOff x="0" y="0"/>
          <a:chExt cx="0" cy="0"/>
        </a:xfrm>
      </p:grpSpPr>
      <p:sp>
        <p:nvSpPr>
          <p:cNvPr id="154" name="Google Shape;154;p8"/>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5" name="Google Shape;155;p8"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56" name="Google Shape;156;p8"/>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02</a:t>
            </a:r>
            <a:endParaRPr sz="9600" b="0" i="0" u="none" strike="noStrike" cap="none">
              <a:solidFill>
                <a:schemeClr val="dk1"/>
              </a:solidFill>
              <a:latin typeface="Calibri"/>
              <a:ea typeface="Calibri"/>
              <a:cs typeface="Calibri"/>
              <a:sym typeface="Calibri"/>
            </a:endParaRPr>
          </a:p>
        </p:txBody>
      </p:sp>
      <p:sp>
        <p:nvSpPr>
          <p:cNvPr id="157" name="Google Shape;157;p8"/>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Domicile &amp; Catchment</a:t>
            </a:r>
            <a:endParaRPr sz="3600" b="0" i="0" u="none" strike="noStrike" cap="none">
              <a:solidFill>
                <a:schemeClr val="dk1"/>
              </a:solidFill>
              <a:latin typeface="Calibri"/>
              <a:ea typeface="Calibri"/>
              <a:cs typeface="Calibri"/>
              <a:sym typeface="Calibri"/>
            </a:endParaRPr>
          </a:p>
        </p:txBody>
      </p:sp>
      <p:sp>
        <p:nvSpPr>
          <p:cNvPr id="158" name="Google Shape;158;p8"/>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Where applicants come from. Where the supply has weakened.</a:t>
            </a:r>
            <a:endParaRPr sz="1600" b="0" i="0" u="none" strike="noStrike" cap="none">
              <a:solidFill>
                <a:schemeClr val="dk1"/>
              </a:solidFill>
              <a:latin typeface="Calibri"/>
              <a:ea typeface="Calibri"/>
              <a:cs typeface="Calibri"/>
              <a:sym typeface="Calibri"/>
            </a:endParaRPr>
          </a:p>
        </p:txBody>
      </p:sp>
      <p:sp>
        <p:nvSpPr>
          <p:cNvPr id="159" name="Google Shape;159;p8"/>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64"/>
        <p:cNvGrpSpPr/>
        <p:nvPr/>
      </p:nvGrpSpPr>
      <p:grpSpPr>
        <a:xfrm>
          <a:off x="0" y="0"/>
          <a:ext cx="0" cy="0"/>
          <a:chOff x="0" y="0"/>
          <a:chExt cx="0" cy="0"/>
        </a:xfrm>
      </p:grpSpPr>
      <p:pic>
        <p:nvPicPr>
          <p:cNvPr id="165" name="Google Shape;165;p9"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66" name="Google Shape;166;p9"/>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Domicile Trajectory — Ten-Year View</a:t>
            </a:r>
            <a:endParaRPr sz="2400" b="0" i="0" u="none" strike="noStrike" cap="none">
              <a:solidFill>
                <a:schemeClr val="dk1"/>
              </a:solidFill>
              <a:latin typeface="Calibri"/>
              <a:ea typeface="Calibri"/>
              <a:cs typeface="Calibri"/>
              <a:sym typeface="Calibri"/>
            </a:endParaRPr>
          </a:p>
        </p:txBody>
      </p:sp>
      <p:sp>
        <p:nvSpPr>
          <p:cNvPr id="167" name="Google Shape;167;p9"/>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68" name="Google Shape;168;p9"/>
          <p:cNvGraphicFramePr/>
          <p:nvPr/>
        </p:nvGraphicFramePr>
        <p:xfrm>
          <a:off x="457200" y="1188720"/>
          <a:ext cx="3000000" cy="3000000"/>
        </p:xfrm>
        <a:graphic>
          <a:graphicData uri="http://schemas.openxmlformats.org/drawingml/2006/table">
            <a:tbl>
              <a:tblPr>
                <a:noFill/>
                <a:tableStyleId>{B04D2A6A-57A5-4F92-BB92-B01DFADF7A16}</a:tableStyleId>
              </a:tblPr>
              <a:tblGrid>
                <a:gridCol w="1097275">
                  <a:extLst>
                    <a:ext uri="{9D8B030D-6E8A-4147-A177-3AD203B41FA5}">
                      <a16:colId xmlns:a16="http://schemas.microsoft.com/office/drawing/2014/main" val="20000"/>
                    </a:ext>
                  </a:extLst>
                </a:gridCol>
                <a:gridCol w="169165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691650">
                  <a:extLst>
                    <a:ext uri="{9D8B030D-6E8A-4147-A177-3AD203B41FA5}">
                      <a16:colId xmlns:a16="http://schemas.microsoft.com/office/drawing/2014/main" val="20003"/>
                    </a:ext>
                  </a:extLst>
                </a:gridCol>
                <a:gridCol w="1783075">
                  <a:extLst>
                    <a:ext uri="{9D8B030D-6E8A-4147-A177-3AD203B41FA5}">
                      <a16:colId xmlns:a16="http://schemas.microsoft.com/office/drawing/2014/main" val="20004"/>
                    </a:ext>
                  </a:extLst>
                </a:gridCol>
                <a:gridCol w="1554475">
                  <a:extLst>
                    <a:ext uri="{9D8B030D-6E8A-4147-A177-3AD203B41FA5}">
                      <a16:colId xmlns:a16="http://schemas.microsoft.com/office/drawing/2014/main" val="20005"/>
                    </a:ext>
                  </a:extLst>
                </a:gridCol>
                <a:gridCol w="2103125">
                  <a:extLst>
                    <a:ext uri="{9D8B030D-6E8A-4147-A177-3AD203B41FA5}">
                      <a16:colId xmlns:a16="http://schemas.microsoft.com/office/drawing/2014/main" val="20006"/>
                    </a:ext>
                  </a:extLst>
                </a:gridCol>
              </a:tblGrid>
              <a:tr h="420625">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Year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UK</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EU</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Non-EU</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Intl total</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Intl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Intl yield</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2,430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245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18.9%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2,215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145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2,170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2,000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1,980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145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21.7%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2,165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15.0%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2,075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5.7%</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14.0%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7"/>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2,050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12.4%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8"/>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1,915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5.4%</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8.6%</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9"/>
                  </a:ext>
                </a:extLst>
              </a:tr>
              <a:tr h="4206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1,880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75</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3.8%</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6.3%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10"/>
                  </a:ext>
                </a:extLst>
              </a:tr>
            </a:tbl>
          </a:graphicData>
        </a:graphic>
      </p:graphicFrame>
      <p:sp>
        <p:nvSpPr>
          <p:cNvPr id="169" name="Google Shape;169;p9"/>
          <p:cNvSpPr/>
          <p:nvPr/>
        </p:nvSpPr>
        <p:spPr>
          <a:xfrm>
            <a:off x="457200" y="6080760"/>
            <a:ext cx="11292840" cy="45720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9"/>
          <p:cNvSpPr/>
          <p:nvPr/>
        </p:nvSpPr>
        <p:spPr>
          <a:xfrm>
            <a:off x="640080" y="6144768"/>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1" u="none" strike="noStrike" cap="none">
                <a:solidFill>
                  <a:srgbClr val="4D4D4D"/>
                </a:solidFill>
                <a:latin typeface="Calibri"/>
                <a:ea typeface="Calibri"/>
                <a:cs typeface="Calibri"/>
                <a:sym typeface="Calibri"/>
              </a:rPr>
              <a:t>EU collapsed from 140-145 students per year (pre-Brexit) to 15 in 2025. Non-EU drifted from 105 to 60. Crucially, international yield has dropped from 22% in 2018-19 to 6.3% in 2025: the funnel front-end has weakened, and conversion has collapsed even more sharply.</a:t>
            </a:r>
            <a:endParaRPr sz="1100" b="0" i="0" u="none" strike="noStrike" cap="none">
              <a:solidFill>
                <a:schemeClr val="dk1"/>
              </a:solidFill>
              <a:latin typeface="Calibri"/>
              <a:ea typeface="Calibri"/>
              <a:cs typeface="Calibri"/>
              <a:sym typeface="Calibri"/>
            </a:endParaRPr>
          </a:p>
        </p:txBody>
      </p:sp>
      <p:sp>
        <p:nvSpPr>
          <p:cNvPr id="171" name="Google Shape;171;p9"/>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9"/>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73" name="Google Shape;173;p9"/>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2649</Words>
  <Application>Microsoft Macintosh PowerPoint</Application>
  <PresentationFormat>Widescreen</PresentationFormat>
  <Paragraphs>433</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Montserrat</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Blairgowrie HE Advisory</dc:creator>
  <cp:lastModifiedBy>David OConnor</cp:lastModifiedBy>
  <cp:revision>4</cp:revision>
  <dcterms:created xsi:type="dcterms:W3CDTF">2026-04-14T19:08:07Z</dcterms:created>
  <dcterms:modified xsi:type="dcterms:W3CDTF">2026-04-20T11:36:38Z</dcterms:modified>
</cp:coreProperties>
</file>