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Lst>
  <p:sldSz cx="12192000" cy="6858000"/>
  <p:notesSz cx="6858000" cy="12192000"/>
  <p:embeddedFontLst>
    <p:embeddedFont>
      <p:font typeface="Montserrat" pitchFamily="2" charset="77"/>
      <p:regular r:id="rId19"/>
      <p:bold r:id="rId20"/>
      <p:italic r:id="rId21"/>
      <p:boldItalic r:id="rId2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6" roundtripDataSignature="AMtx7mjmBO8yNBIDfwW+ud2ePvX18wU+kg=="/>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4A0CE3A-9FA7-4223-9352-C7AF83EA575F}">
  <a:tblStyle styleId="{44A0CE3A-9FA7-4223-9352-C7AF83EA575F}"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364"/>
    <p:restoredTop sz="94631"/>
  </p:normalViewPr>
  <p:slideViewPr>
    <p:cSldViewPr snapToGrid="0" showGuides="1">
      <p:cViewPr varScale="1">
        <p:scale>
          <a:sx n="83" d="100"/>
          <a:sy n="83" d="100"/>
        </p:scale>
        <p:origin x="296" y="4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customschemas.google.com/relationships/presentationmetadata" Target="metadata"/><Relationship Id="rId3" Type="http://schemas.openxmlformats.org/officeDocument/2006/relationships/slide" Target="slides/slide2.xml"/><Relationship Id="rId21" Type="http://schemas.openxmlformats.org/officeDocument/2006/relationships/font" Target="fonts/font3.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2.fntdata"/><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4.fntdata"/><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
        <p:cNvGrpSpPr/>
        <p:nvPr/>
      </p:nvGrpSpPr>
      <p:grpSpPr>
        <a:xfrm>
          <a:off x="0" y="0"/>
          <a:ext cx="0" cy="0"/>
          <a:chOff x="0" y="0"/>
          <a:chExt cx="0" cy="0"/>
        </a:xfrm>
      </p:grpSpPr>
      <p:sp>
        <p:nvSpPr>
          <p:cNvPr id="12" name="Google Shape;12;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 name="Google Shape;13;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 name="Google Shape;14;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5" name="Google Shape;165;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6" name="Google Shape;166;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9" name="Google Shape;189;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0" name="Google Shape;190;p1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5" name="Google Shape;215;p1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6" name="Google Shape;216;p1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4"/>
        <p:cNvGrpSpPr/>
        <p:nvPr/>
      </p:nvGrpSpPr>
      <p:grpSpPr>
        <a:xfrm>
          <a:off x="0" y="0"/>
          <a:ext cx="0" cy="0"/>
          <a:chOff x="0" y="0"/>
          <a:chExt cx="0" cy="0"/>
        </a:xfrm>
      </p:grpSpPr>
      <p:sp>
        <p:nvSpPr>
          <p:cNvPr id="225" name="Google Shape;225;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26" name="Google Shape;226;p1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7" name="Google Shape;227;p1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13</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9"/>
        <p:cNvGrpSpPr/>
        <p:nvPr/>
      </p:nvGrpSpPr>
      <p:grpSpPr>
        <a:xfrm>
          <a:off x="0" y="0"/>
          <a:ext cx="0" cy="0"/>
          <a:chOff x="0" y="0"/>
          <a:chExt cx="0" cy="0"/>
        </a:xfrm>
      </p:grpSpPr>
      <p:sp>
        <p:nvSpPr>
          <p:cNvPr id="240" name="Google Shape;240;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1" name="Google Shape;241;p1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42" name="Google Shape;242;p1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14</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
        <p:cNvGrpSpPr/>
        <p:nvPr/>
      </p:nvGrpSpPr>
      <p:grpSpPr>
        <a:xfrm>
          <a:off x="0" y="0"/>
          <a:ext cx="0" cy="0"/>
          <a:chOff x="0" y="0"/>
          <a:chExt cx="0" cy="0"/>
        </a:xfrm>
      </p:grpSpPr>
      <p:sp>
        <p:nvSpPr>
          <p:cNvPr id="255" name="Google Shape;255;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56" name="Google Shape;256;p1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7" name="Google Shape;257;p1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15</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
        <p:cNvGrpSpPr/>
        <p:nvPr/>
      </p:nvGrpSpPr>
      <p:grpSpPr>
        <a:xfrm>
          <a:off x="0" y="0"/>
          <a:ext cx="0" cy="0"/>
          <a:chOff x="0" y="0"/>
          <a:chExt cx="0" cy="0"/>
        </a:xfrm>
      </p:grpSpPr>
      <p:sp>
        <p:nvSpPr>
          <p:cNvPr id="28" name="Google Shape;28;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9" name="Google Shape;29;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0" name="Google Shape;30;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
        <p:cNvGrpSpPr/>
        <p:nvPr/>
      </p:nvGrpSpPr>
      <p:grpSpPr>
        <a:xfrm>
          <a:off x="0" y="0"/>
          <a:ext cx="0" cy="0"/>
          <a:chOff x="0" y="0"/>
          <a:chExt cx="0" cy="0"/>
        </a:xfrm>
      </p:grpSpPr>
      <p:sp>
        <p:nvSpPr>
          <p:cNvPr id="49" name="Google Shape;49;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0" name="Google Shape;50;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1" name="Google Shape;51;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3" name="Google Shape;83;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4" name="Google Shape;84;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4" name="Google Shape;94;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9" name="Google Shape;109;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0" name="Google Shape;110;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4" name="Google Shape;124;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5" name="Google Shape;125;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0" name="Google Shape;140;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0" name="Google Shape;150;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1" name="Google Shape;151;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EFAULT">
  <p:cSld name="DEFAULT">
    <p:bg>
      <p:bgPr>
        <a:solidFill>
          <a:schemeClr val="lt1"/>
        </a:solidFill>
        <a:effectLst/>
      </p:bgPr>
    </p:bg>
    <p:spTree>
      <p:nvGrpSpPr>
        <p:cNvPr id="1" name="Shape 10"/>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Shape 9"/>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5"/>
        <p:cNvGrpSpPr/>
        <p:nvPr/>
      </p:nvGrpSpPr>
      <p:grpSpPr>
        <a:xfrm>
          <a:off x="0" y="0"/>
          <a:ext cx="0" cy="0"/>
          <a:chOff x="0" y="0"/>
          <a:chExt cx="0" cy="0"/>
        </a:xfrm>
      </p:grpSpPr>
      <p:sp>
        <p:nvSpPr>
          <p:cNvPr id="16" name="Google Shape;16;p1"/>
          <p:cNvSpPr/>
          <p:nvPr/>
        </p:nvSpPr>
        <p:spPr>
          <a:xfrm>
            <a:off x="0" y="0"/>
            <a:ext cx="12188952" cy="685800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1"/>
          <p:cNvSpPr/>
          <p:nvPr/>
        </p:nvSpPr>
        <p:spPr>
          <a:xfrm>
            <a:off x="0" y="0"/>
            <a:ext cx="164592" cy="6858000"/>
          </a:xfrm>
          <a:prstGeom prst="rect">
            <a:avLst/>
          </a:prstGeom>
          <a:solidFill>
            <a:srgbClr val="FFB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8" name="Google Shape;18;p1" descr="/home/claude/blairgowrie-assets/blairgowrie-logo-reversed-on-dark.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19" name="Google Shape;19;p1"/>
          <p:cNvSpPr/>
          <p:nvPr/>
        </p:nvSpPr>
        <p:spPr>
          <a:xfrm>
            <a:off x="640080" y="2194560"/>
            <a:ext cx="10972800"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600"/>
              <a:buFont typeface="Montserrat"/>
              <a:buNone/>
            </a:pPr>
            <a:r>
              <a:rPr lang="en-US" sz="1600" b="1" i="0" u="none" strike="noStrike" cap="none">
                <a:solidFill>
                  <a:srgbClr val="00CED1"/>
                </a:solidFill>
                <a:latin typeface="Montserrat"/>
                <a:ea typeface="Montserrat"/>
                <a:cs typeface="Montserrat"/>
                <a:sym typeface="Montserrat"/>
              </a:rPr>
              <a:t>ENROLMENT INTELLIGENCE</a:t>
            </a:r>
            <a:endParaRPr sz="1600" b="0" i="0" u="none" strike="noStrike" cap="none">
              <a:solidFill>
                <a:schemeClr val="dk1"/>
              </a:solidFill>
              <a:latin typeface="Calibri"/>
              <a:ea typeface="Calibri"/>
              <a:cs typeface="Calibri"/>
              <a:sym typeface="Calibri"/>
            </a:endParaRPr>
          </a:p>
        </p:txBody>
      </p:sp>
      <p:sp>
        <p:nvSpPr>
          <p:cNvPr id="20" name="Google Shape;20;p1"/>
          <p:cNvSpPr/>
          <p:nvPr/>
        </p:nvSpPr>
        <p:spPr>
          <a:xfrm>
            <a:off x="640080" y="2697480"/>
            <a:ext cx="10972800" cy="8229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4800"/>
              <a:buFont typeface="Montserrat"/>
              <a:buNone/>
            </a:pPr>
            <a:r>
              <a:rPr lang="en-US" sz="4800" b="1" i="0" u="none" strike="noStrike" cap="none" dirty="0">
                <a:solidFill>
                  <a:srgbClr val="FFFFFF"/>
                </a:solidFill>
                <a:latin typeface="Montserrat"/>
                <a:ea typeface="Montserrat"/>
                <a:cs typeface="Montserrat"/>
                <a:sym typeface="Montserrat"/>
              </a:rPr>
              <a:t>Caerwen University</a:t>
            </a:r>
            <a:endParaRPr sz="4800" b="0" i="0" u="none" strike="noStrike" cap="none" dirty="0">
              <a:solidFill>
                <a:schemeClr val="dk1"/>
              </a:solidFill>
              <a:latin typeface="Calibri"/>
              <a:ea typeface="Calibri"/>
              <a:cs typeface="Calibri"/>
              <a:sym typeface="Calibri"/>
            </a:endParaRPr>
          </a:p>
        </p:txBody>
      </p:sp>
      <p:sp>
        <p:nvSpPr>
          <p:cNvPr id="21" name="Google Shape;21;p1"/>
          <p:cNvSpPr/>
          <p:nvPr/>
        </p:nvSpPr>
        <p:spPr>
          <a:xfrm>
            <a:off x="640080" y="3611880"/>
            <a:ext cx="10972800"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800"/>
              <a:buFont typeface="Calibri"/>
              <a:buNone/>
            </a:pPr>
            <a:r>
              <a:rPr lang="en-US" sz="1800" b="0" i="1" u="none" strike="noStrike" cap="none">
                <a:solidFill>
                  <a:srgbClr val="A0B4C8"/>
                </a:solidFill>
                <a:latin typeface="Calibri"/>
                <a:ea typeface="Calibri"/>
                <a:cs typeface="Calibri"/>
                <a:sym typeface="Calibri"/>
              </a:rPr>
              <a:t>Five-year HESA student enrolment analysis with peer benchmarking</a:t>
            </a:r>
            <a:endParaRPr sz="1800" b="0" i="0" u="none" strike="noStrike" cap="none">
              <a:solidFill>
                <a:schemeClr val="dk1"/>
              </a:solidFill>
              <a:latin typeface="Calibri"/>
              <a:ea typeface="Calibri"/>
              <a:cs typeface="Calibri"/>
              <a:sym typeface="Calibri"/>
            </a:endParaRPr>
          </a:p>
        </p:txBody>
      </p:sp>
      <p:sp>
        <p:nvSpPr>
          <p:cNvPr id="22" name="Google Shape;22;p1"/>
          <p:cNvSpPr/>
          <p:nvPr/>
        </p:nvSpPr>
        <p:spPr>
          <a:xfrm>
            <a:off x="640080" y="4160520"/>
            <a:ext cx="4572000" cy="27432"/>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1"/>
          <p:cNvSpPr/>
          <p:nvPr/>
        </p:nvSpPr>
        <p:spPr>
          <a:xfrm>
            <a:off x="640080" y="4297680"/>
            <a:ext cx="1097280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200"/>
              <a:buFont typeface="Calibri"/>
              <a:buNone/>
            </a:pPr>
            <a:r>
              <a:rPr lang="en-US" sz="1200" b="0" i="0" u="none" strike="noStrike" cap="none">
                <a:solidFill>
                  <a:srgbClr val="A0B4C8"/>
                </a:solidFill>
                <a:latin typeface="Calibri"/>
                <a:ea typeface="Calibri"/>
                <a:cs typeface="Calibri"/>
                <a:sym typeface="Calibri"/>
              </a:rPr>
              <a:t>D2  |  April 2026  |  HESA DT051 2024/25  |  Prepared by Blairgowrie HE Advisory</a:t>
            </a:r>
            <a:endParaRPr sz="1200" b="0" i="0" u="none" strike="noStrike" cap="none">
              <a:solidFill>
                <a:schemeClr val="dk1"/>
              </a:solidFill>
              <a:latin typeface="Calibri"/>
              <a:ea typeface="Calibri"/>
              <a:cs typeface="Calibri"/>
              <a:sym typeface="Calibri"/>
            </a:endParaRPr>
          </a:p>
        </p:txBody>
      </p:sp>
      <p:sp>
        <p:nvSpPr>
          <p:cNvPr id="24" name="Google Shape;24;p1"/>
          <p:cNvSpPr/>
          <p:nvPr/>
        </p:nvSpPr>
        <p:spPr>
          <a:xfrm>
            <a:off x="0" y="6263640"/>
            <a:ext cx="12188952" cy="594360"/>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1"/>
          <p:cNvSpPr/>
          <p:nvPr/>
        </p:nvSpPr>
        <p:spPr>
          <a:xfrm>
            <a:off x="640080" y="6400800"/>
            <a:ext cx="1097280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200"/>
              <a:buFont typeface="Calibri"/>
              <a:buNone/>
            </a:pPr>
            <a:r>
              <a:rPr lang="en-US" sz="1200" b="1" i="0" u="none" strike="noStrike" cap="none">
                <a:solidFill>
                  <a:srgbClr val="002147"/>
                </a:solidFill>
                <a:latin typeface="Calibri"/>
                <a:ea typeface="Calibri"/>
                <a:cs typeface="Calibri"/>
                <a:sym typeface="Calibri"/>
              </a:rPr>
              <a:t>Data vintage: HESA DT051 2024/25 (released January 2026). Valid 12 months.</a:t>
            </a:r>
            <a:endParaRPr sz="1200" b="0" i="0" u="none" strike="noStrike" cap="none">
              <a:solidFill>
                <a:schemeClr val="dk1"/>
              </a:solidFill>
              <a:latin typeface="Calibri"/>
              <a:ea typeface="Calibri"/>
              <a:cs typeface="Calibri"/>
              <a:sym typeface="Calibri"/>
            </a:endParaRPr>
          </a:p>
        </p:txBody>
      </p:sp>
      <p:sp>
        <p:nvSpPr>
          <p:cNvPr id="26" name="Google Shape;26;p1"/>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67"/>
        <p:cNvGrpSpPr/>
        <p:nvPr/>
      </p:nvGrpSpPr>
      <p:grpSpPr>
        <a:xfrm>
          <a:off x="0" y="0"/>
          <a:ext cx="0" cy="0"/>
          <a:chOff x="0" y="0"/>
          <a:chExt cx="0" cy="0"/>
        </a:xfrm>
      </p:grpSpPr>
      <p:pic>
        <p:nvPicPr>
          <p:cNvPr id="168" name="Google Shape;168;p10" descr="/home/claude/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169" name="Google Shape;169;p10"/>
          <p:cNvSpPr/>
          <p:nvPr/>
        </p:nvSpPr>
        <p:spPr>
          <a:xfrm>
            <a:off x="457200" y="365760"/>
            <a:ext cx="109728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400"/>
              <a:buFont typeface="Montserrat"/>
              <a:buNone/>
            </a:pPr>
            <a:r>
              <a:rPr lang="en-US" sz="2400" b="1" i="0" u="none" strike="noStrike" cap="none">
                <a:solidFill>
                  <a:srgbClr val="002147"/>
                </a:solidFill>
                <a:latin typeface="Montserrat"/>
                <a:ea typeface="Montserrat"/>
                <a:cs typeface="Montserrat"/>
                <a:sym typeface="Montserrat"/>
              </a:rPr>
              <a:t>Subject Concentration &amp; Vulnerability</a:t>
            </a:r>
            <a:endParaRPr sz="2400" b="0" i="0" u="none" strike="noStrike" cap="none">
              <a:solidFill>
                <a:schemeClr val="dk1"/>
              </a:solidFill>
              <a:latin typeface="Calibri"/>
              <a:ea typeface="Calibri"/>
              <a:cs typeface="Calibri"/>
              <a:sym typeface="Calibri"/>
            </a:endParaRPr>
          </a:p>
        </p:txBody>
      </p:sp>
      <p:sp>
        <p:nvSpPr>
          <p:cNvPr id="170" name="Google Shape;170;p10"/>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10"/>
          <p:cNvSpPr/>
          <p:nvPr/>
        </p:nvSpPr>
        <p:spPr>
          <a:xfrm>
            <a:off x="457200" y="1280160"/>
            <a:ext cx="5486400" cy="512064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10"/>
          <p:cNvSpPr/>
          <p:nvPr/>
        </p:nvSpPr>
        <p:spPr>
          <a:xfrm>
            <a:off x="640080" y="141732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CONCENTRATION METRICS</a:t>
            </a:r>
            <a:endParaRPr sz="1000" b="0" i="0" u="none" strike="noStrike" cap="none">
              <a:solidFill>
                <a:schemeClr val="dk1"/>
              </a:solidFill>
              <a:latin typeface="Calibri"/>
              <a:ea typeface="Calibri"/>
              <a:cs typeface="Calibri"/>
              <a:sym typeface="Calibri"/>
            </a:endParaRPr>
          </a:p>
        </p:txBody>
      </p:sp>
      <p:sp>
        <p:nvSpPr>
          <p:cNvPr id="173" name="Google Shape;173;p10"/>
          <p:cNvSpPr/>
          <p:nvPr/>
        </p:nvSpPr>
        <p:spPr>
          <a:xfrm>
            <a:off x="640080" y="1691640"/>
            <a:ext cx="5120640" cy="9144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6400"/>
              <a:buFont typeface="Montserrat"/>
              <a:buNone/>
            </a:pPr>
            <a:r>
              <a:rPr lang="en-US" sz="6400" b="1" i="0" u="none" strike="noStrike" cap="none">
                <a:solidFill>
                  <a:srgbClr val="002147"/>
                </a:solidFill>
                <a:latin typeface="Montserrat"/>
                <a:ea typeface="Montserrat"/>
                <a:cs typeface="Montserrat"/>
                <a:sym typeface="Montserrat"/>
              </a:rPr>
              <a:t>22.6%</a:t>
            </a:r>
            <a:endParaRPr sz="6400" b="0" i="0" u="none" strike="noStrike" cap="none">
              <a:solidFill>
                <a:schemeClr val="dk1"/>
              </a:solidFill>
              <a:latin typeface="Calibri"/>
              <a:ea typeface="Calibri"/>
              <a:cs typeface="Calibri"/>
              <a:sym typeface="Calibri"/>
            </a:endParaRPr>
          </a:p>
        </p:txBody>
      </p:sp>
      <p:sp>
        <p:nvSpPr>
          <p:cNvPr id="174" name="Google Shape;174;p10"/>
          <p:cNvSpPr/>
          <p:nvPr/>
        </p:nvSpPr>
        <p:spPr>
          <a:xfrm>
            <a:off x="640080" y="2606040"/>
            <a:ext cx="512064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300"/>
              <a:buFont typeface="Montserrat"/>
              <a:buNone/>
            </a:pPr>
            <a:r>
              <a:rPr lang="en-US" sz="1300" b="1" i="0" u="none" strike="noStrike" cap="none">
                <a:solidFill>
                  <a:srgbClr val="002147"/>
                </a:solidFill>
                <a:latin typeface="Montserrat"/>
                <a:ea typeface="Montserrat"/>
                <a:cs typeface="Montserrat"/>
                <a:sym typeface="Montserrat"/>
              </a:rPr>
              <a:t>Business &amp; Management — share of qualifiers</a:t>
            </a:r>
            <a:endParaRPr sz="1300" b="0" i="0" u="none" strike="noStrike" cap="none">
              <a:solidFill>
                <a:schemeClr val="dk1"/>
              </a:solidFill>
              <a:latin typeface="Calibri"/>
              <a:ea typeface="Calibri"/>
              <a:cs typeface="Calibri"/>
              <a:sym typeface="Calibri"/>
            </a:endParaRPr>
          </a:p>
        </p:txBody>
      </p:sp>
      <p:sp>
        <p:nvSpPr>
          <p:cNvPr id="175" name="Google Shape;175;p10"/>
          <p:cNvSpPr/>
          <p:nvPr/>
        </p:nvSpPr>
        <p:spPr>
          <a:xfrm>
            <a:off x="640080" y="297180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Up from 18.0% in 2020/21. Largest single subject by some margin.</a:t>
            </a:r>
            <a:endParaRPr sz="1200" b="0" i="0" u="none" strike="noStrike" cap="none">
              <a:solidFill>
                <a:schemeClr val="dk1"/>
              </a:solidFill>
              <a:latin typeface="Calibri"/>
              <a:ea typeface="Calibri"/>
              <a:cs typeface="Calibri"/>
              <a:sym typeface="Calibri"/>
            </a:endParaRPr>
          </a:p>
        </p:txBody>
      </p:sp>
      <p:sp>
        <p:nvSpPr>
          <p:cNvPr id="176" name="Google Shape;176;p10"/>
          <p:cNvSpPr/>
          <p:nvPr/>
        </p:nvSpPr>
        <p:spPr>
          <a:xfrm>
            <a:off x="640080" y="3383280"/>
            <a:ext cx="5120640"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10"/>
          <p:cNvSpPr/>
          <p:nvPr/>
        </p:nvSpPr>
        <p:spPr>
          <a:xfrm>
            <a:off x="640080" y="3520440"/>
            <a:ext cx="5120640" cy="9144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E68A00"/>
              </a:buClr>
              <a:buSzPts val="6400"/>
              <a:buFont typeface="Montserrat"/>
              <a:buNone/>
            </a:pPr>
            <a:r>
              <a:rPr lang="en-US" sz="6400" b="1" i="0" u="none" strike="noStrike" cap="none">
                <a:solidFill>
                  <a:srgbClr val="E68A00"/>
                </a:solidFill>
                <a:latin typeface="Montserrat"/>
                <a:ea typeface="Montserrat"/>
                <a:cs typeface="Montserrat"/>
                <a:sym typeface="Montserrat"/>
              </a:rPr>
              <a:t>48.8%</a:t>
            </a:r>
            <a:endParaRPr sz="6400" b="0" i="0" u="none" strike="noStrike" cap="none">
              <a:solidFill>
                <a:schemeClr val="dk1"/>
              </a:solidFill>
              <a:latin typeface="Calibri"/>
              <a:ea typeface="Calibri"/>
              <a:cs typeface="Calibri"/>
              <a:sym typeface="Calibri"/>
            </a:endParaRPr>
          </a:p>
        </p:txBody>
      </p:sp>
      <p:sp>
        <p:nvSpPr>
          <p:cNvPr id="178" name="Google Shape;178;p10"/>
          <p:cNvSpPr/>
          <p:nvPr/>
        </p:nvSpPr>
        <p:spPr>
          <a:xfrm>
            <a:off x="640080" y="4434840"/>
            <a:ext cx="512064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300"/>
              <a:buFont typeface="Montserrat"/>
              <a:buNone/>
            </a:pPr>
            <a:r>
              <a:rPr lang="en-US" sz="1300" b="1" i="0" u="none" strike="noStrike" cap="none">
                <a:solidFill>
                  <a:srgbClr val="002147"/>
                </a:solidFill>
                <a:latin typeface="Montserrat"/>
                <a:ea typeface="Montserrat"/>
                <a:cs typeface="Montserrat"/>
                <a:sym typeface="Montserrat"/>
              </a:rPr>
              <a:t>Top-3 subject concentration</a:t>
            </a:r>
            <a:endParaRPr sz="1300" b="0" i="0" u="none" strike="noStrike" cap="none">
              <a:solidFill>
                <a:schemeClr val="dk1"/>
              </a:solidFill>
              <a:latin typeface="Calibri"/>
              <a:ea typeface="Calibri"/>
              <a:cs typeface="Calibri"/>
              <a:sym typeface="Calibri"/>
            </a:endParaRPr>
          </a:p>
        </p:txBody>
      </p:sp>
      <p:sp>
        <p:nvSpPr>
          <p:cNvPr id="179" name="Google Shape;179;p10"/>
          <p:cNvSpPr/>
          <p:nvPr/>
        </p:nvSpPr>
        <p:spPr>
          <a:xfrm>
            <a:off x="640080" y="4754880"/>
            <a:ext cx="5120640"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Business &amp; Management, Subjects Allied to Medicine, Biological &amp; Sport Sciences</a:t>
            </a:r>
            <a:endParaRPr sz="1200" b="0" i="0" u="none" strike="noStrike" cap="none">
              <a:solidFill>
                <a:schemeClr val="dk1"/>
              </a:solidFill>
              <a:latin typeface="Calibri"/>
              <a:ea typeface="Calibri"/>
              <a:cs typeface="Calibri"/>
              <a:sym typeface="Calibri"/>
            </a:endParaRPr>
          </a:p>
        </p:txBody>
      </p:sp>
      <p:sp>
        <p:nvSpPr>
          <p:cNvPr id="180" name="Google Shape;180;p10"/>
          <p:cNvSpPr/>
          <p:nvPr/>
        </p:nvSpPr>
        <p:spPr>
          <a:xfrm>
            <a:off x="6263640" y="1280160"/>
            <a:ext cx="5486400" cy="512064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10"/>
          <p:cNvSpPr/>
          <p:nvPr/>
        </p:nvSpPr>
        <p:spPr>
          <a:xfrm>
            <a:off x="6446520" y="141732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THE STRATEGIC READ</a:t>
            </a:r>
            <a:endParaRPr sz="1000" b="0" i="0" u="none" strike="noStrike" cap="none">
              <a:solidFill>
                <a:schemeClr val="dk1"/>
              </a:solidFill>
              <a:latin typeface="Calibri"/>
              <a:ea typeface="Calibri"/>
              <a:cs typeface="Calibri"/>
              <a:sym typeface="Calibri"/>
            </a:endParaRPr>
          </a:p>
        </p:txBody>
      </p:sp>
      <p:sp>
        <p:nvSpPr>
          <p:cNvPr id="182" name="Google Shape;182;p10"/>
          <p:cNvSpPr/>
          <p:nvPr/>
        </p:nvSpPr>
        <p:spPr>
          <a:xfrm>
            <a:off x="6446520" y="1737360"/>
            <a:ext cx="5120640" cy="777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600"/>
              <a:buFont typeface="Montserrat"/>
              <a:buNone/>
            </a:pPr>
            <a:r>
              <a:rPr lang="en-US" sz="1600" b="1" i="0" u="none" strike="noStrike" cap="none">
                <a:solidFill>
                  <a:srgbClr val="FFFFFF"/>
                </a:solidFill>
                <a:latin typeface="Montserrat"/>
                <a:ea typeface="Montserrat"/>
                <a:cs typeface="Montserrat"/>
                <a:sym typeface="Montserrat"/>
              </a:rPr>
              <a:t>Concentrated in the subjects most exposed to international cycles.</a:t>
            </a:r>
            <a:endParaRPr sz="1600" b="0" i="0" u="none" strike="noStrike" cap="none">
              <a:solidFill>
                <a:schemeClr val="dk1"/>
              </a:solidFill>
              <a:latin typeface="Calibri"/>
              <a:ea typeface="Calibri"/>
              <a:cs typeface="Calibri"/>
              <a:sym typeface="Calibri"/>
            </a:endParaRPr>
          </a:p>
        </p:txBody>
      </p:sp>
      <p:sp>
        <p:nvSpPr>
          <p:cNvPr id="183" name="Google Shape;183;p10"/>
          <p:cNvSpPr/>
          <p:nvPr/>
        </p:nvSpPr>
        <p:spPr>
          <a:xfrm>
            <a:off x="6446520" y="2560320"/>
            <a:ext cx="5120640" cy="3749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200"/>
              <a:buFont typeface="Calibri"/>
              <a:buNone/>
            </a:pPr>
            <a:r>
              <a:rPr lang="en-US" sz="1200" b="0" i="0" u="none" strike="noStrike" cap="none" dirty="0">
                <a:solidFill>
                  <a:srgbClr val="FFFFFF"/>
                </a:solidFill>
                <a:latin typeface="Calibri"/>
                <a:ea typeface="Calibri"/>
                <a:cs typeface="Calibri"/>
                <a:sym typeface="Calibri"/>
              </a:rPr>
              <a:t>Business &amp; Management is the dominant taught-postgraduate magnet for non-EU international students across the entire UK sector. </a:t>
            </a:r>
            <a:r>
              <a:rPr lang="en-US" sz="1200" b="0" i="0" u="none" strike="noStrike" cap="none" dirty="0" err="1">
                <a:solidFill>
                  <a:srgbClr val="FFFFFF"/>
                </a:solidFill>
                <a:latin typeface="Calibri"/>
                <a:ea typeface="Calibri"/>
                <a:cs typeface="Calibri"/>
                <a:sym typeface="Calibri"/>
              </a:rPr>
              <a:t>Caerwen's</a:t>
            </a:r>
            <a:r>
              <a:rPr lang="en-US" sz="1200" b="0" i="0" u="none" strike="noStrike" cap="none" dirty="0">
                <a:solidFill>
                  <a:srgbClr val="FFFFFF"/>
                </a:solidFill>
                <a:latin typeface="Calibri"/>
                <a:ea typeface="Calibri"/>
                <a:cs typeface="Calibri"/>
                <a:sym typeface="Calibri"/>
              </a:rPr>
              <a:t> 22.6% share of qualifiers in this single subject is the operational mechanism behind both the rapid international growth seen in 2021-2023 and the rapid contraction now visible in 2024/25.</a:t>
            </a:r>
            <a:br>
              <a:rPr lang="en-US" sz="1200" b="0" i="0" u="none" strike="noStrike" cap="none" dirty="0">
                <a:solidFill>
                  <a:srgbClr val="FFFFFF"/>
                </a:solidFill>
                <a:latin typeface="Calibri"/>
                <a:ea typeface="Calibri"/>
                <a:cs typeface="Calibri"/>
                <a:sym typeface="Calibri"/>
              </a:rPr>
            </a:br>
            <a:br>
              <a:rPr lang="en-US" sz="1200" b="0" i="0" u="none" strike="noStrike" cap="none" dirty="0">
                <a:solidFill>
                  <a:srgbClr val="FFFFFF"/>
                </a:solidFill>
                <a:latin typeface="Calibri"/>
                <a:ea typeface="Calibri"/>
                <a:cs typeface="Calibri"/>
                <a:sym typeface="Calibri"/>
              </a:rPr>
            </a:br>
            <a:r>
              <a:rPr lang="en-US" sz="900" b="1" i="0" u="none" strike="noStrike" cap="none" dirty="0">
                <a:solidFill>
                  <a:srgbClr val="00CED1"/>
                </a:solidFill>
                <a:latin typeface="Calibri"/>
                <a:ea typeface="Calibri"/>
                <a:cs typeface="Calibri"/>
                <a:sym typeface="Calibri"/>
              </a:rPr>
              <a:t>GROWTH SUBJECTS</a:t>
            </a:r>
            <a:br>
              <a:rPr lang="en-US" sz="900" b="1" i="0" u="none" strike="noStrike" cap="none" dirty="0">
                <a:solidFill>
                  <a:srgbClr val="00CED1"/>
                </a:solidFill>
                <a:latin typeface="Calibri"/>
                <a:ea typeface="Calibri"/>
                <a:cs typeface="Calibri"/>
                <a:sym typeface="Calibri"/>
              </a:rPr>
            </a:br>
            <a:r>
              <a:rPr lang="en-US" sz="1200" b="0" i="0" u="none" strike="noStrike" cap="none" dirty="0">
                <a:solidFill>
                  <a:srgbClr val="FFFFFF"/>
                </a:solidFill>
                <a:latin typeface="Calibri"/>
                <a:ea typeface="Calibri"/>
                <a:cs typeface="Calibri"/>
                <a:sym typeface="Calibri"/>
              </a:rPr>
              <a:t>Computing (+129% over 5yr), Law (+100%), Business &amp; Management (+81%), Subjects Allied to Medicine (+39%). Each of these has been driven materially by international taught-PG. Each is therefore exposed to the same international risk factors.</a:t>
            </a:r>
            <a:br>
              <a:rPr lang="en-US" sz="1200" b="0" i="0" u="none" strike="noStrike" cap="none" dirty="0">
                <a:solidFill>
                  <a:srgbClr val="FFFFFF"/>
                </a:solidFill>
                <a:latin typeface="Calibri"/>
                <a:ea typeface="Calibri"/>
                <a:cs typeface="Calibri"/>
                <a:sym typeface="Calibri"/>
              </a:rPr>
            </a:br>
            <a:br>
              <a:rPr lang="en-US" sz="1200" b="0" i="0" u="none" strike="noStrike" cap="none" dirty="0">
                <a:solidFill>
                  <a:srgbClr val="FFFFFF"/>
                </a:solidFill>
                <a:latin typeface="Calibri"/>
                <a:ea typeface="Calibri"/>
                <a:cs typeface="Calibri"/>
                <a:sym typeface="Calibri"/>
              </a:rPr>
            </a:br>
            <a:r>
              <a:rPr lang="en-US" sz="900" b="1" i="0" u="none" strike="noStrike" cap="none" dirty="0">
                <a:solidFill>
                  <a:srgbClr val="00CED1"/>
                </a:solidFill>
                <a:latin typeface="Calibri"/>
                <a:ea typeface="Calibri"/>
                <a:cs typeface="Calibri"/>
                <a:sym typeface="Calibri"/>
              </a:rPr>
              <a:t>STABLE / DECLINING SUBJECTS</a:t>
            </a:r>
            <a:br>
              <a:rPr lang="en-US" sz="900" b="1" i="0" u="none" strike="noStrike" cap="none" dirty="0">
                <a:solidFill>
                  <a:srgbClr val="00CED1"/>
                </a:solidFill>
                <a:latin typeface="Calibri"/>
                <a:ea typeface="Calibri"/>
                <a:cs typeface="Calibri"/>
                <a:sym typeface="Calibri"/>
              </a:rPr>
            </a:br>
            <a:r>
              <a:rPr lang="en-US" sz="1200" b="0" i="0" u="none" strike="noStrike" cap="none" dirty="0">
                <a:solidFill>
                  <a:srgbClr val="FFFFFF"/>
                </a:solidFill>
                <a:latin typeface="Calibri"/>
                <a:ea typeface="Calibri"/>
                <a:cs typeface="Calibri"/>
                <a:sym typeface="Calibri"/>
              </a:rPr>
              <a:t>Biological &amp; Sport Sciences (-2%), Psychology (-3%), Social Sciences (-4%). These are largely undergraduate and largely UK-domiciled — and they are the ballast that has held total headcount stable.</a:t>
            </a:r>
            <a:endParaRPr sz="1200" b="0" i="0" u="none" strike="noStrike" cap="none" dirty="0">
              <a:solidFill>
                <a:schemeClr val="dk1"/>
              </a:solidFill>
              <a:latin typeface="Calibri"/>
              <a:ea typeface="Calibri"/>
              <a:cs typeface="Calibri"/>
              <a:sym typeface="Calibri"/>
            </a:endParaRPr>
          </a:p>
        </p:txBody>
      </p:sp>
      <p:sp>
        <p:nvSpPr>
          <p:cNvPr id="184" name="Google Shape;184;p10"/>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10"/>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800"/>
              <a:buFont typeface="Calibri"/>
              <a:buNone/>
            </a:pPr>
            <a:r>
              <a:rPr lang="en-US" sz="800" b="0" i="0" u="none" strike="noStrike" cap="none">
                <a:solidFill>
                  <a:srgbClr val="A0B4C8"/>
                </a:solidFill>
                <a:latin typeface="Calibri"/>
                <a:ea typeface="Calibri"/>
                <a:cs typeface="Calibri"/>
                <a:sym typeface="Calibri"/>
              </a:rPr>
              <a:t>blairgowriehe.com  |  david@blairgowriehe.com  |  Confidential</a:t>
            </a:r>
            <a:endParaRPr sz="800" b="0" i="0" u="none" strike="noStrike" cap="none">
              <a:solidFill>
                <a:schemeClr val="dk1"/>
              </a:solidFill>
              <a:latin typeface="Calibri"/>
              <a:ea typeface="Calibri"/>
              <a:cs typeface="Calibri"/>
              <a:sym typeface="Calibri"/>
            </a:endParaRPr>
          </a:p>
        </p:txBody>
      </p:sp>
      <p:sp>
        <p:nvSpPr>
          <p:cNvPr id="186" name="Google Shape;186;p10"/>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91"/>
        <p:cNvGrpSpPr/>
        <p:nvPr/>
      </p:nvGrpSpPr>
      <p:grpSpPr>
        <a:xfrm>
          <a:off x="0" y="0"/>
          <a:ext cx="0" cy="0"/>
          <a:chOff x="0" y="0"/>
          <a:chExt cx="0" cy="0"/>
        </a:xfrm>
      </p:grpSpPr>
      <p:pic>
        <p:nvPicPr>
          <p:cNvPr id="192" name="Google Shape;192;p11" descr="/home/claude/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193" name="Google Shape;193;p11"/>
          <p:cNvSpPr/>
          <p:nvPr/>
        </p:nvSpPr>
        <p:spPr>
          <a:xfrm>
            <a:off x="457200" y="365760"/>
            <a:ext cx="109728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200"/>
              <a:buFont typeface="Montserrat"/>
              <a:buNone/>
            </a:pPr>
            <a:r>
              <a:rPr lang="en-US" sz="2200" b="1" i="0" u="none" strike="noStrike" cap="none">
                <a:solidFill>
                  <a:srgbClr val="002147"/>
                </a:solidFill>
                <a:latin typeface="Montserrat"/>
                <a:ea typeface="Montserrat"/>
                <a:cs typeface="Montserrat"/>
                <a:sym typeface="Montserrat"/>
              </a:rPr>
              <a:t>International Cohort — The Single-Year Story</a:t>
            </a:r>
            <a:endParaRPr sz="2200" b="0" i="0" u="none" strike="noStrike" cap="none">
              <a:solidFill>
                <a:schemeClr val="dk1"/>
              </a:solidFill>
              <a:latin typeface="Calibri"/>
              <a:ea typeface="Calibri"/>
              <a:cs typeface="Calibri"/>
              <a:sym typeface="Calibri"/>
            </a:endParaRPr>
          </a:p>
        </p:txBody>
      </p:sp>
      <p:sp>
        <p:nvSpPr>
          <p:cNvPr id="194" name="Google Shape;194;p11"/>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11"/>
          <p:cNvSpPr/>
          <p:nvPr/>
        </p:nvSpPr>
        <p:spPr>
          <a:xfrm>
            <a:off x="457200" y="1280160"/>
            <a:ext cx="5486400" cy="512064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11"/>
          <p:cNvSpPr/>
          <p:nvPr/>
        </p:nvSpPr>
        <p:spPr>
          <a:xfrm>
            <a:off x="640080" y="141732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THE NUMBERS</a:t>
            </a:r>
            <a:endParaRPr sz="1000" b="0" i="0" u="none" strike="noStrike" cap="none">
              <a:solidFill>
                <a:schemeClr val="dk1"/>
              </a:solidFill>
              <a:latin typeface="Calibri"/>
              <a:ea typeface="Calibri"/>
              <a:cs typeface="Calibri"/>
              <a:sym typeface="Calibri"/>
            </a:endParaRPr>
          </a:p>
        </p:txBody>
      </p:sp>
      <p:sp>
        <p:nvSpPr>
          <p:cNvPr id="197" name="Google Shape;197;p11"/>
          <p:cNvSpPr/>
          <p:nvPr/>
        </p:nvSpPr>
        <p:spPr>
          <a:xfrm>
            <a:off x="640080" y="1691640"/>
            <a:ext cx="5120640" cy="9144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C8102E"/>
              </a:buClr>
              <a:buSzPts val="6000"/>
              <a:buFont typeface="Montserrat"/>
              <a:buNone/>
            </a:pPr>
            <a:r>
              <a:rPr lang="en-US" sz="6000" b="1" i="0" u="none" strike="noStrike" cap="none">
                <a:solidFill>
                  <a:srgbClr val="C8102E"/>
                </a:solidFill>
                <a:latin typeface="Montserrat"/>
                <a:ea typeface="Montserrat"/>
                <a:cs typeface="Montserrat"/>
                <a:sym typeface="Montserrat"/>
              </a:rPr>
              <a:t>-865</a:t>
            </a:r>
            <a:endParaRPr sz="6000" b="0" i="0" u="none" strike="noStrike" cap="none">
              <a:solidFill>
                <a:schemeClr val="dk1"/>
              </a:solidFill>
              <a:latin typeface="Calibri"/>
              <a:ea typeface="Calibri"/>
              <a:cs typeface="Calibri"/>
              <a:sym typeface="Calibri"/>
            </a:endParaRPr>
          </a:p>
        </p:txBody>
      </p:sp>
      <p:sp>
        <p:nvSpPr>
          <p:cNvPr id="198" name="Google Shape;198;p11"/>
          <p:cNvSpPr/>
          <p:nvPr/>
        </p:nvSpPr>
        <p:spPr>
          <a:xfrm>
            <a:off x="640080" y="2606040"/>
            <a:ext cx="512064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300"/>
              <a:buFont typeface="Montserrat"/>
              <a:buNone/>
            </a:pPr>
            <a:r>
              <a:rPr lang="en-US" sz="1300" b="1" i="0" u="none" strike="noStrike" cap="none">
                <a:solidFill>
                  <a:srgbClr val="002147"/>
                </a:solidFill>
                <a:latin typeface="Montserrat"/>
                <a:ea typeface="Montserrat"/>
                <a:cs typeface="Montserrat"/>
                <a:sym typeface="Montserrat"/>
              </a:rPr>
              <a:t>international students lost from peak</a:t>
            </a:r>
            <a:endParaRPr sz="1300" b="0" i="0" u="none" strike="noStrike" cap="none">
              <a:solidFill>
                <a:schemeClr val="dk1"/>
              </a:solidFill>
              <a:latin typeface="Calibri"/>
              <a:ea typeface="Calibri"/>
              <a:cs typeface="Calibri"/>
              <a:sym typeface="Calibri"/>
            </a:endParaRPr>
          </a:p>
        </p:txBody>
      </p:sp>
      <p:sp>
        <p:nvSpPr>
          <p:cNvPr id="199" name="Google Shape;199;p11"/>
          <p:cNvSpPr/>
          <p:nvPr/>
        </p:nvSpPr>
        <p:spPr>
          <a:xfrm>
            <a:off x="640080" y="292608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Peak 3,000 (2022/23)  →  2,135 (2024/25)  =  -28.8%</a:t>
            </a:r>
            <a:endParaRPr sz="1200" b="0" i="0" u="none" strike="noStrike" cap="none">
              <a:solidFill>
                <a:schemeClr val="dk1"/>
              </a:solidFill>
              <a:latin typeface="Calibri"/>
              <a:ea typeface="Calibri"/>
              <a:cs typeface="Calibri"/>
              <a:sym typeface="Calibri"/>
            </a:endParaRPr>
          </a:p>
        </p:txBody>
      </p:sp>
      <p:sp>
        <p:nvSpPr>
          <p:cNvPr id="200" name="Google Shape;200;p11"/>
          <p:cNvSpPr/>
          <p:nvPr/>
        </p:nvSpPr>
        <p:spPr>
          <a:xfrm>
            <a:off x="640080" y="3337560"/>
            <a:ext cx="5120640"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11"/>
          <p:cNvSpPr/>
          <p:nvPr/>
        </p:nvSpPr>
        <p:spPr>
          <a:xfrm>
            <a:off x="640080" y="3474720"/>
            <a:ext cx="5120640" cy="228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YEAR-BY-YEAR INTERNATIONAL</a:t>
            </a:r>
            <a:endParaRPr sz="1000" b="0" i="0" u="none" strike="noStrike" cap="none">
              <a:solidFill>
                <a:schemeClr val="dk1"/>
              </a:solidFill>
              <a:latin typeface="Calibri"/>
              <a:ea typeface="Calibri"/>
              <a:cs typeface="Calibri"/>
              <a:sym typeface="Calibri"/>
            </a:endParaRPr>
          </a:p>
        </p:txBody>
      </p:sp>
      <p:sp>
        <p:nvSpPr>
          <p:cNvPr id="202" name="Google Shape;202;p11"/>
          <p:cNvSpPr/>
          <p:nvPr/>
        </p:nvSpPr>
        <p:spPr>
          <a:xfrm>
            <a:off x="640080" y="374904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2020/21:  1,845 intl  (non-EU 1,390, EU 455)</a:t>
            </a:r>
            <a:endParaRPr sz="1200" b="0" i="0" u="none" strike="noStrike" cap="none">
              <a:solidFill>
                <a:schemeClr val="dk1"/>
              </a:solidFill>
              <a:latin typeface="Calibri"/>
              <a:ea typeface="Calibri"/>
              <a:cs typeface="Calibri"/>
              <a:sym typeface="Calibri"/>
            </a:endParaRPr>
          </a:p>
        </p:txBody>
      </p:sp>
      <p:sp>
        <p:nvSpPr>
          <p:cNvPr id="203" name="Google Shape;203;p11"/>
          <p:cNvSpPr/>
          <p:nvPr/>
        </p:nvSpPr>
        <p:spPr>
          <a:xfrm>
            <a:off x="640080" y="4041648"/>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2021/22:  2,320 intl  (non-EU 1,930, EU 390)</a:t>
            </a:r>
            <a:endParaRPr sz="1200" b="0" i="0" u="none" strike="noStrike" cap="none">
              <a:solidFill>
                <a:schemeClr val="dk1"/>
              </a:solidFill>
              <a:latin typeface="Calibri"/>
              <a:ea typeface="Calibri"/>
              <a:cs typeface="Calibri"/>
              <a:sym typeface="Calibri"/>
            </a:endParaRPr>
          </a:p>
        </p:txBody>
      </p:sp>
      <p:sp>
        <p:nvSpPr>
          <p:cNvPr id="204" name="Google Shape;204;p11"/>
          <p:cNvSpPr/>
          <p:nvPr/>
        </p:nvSpPr>
        <p:spPr>
          <a:xfrm>
            <a:off x="640080" y="4334256"/>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2022/23:  3,000 intl  (non-EU 2,715, EU 285)</a:t>
            </a:r>
            <a:endParaRPr sz="1200" b="0" i="0" u="none" strike="noStrike" cap="none">
              <a:solidFill>
                <a:schemeClr val="dk1"/>
              </a:solidFill>
              <a:latin typeface="Calibri"/>
              <a:ea typeface="Calibri"/>
              <a:cs typeface="Calibri"/>
              <a:sym typeface="Calibri"/>
            </a:endParaRPr>
          </a:p>
        </p:txBody>
      </p:sp>
      <p:sp>
        <p:nvSpPr>
          <p:cNvPr id="205" name="Google Shape;205;p11"/>
          <p:cNvSpPr/>
          <p:nvPr/>
        </p:nvSpPr>
        <p:spPr>
          <a:xfrm>
            <a:off x="640080" y="4626864"/>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2023/24:  2,875 intl  (non-EU 2,620, EU 255)</a:t>
            </a:r>
            <a:endParaRPr sz="1200" b="0" i="0" u="none" strike="noStrike" cap="none">
              <a:solidFill>
                <a:schemeClr val="dk1"/>
              </a:solidFill>
              <a:latin typeface="Calibri"/>
              <a:ea typeface="Calibri"/>
              <a:cs typeface="Calibri"/>
              <a:sym typeface="Calibri"/>
            </a:endParaRPr>
          </a:p>
        </p:txBody>
      </p:sp>
      <p:sp>
        <p:nvSpPr>
          <p:cNvPr id="206" name="Google Shape;206;p11"/>
          <p:cNvSpPr/>
          <p:nvPr/>
        </p:nvSpPr>
        <p:spPr>
          <a:xfrm>
            <a:off x="640080" y="4919472"/>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C8102E"/>
              </a:buClr>
              <a:buSzPts val="1200"/>
              <a:buFont typeface="Calibri"/>
              <a:buNone/>
            </a:pPr>
            <a:r>
              <a:rPr lang="en-US" sz="1200" b="1" i="0" u="none" strike="noStrike" cap="none">
                <a:solidFill>
                  <a:srgbClr val="C8102E"/>
                </a:solidFill>
                <a:latin typeface="Calibri"/>
                <a:ea typeface="Calibri"/>
                <a:cs typeface="Calibri"/>
                <a:sym typeface="Calibri"/>
              </a:rPr>
              <a:t>2024/25:  2,135 intl  (non-EU 1,930, EU 205)</a:t>
            </a:r>
            <a:endParaRPr sz="1200" b="0" i="0" u="none" strike="noStrike" cap="none">
              <a:solidFill>
                <a:schemeClr val="dk1"/>
              </a:solidFill>
              <a:latin typeface="Calibri"/>
              <a:ea typeface="Calibri"/>
              <a:cs typeface="Calibri"/>
              <a:sym typeface="Calibri"/>
            </a:endParaRPr>
          </a:p>
        </p:txBody>
      </p:sp>
      <p:sp>
        <p:nvSpPr>
          <p:cNvPr id="207" name="Google Shape;207;p11"/>
          <p:cNvSpPr/>
          <p:nvPr/>
        </p:nvSpPr>
        <p:spPr>
          <a:xfrm>
            <a:off x="6263640" y="1280160"/>
            <a:ext cx="5486400" cy="512064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11"/>
          <p:cNvSpPr/>
          <p:nvPr/>
        </p:nvSpPr>
        <p:spPr>
          <a:xfrm>
            <a:off x="6446520" y="141732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THE D1 CROSS-REFERENCE</a:t>
            </a:r>
            <a:endParaRPr sz="1000" b="0" i="0" u="none" strike="noStrike" cap="none">
              <a:solidFill>
                <a:schemeClr val="dk1"/>
              </a:solidFill>
              <a:latin typeface="Calibri"/>
              <a:ea typeface="Calibri"/>
              <a:cs typeface="Calibri"/>
              <a:sym typeface="Calibri"/>
            </a:endParaRPr>
          </a:p>
        </p:txBody>
      </p:sp>
      <p:sp>
        <p:nvSpPr>
          <p:cNvPr id="209" name="Google Shape;209;p11"/>
          <p:cNvSpPr/>
          <p:nvPr/>
        </p:nvSpPr>
        <p:spPr>
          <a:xfrm>
            <a:off x="6446520" y="1737360"/>
            <a:ext cx="5120640" cy="8686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600"/>
              <a:buFont typeface="Montserrat"/>
              <a:buNone/>
            </a:pPr>
            <a:r>
              <a:rPr lang="en-US" sz="1600" b="1" i="0" u="none" strike="noStrike" cap="none">
                <a:solidFill>
                  <a:srgbClr val="FFFFFF"/>
                </a:solidFill>
                <a:latin typeface="Montserrat"/>
                <a:ea typeface="Montserrat"/>
                <a:cs typeface="Montserrat"/>
                <a:sym typeface="Montserrat"/>
              </a:rPr>
              <a:t>The international decline matches the timing of the UCAS yield collapse.</a:t>
            </a:r>
            <a:endParaRPr sz="1600" b="0" i="0" u="none" strike="noStrike" cap="none">
              <a:solidFill>
                <a:schemeClr val="dk1"/>
              </a:solidFill>
              <a:latin typeface="Calibri"/>
              <a:ea typeface="Calibri"/>
              <a:cs typeface="Calibri"/>
              <a:sym typeface="Calibri"/>
            </a:endParaRPr>
          </a:p>
        </p:txBody>
      </p:sp>
      <p:sp>
        <p:nvSpPr>
          <p:cNvPr id="210" name="Google Shape;210;p11"/>
          <p:cNvSpPr/>
          <p:nvPr/>
        </p:nvSpPr>
        <p:spPr>
          <a:xfrm>
            <a:off x="6446520" y="2697480"/>
            <a:ext cx="5120640" cy="36118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200"/>
              <a:buFont typeface="Calibri"/>
              <a:buNone/>
            </a:pPr>
            <a:r>
              <a:rPr lang="en-US" sz="1200" b="0" i="0" u="none" strike="noStrike" cap="none" dirty="0">
                <a:solidFill>
                  <a:srgbClr val="FFFFFF"/>
                </a:solidFill>
                <a:latin typeface="Calibri"/>
                <a:ea typeface="Calibri"/>
                <a:cs typeface="Calibri"/>
                <a:sym typeface="Calibri"/>
              </a:rPr>
              <a:t>D1 Demand Intelligence shows </a:t>
            </a:r>
            <a:r>
              <a:rPr lang="en-US" sz="1200" b="0" i="0" u="none" strike="noStrike" cap="none" dirty="0" err="1">
                <a:solidFill>
                  <a:srgbClr val="FFFFFF"/>
                </a:solidFill>
                <a:latin typeface="Calibri"/>
                <a:ea typeface="Calibri"/>
                <a:cs typeface="Calibri"/>
                <a:sym typeface="Calibri"/>
              </a:rPr>
              <a:t>Caerwen's</a:t>
            </a:r>
            <a:r>
              <a:rPr lang="en-US" sz="1200" b="0" i="0" u="none" strike="noStrike" cap="none" dirty="0">
                <a:solidFill>
                  <a:srgbClr val="FFFFFF"/>
                </a:solidFill>
                <a:latin typeface="Calibri"/>
                <a:ea typeface="Calibri"/>
                <a:cs typeface="Calibri"/>
                <a:sym typeface="Calibri"/>
              </a:rPr>
              <a:t> domestic UCAS acceptance yield fell from 33% to 24% over the past decade. The international story visible here is a parallel drag from the opposite side of the funnel.</a:t>
            </a:r>
            <a:br>
              <a:rPr lang="en-US" sz="1200" b="0" i="0" u="none" strike="noStrike" cap="none" dirty="0">
                <a:solidFill>
                  <a:srgbClr val="FFFFFF"/>
                </a:solidFill>
                <a:latin typeface="Calibri"/>
                <a:ea typeface="Calibri"/>
                <a:cs typeface="Calibri"/>
                <a:sym typeface="Calibri"/>
              </a:rPr>
            </a:br>
            <a:br>
              <a:rPr lang="en-US" sz="1200" b="0" i="0" u="none" strike="noStrike" cap="none" dirty="0">
                <a:solidFill>
                  <a:srgbClr val="FFFFFF"/>
                </a:solidFill>
                <a:latin typeface="Calibri"/>
                <a:ea typeface="Calibri"/>
                <a:cs typeface="Calibri"/>
                <a:sym typeface="Calibri"/>
              </a:rPr>
            </a:br>
            <a:r>
              <a:rPr lang="en-US" sz="1200" b="0" i="0" u="none" strike="noStrike" cap="none" dirty="0">
                <a:solidFill>
                  <a:srgbClr val="FFFFFF"/>
                </a:solidFill>
                <a:latin typeface="Calibri"/>
                <a:ea typeface="Calibri"/>
                <a:cs typeface="Calibri"/>
                <a:sym typeface="Calibri"/>
              </a:rPr>
              <a:t>The two effects compound. UK undergraduate enrolment is stable but the conversion machinery is weakening. International taught-postgraduate enrolment was carrying the headline growth and is now reversing. Total headcount can only </a:t>
            </a:r>
            <a:r>
              <a:rPr lang="en-US" sz="1200" b="0" i="0" u="none" strike="noStrike" cap="none" dirty="0" err="1">
                <a:solidFill>
                  <a:srgbClr val="FFFFFF"/>
                </a:solidFill>
                <a:latin typeface="Calibri"/>
                <a:ea typeface="Calibri"/>
                <a:cs typeface="Calibri"/>
                <a:sym typeface="Calibri"/>
              </a:rPr>
              <a:t>stabilise</a:t>
            </a:r>
            <a:r>
              <a:rPr lang="en-US" sz="1200" b="0" i="0" u="none" strike="noStrike" cap="none" dirty="0">
                <a:solidFill>
                  <a:srgbClr val="FFFFFF"/>
                </a:solidFill>
                <a:latin typeface="Calibri"/>
                <a:ea typeface="Calibri"/>
                <a:cs typeface="Calibri"/>
                <a:sym typeface="Calibri"/>
              </a:rPr>
              <a:t> if at least one of those two trends reverses.</a:t>
            </a:r>
            <a:br>
              <a:rPr lang="en-US" sz="1200" b="0" i="0" u="none" strike="noStrike" cap="none" dirty="0">
                <a:solidFill>
                  <a:srgbClr val="FFFFFF"/>
                </a:solidFill>
                <a:latin typeface="Calibri"/>
                <a:ea typeface="Calibri"/>
                <a:cs typeface="Calibri"/>
                <a:sym typeface="Calibri"/>
              </a:rPr>
            </a:br>
            <a:br>
              <a:rPr lang="en-US" sz="1200" b="0" i="0" u="none" strike="noStrike" cap="none" dirty="0">
                <a:solidFill>
                  <a:srgbClr val="FFFFFF"/>
                </a:solidFill>
                <a:latin typeface="Calibri"/>
                <a:ea typeface="Calibri"/>
                <a:cs typeface="Calibri"/>
                <a:sym typeface="Calibri"/>
              </a:rPr>
            </a:br>
            <a:r>
              <a:rPr lang="en-US" sz="900" b="1" i="0" u="none" strike="noStrike" cap="none" dirty="0">
                <a:solidFill>
                  <a:srgbClr val="00CED1"/>
                </a:solidFill>
                <a:latin typeface="Calibri"/>
                <a:ea typeface="Calibri"/>
                <a:cs typeface="Calibri"/>
                <a:sym typeface="Calibri"/>
              </a:rPr>
              <a:t>CYCLES TO WATCH</a:t>
            </a:r>
            <a:br>
              <a:rPr lang="en-US" sz="900" b="1" i="0" u="none" strike="noStrike" cap="none" dirty="0">
                <a:solidFill>
                  <a:srgbClr val="00CED1"/>
                </a:solidFill>
                <a:latin typeface="Calibri"/>
                <a:ea typeface="Calibri"/>
                <a:cs typeface="Calibri"/>
                <a:sym typeface="Calibri"/>
              </a:rPr>
            </a:br>
            <a:r>
              <a:rPr lang="en-US" sz="1200" b="0" i="0" u="none" strike="noStrike" cap="none" dirty="0">
                <a:solidFill>
                  <a:srgbClr val="FFFFFF"/>
                </a:solidFill>
                <a:latin typeface="Calibri"/>
                <a:ea typeface="Calibri"/>
                <a:cs typeface="Calibri"/>
                <a:sym typeface="Calibri"/>
              </a:rPr>
              <a:t>2025/26 international PGT recruitment (Sep 2025 intake) will tell us whether the contraction has bottomed out or whether 2024/25 was the start of a longer slide. Visa policy direction and the sterling-rupee exchange rate are the two highest-leverage external variables.</a:t>
            </a:r>
            <a:endParaRPr sz="1200" b="0" i="0" u="none" strike="noStrike" cap="none" dirty="0">
              <a:solidFill>
                <a:schemeClr val="dk1"/>
              </a:solidFill>
              <a:latin typeface="Calibri"/>
              <a:ea typeface="Calibri"/>
              <a:cs typeface="Calibri"/>
              <a:sym typeface="Calibri"/>
            </a:endParaRPr>
          </a:p>
        </p:txBody>
      </p:sp>
      <p:sp>
        <p:nvSpPr>
          <p:cNvPr id="211" name="Google Shape;211;p11"/>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11"/>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800"/>
              <a:buFont typeface="Calibri"/>
              <a:buNone/>
            </a:pPr>
            <a:r>
              <a:rPr lang="en-US" sz="800" b="0" i="0" u="none" strike="noStrike" cap="none">
                <a:solidFill>
                  <a:srgbClr val="A0B4C8"/>
                </a:solidFill>
                <a:latin typeface="Calibri"/>
                <a:ea typeface="Calibri"/>
                <a:cs typeface="Calibri"/>
                <a:sym typeface="Calibri"/>
              </a:rPr>
              <a:t>blairgowriehe.com  |  david@blairgowriehe.com  |  Confidential</a:t>
            </a:r>
            <a:endParaRPr sz="800" b="0" i="0" u="none" strike="noStrike" cap="none">
              <a:solidFill>
                <a:schemeClr val="dk1"/>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2147"/>
        </a:solidFill>
        <a:effectLst/>
      </p:bgPr>
    </p:bg>
    <p:spTree>
      <p:nvGrpSpPr>
        <p:cNvPr id="1" name="Shape 217"/>
        <p:cNvGrpSpPr/>
        <p:nvPr/>
      </p:nvGrpSpPr>
      <p:grpSpPr>
        <a:xfrm>
          <a:off x="0" y="0"/>
          <a:ext cx="0" cy="0"/>
          <a:chOff x="0" y="0"/>
          <a:chExt cx="0" cy="0"/>
        </a:xfrm>
      </p:grpSpPr>
      <p:sp>
        <p:nvSpPr>
          <p:cNvPr id="218" name="Google Shape;218;p12"/>
          <p:cNvSpPr/>
          <p:nvPr/>
        </p:nvSpPr>
        <p:spPr>
          <a:xfrm>
            <a:off x="0" y="0"/>
            <a:ext cx="164592" cy="6858000"/>
          </a:xfrm>
          <a:prstGeom prst="rect">
            <a:avLst/>
          </a:prstGeom>
          <a:solidFill>
            <a:srgbClr val="FFB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19" name="Google Shape;219;p12" descr="/home/claude/blairgowrie-assets/blairgowrie-logo-reversed-on-dark.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220" name="Google Shape;220;p12"/>
          <p:cNvSpPr/>
          <p:nvPr/>
        </p:nvSpPr>
        <p:spPr>
          <a:xfrm>
            <a:off x="640080" y="2286000"/>
            <a:ext cx="2743200" cy="1371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9600"/>
              <a:buFont typeface="Montserrat"/>
              <a:buNone/>
            </a:pPr>
            <a:r>
              <a:rPr lang="en-US" sz="9600" b="1" i="0" u="none" strike="noStrike" cap="none">
                <a:solidFill>
                  <a:srgbClr val="00CED1"/>
                </a:solidFill>
                <a:latin typeface="Montserrat"/>
                <a:ea typeface="Montserrat"/>
                <a:cs typeface="Montserrat"/>
                <a:sym typeface="Montserrat"/>
              </a:rPr>
              <a:t>03</a:t>
            </a:r>
            <a:endParaRPr sz="9600" b="0" i="0" u="none" strike="noStrike" cap="none">
              <a:solidFill>
                <a:schemeClr val="dk1"/>
              </a:solidFill>
              <a:latin typeface="Calibri"/>
              <a:ea typeface="Calibri"/>
              <a:cs typeface="Calibri"/>
              <a:sym typeface="Calibri"/>
            </a:endParaRPr>
          </a:p>
        </p:txBody>
      </p:sp>
      <p:sp>
        <p:nvSpPr>
          <p:cNvPr id="221" name="Google Shape;221;p12"/>
          <p:cNvSpPr/>
          <p:nvPr/>
        </p:nvSpPr>
        <p:spPr>
          <a:xfrm>
            <a:off x="640080" y="3657600"/>
            <a:ext cx="1097280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3600"/>
              <a:buFont typeface="Montserrat"/>
              <a:buNone/>
            </a:pPr>
            <a:r>
              <a:rPr lang="en-US" sz="3600" b="1" i="0" u="none" strike="noStrike" cap="none">
                <a:solidFill>
                  <a:srgbClr val="FFFFFF"/>
                </a:solidFill>
                <a:latin typeface="Montserrat"/>
                <a:ea typeface="Montserrat"/>
                <a:cs typeface="Montserrat"/>
                <a:sym typeface="Montserrat"/>
              </a:rPr>
              <a:t>Peer Comparison</a:t>
            </a:r>
            <a:endParaRPr sz="3600" b="0" i="0" u="none" strike="noStrike" cap="none">
              <a:solidFill>
                <a:schemeClr val="dk1"/>
              </a:solidFill>
              <a:latin typeface="Calibri"/>
              <a:ea typeface="Calibri"/>
              <a:cs typeface="Calibri"/>
              <a:sym typeface="Calibri"/>
            </a:endParaRPr>
          </a:p>
        </p:txBody>
      </p:sp>
      <p:sp>
        <p:nvSpPr>
          <p:cNvPr id="222" name="Google Shape;222;p12"/>
          <p:cNvSpPr/>
          <p:nvPr/>
        </p:nvSpPr>
        <p:spPr>
          <a:xfrm>
            <a:off x="640080" y="4343400"/>
            <a:ext cx="10972800"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600"/>
              <a:buFont typeface="Calibri"/>
              <a:buNone/>
            </a:pPr>
            <a:r>
              <a:rPr lang="en-US" sz="1600" b="0" i="1" u="none" strike="noStrike" cap="none">
                <a:solidFill>
                  <a:srgbClr val="A0B4C8"/>
                </a:solidFill>
                <a:latin typeface="Calibri"/>
                <a:ea typeface="Calibri"/>
                <a:cs typeface="Calibri"/>
                <a:sym typeface="Calibri"/>
              </a:rPr>
              <a:t>Size-matched peers. Confirmed not inferred.</a:t>
            </a:r>
            <a:endParaRPr sz="1600" b="0" i="0" u="none" strike="noStrike" cap="none">
              <a:solidFill>
                <a:schemeClr val="dk1"/>
              </a:solidFill>
              <a:latin typeface="Calibri"/>
              <a:ea typeface="Calibri"/>
              <a:cs typeface="Calibri"/>
              <a:sym typeface="Calibri"/>
            </a:endParaRPr>
          </a:p>
        </p:txBody>
      </p:sp>
      <p:sp>
        <p:nvSpPr>
          <p:cNvPr id="223" name="Google Shape;223;p12"/>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28"/>
        <p:cNvGrpSpPr/>
        <p:nvPr/>
      </p:nvGrpSpPr>
      <p:grpSpPr>
        <a:xfrm>
          <a:off x="0" y="0"/>
          <a:ext cx="0" cy="0"/>
          <a:chOff x="0" y="0"/>
          <a:chExt cx="0" cy="0"/>
        </a:xfrm>
      </p:grpSpPr>
      <p:pic>
        <p:nvPicPr>
          <p:cNvPr id="229" name="Google Shape;229;p13" descr="/home/claude/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230" name="Google Shape;230;p13"/>
          <p:cNvSpPr/>
          <p:nvPr/>
        </p:nvSpPr>
        <p:spPr>
          <a:xfrm>
            <a:off x="457200" y="365760"/>
            <a:ext cx="109728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200"/>
              <a:buFont typeface="Montserrat"/>
              <a:buNone/>
            </a:pPr>
            <a:r>
              <a:rPr lang="en-US" sz="2200" b="1" i="0" u="none" strike="noStrike" cap="none">
                <a:solidFill>
                  <a:srgbClr val="002147"/>
                </a:solidFill>
                <a:latin typeface="Montserrat"/>
                <a:ea typeface="Montserrat"/>
                <a:cs typeface="Montserrat"/>
                <a:sym typeface="Montserrat"/>
              </a:rPr>
              <a:t>Peer Comparison — Five-Year Headcount Trajectory</a:t>
            </a:r>
            <a:endParaRPr sz="2200" b="0" i="0" u="none" strike="noStrike" cap="none">
              <a:solidFill>
                <a:schemeClr val="dk1"/>
              </a:solidFill>
              <a:latin typeface="Calibri"/>
              <a:ea typeface="Calibri"/>
              <a:cs typeface="Calibri"/>
              <a:sym typeface="Calibri"/>
            </a:endParaRPr>
          </a:p>
        </p:txBody>
      </p:sp>
      <p:sp>
        <p:nvSpPr>
          <p:cNvPr id="231" name="Google Shape;231;p13"/>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aphicFrame>
        <p:nvGraphicFramePr>
          <p:cNvPr id="232" name="Google Shape;232;p13"/>
          <p:cNvGraphicFramePr/>
          <p:nvPr/>
        </p:nvGraphicFramePr>
        <p:xfrm>
          <a:off x="457200" y="1188720"/>
          <a:ext cx="11292825" cy="3520475"/>
        </p:xfrm>
        <a:graphic>
          <a:graphicData uri="http://schemas.openxmlformats.org/drawingml/2006/table">
            <a:tbl>
              <a:tblPr>
                <a:noFill/>
                <a:tableStyleId>{44A0CE3A-9FA7-4223-9352-C7AF83EA575F}</a:tableStyleId>
              </a:tblPr>
              <a:tblGrid>
                <a:gridCol w="3977650">
                  <a:extLst>
                    <a:ext uri="{9D8B030D-6E8A-4147-A177-3AD203B41FA5}">
                      <a16:colId xmlns:a16="http://schemas.microsoft.com/office/drawing/2014/main" val="20000"/>
                    </a:ext>
                  </a:extLst>
                </a:gridCol>
                <a:gridCol w="1783075">
                  <a:extLst>
                    <a:ext uri="{9D8B030D-6E8A-4147-A177-3AD203B41FA5}">
                      <a16:colId xmlns:a16="http://schemas.microsoft.com/office/drawing/2014/main" val="20001"/>
                    </a:ext>
                  </a:extLst>
                </a:gridCol>
                <a:gridCol w="1783075">
                  <a:extLst>
                    <a:ext uri="{9D8B030D-6E8A-4147-A177-3AD203B41FA5}">
                      <a16:colId xmlns:a16="http://schemas.microsoft.com/office/drawing/2014/main" val="20002"/>
                    </a:ext>
                  </a:extLst>
                </a:gridCol>
                <a:gridCol w="1737350">
                  <a:extLst>
                    <a:ext uri="{9D8B030D-6E8A-4147-A177-3AD203B41FA5}">
                      <a16:colId xmlns:a16="http://schemas.microsoft.com/office/drawing/2014/main" val="20003"/>
                    </a:ext>
                  </a:extLst>
                </a:gridCol>
                <a:gridCol w="2011675">
                  <a:extLst>
                    <a:ext uri="{9D8B030D-6E8A-4147-A177-3AD203B41FA5}">
                      <a16:colId xmlns:a16="http://schemas.microsoft.com/office/drawing/2014/main" val="20004"/>
                    </a:ext>
                  </a:extLst>
                </a:gridCol>
              </a:tblGrid>
              <a:tr h="502925">
                <a:tc>
                  <a:txBody>
                    <a:bodyPr/>
                    <a:lstStyle/>
                    <a:p>
                      <a:pPr marL="0" marR="0" lvl="0" indent="0" algn="l" rtl="0">
                        <a:spcBef>
                          <a:spcPts val="0"/>
                        </a:spcBef>
                        <a:spcAft>
                          <a:spcPts val="0"/>
                        </a:spcAft>
                        <a:buClr>
                          <a:srgbClr val="FFFFFF"/>
                        </a:buClr>
                        <a:buSzPts val="1200"/>
                        <a:buFont typeface="Calibri"/>
                        <a:buNone/>
                      </a:pPr>
                      <a:r>
                        <a:rPr lang="en-US" sz="1200" b="1" u="none" strike="noStrike" cap="none" dirty="0">
                          <a:solidFill>
                            <a:srgbClr val="FFFFFF"/>
                          </a:solidFill>
                          <a:latin typeface="Calibri"/>
                          <a:ea typeface="Calibri"/>
                          <a:cs typeface="Calibri"/>
                          <a:sym typeface="Calibri"/>
                        </a:rPr>
                        <a:t>Institution</a:t>
                      </a:r>
                      <a:endParaRPr sz="1200" u="none" strike="noStrike" cap="none" dirty="0">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2020/21</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2024/25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5yr change</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YoY (last)</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extLst>
                  <a:ext uri="{0D108BD9-81ED-4DB2-BD59-A6C34878D82A}">
                    <a16:rowId xmlns:a16="http://schemas.microsoft.com/office/drawing/2014/main" val="10000"/>
                  </a:ext>
                </a:extLst>
              </a:tr>
              <a:tr h="502925">
                <a:tc>
                  <a:txBody>
                    <a:bodyPr/>
                    <a:lstStyle/>
                    <a:p>
                      <a:pPr marL="0" marR="0" lvl="0" indent="0" algn="l" rtl="0">
                        <a:spcBef>
                          <a:spcPts val="0"/>
                        </a:spcBef>
                        <a:spcAft>
                          <a:spcPts val="0"/>
                        </a:spcAft>
                        <a:buClr>
                          <a:srgbClr val="002147"/>
                        </a:buClr>
                        <a:buSzPts val="1200"/>
                        <a:buFont typeface="Calibri"/>
                        <a:buNone/>
                      </a:pPr>
                      <a:r>
                        <a:rPr lang="en-US" sz="1200" b="1" u="none" strike="noStrike" cap="none" dirty="0">
                          <a:solidFill>
                            <a:srgbClr val="002147"/>
                          </a:solidFill>
                          <a:latin typeface="Calibri"/>
                          <a:ea typeface="Calibri"/>
                          <a:cs typeface="Calibri"/>
                          <a:sym typeface="Calibri"/>
                        </a:rPr>
                        <a:t>Caerwen University</a:t>
                      </a:r>
                      <a:endParaRPr sz="1200" u="none" strike="noStrike" cap="none" dirty="0">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9,705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9,935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+2.4%</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-900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extLst>
                  <a:ext uri="{0D108BD9-81ED-4DB2-BD59-A6C34878D82A}">
                    <a16:rowId xmlns:a16="http://schemas.microsoft.com/office/drawing/2014/main" val="10001"/>
                  </a:ext>
                </a:extLst>
              </a:tr>
              <a:tr h="502925">
                <a:tc>
                  <a:txBody>
                    <a:bodyPr/>
                    <a:lstStyle/>
                    <a:p>
                      <a:pPr marL="0" marR="0" lvl="0" indent="0" algn="l"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Aberystwyth University</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8,040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8,965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+11.5%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+645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2"/>
                  </a:ext>
                </a:extLst>
              </a:tr>
              <a:tr h="502925">
                <a:tc>
                  <a:txBody>
                    <a:bodyPr/>
                    <a:lstStyle/>
                    <a:p>
                      <a:pPr marL="0" marR="0" lvl="0" indent="0" algn="l"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Heriot-Watt University</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11,200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9,845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-12.1%</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-820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3"/>
                  </a:ext>
                </a:extLst>
              </a:tr>
              <a:tr h="502925">
                <a:tc>
                  <a:txBody>
                    <a:bodyPr/>
                    <a:lstStyle/>
                    <a:p>
                      <a:pPr marL="0" marR="0" lvl="0" indent="0" algn="l"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The University of Bradford</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10,345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10,770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+4.1%</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-1,495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4"/>
                  </a:ext>
                </a:extLst>
              </a:tr>
              <a:tr h="502925">
                <a:tc>
                  <a:txBody>
                    <a:bodyPr/>
                    <a:lstStyle/>
                    <a:p>
                      <a:pPr marL="0" marR="0" lvl="0" indent="0" algn="l"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University of Cumbria</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9,285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9,065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-2.4%</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-385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5"/>
                  </a:ext>
                </a:extLst>
              </a:tr>
              <a:tr h="502925">
                <a:tc>
                  <a:txBody>
                    <a:bodyPr/>
                    <a:lstStyle/>
                    <a:p>
                      <a:pPr marL="0" marR="0" lvl="0" indent="0" algn="l"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Swansea University</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21,460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18,985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-11.5%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-2,245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6"/>
                  </a:ext>
                </a:extLst>
              </a:tr>
            </a:tbl>
          </a:graphicData>
        </a:graphic>
      </p:graphicFrame>
      <p:sp>
        <p:nvSpPr>
          <p:cNvPr id="233" name="Google Shape;233;p13"/>
          <p:cNvSpPr/>
          <p:nvPr/>
        </p:nvSpPr>
        <p:spPr>
          <a:xfrm>
            <a:off x="457200" y="4846320"/>
            <a:ext cx="11292840" cy="169164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13"/>
          <p:cNvSpPr/>
          <p:nvPr/>
        </p:nvSpPr>
        <p:spPr>
          <a:xfrm>
            <a:off x="640080" y="4937760"/>
            <a:ext cx="10972800" cy="228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PEER READ</a:t>
            </a:r>
            <a:endParaRPr sz="1000" b="0" i="0" u="none" strike="noStrike" cap="none">
              <a:solidFill>
                <a:schemeClr val="dk1"/>
              </a:solidFill>
              <a:latin typeface="Calibri"/>
              <a:ea typeface="Calibri"/>
              <a:cs typeface="Calibri"/>
              <a:sym typeface="Calibri"/>
            </a:endParaRPr>
          </a:p>
        </p:txBody>
      </p:sp>
      <p:sp>
        <p:nvSpPr>
          <p:cNvPr id="235" name="Google Shape;235;p13"/>
          <p:cNvSpPr/>
          <p:nvPr/>
        </p:nvSpPr>
        <p:spPr>
          <a:xfrm>
            <a:off x="640080" y="5212080"/>
            <a:ext cx="10972800" cy="12801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200"/>
              <a:buFont typeface="Calibri"/>
              <a:buNone/>
            </a:pPr>
            <a:r>
              <a:rPr lang="en-US" sz="1200" b="0" i="0" u="none" strike="noStrike" cap="none" dirty="0">
                <a:solidFill>
                  <a:srgbClr val="FFFFFF"/>
                </a:solidFill>
                <a:latin typeface="Calibri"/>
                <a:ea typeface="Calibri"/>
                <a:cs typeface="Calibri"/>
                <a:sym typeface="Calibri"/>
              </a:rPr>
              <a:t>On year-on-year movement into 2024/25, Caerwen ranks 4 of 6 in this peer group. Aberystwyth and Heriot-Watt have grown into the same year that Caerwen has contracted, suggesting the international pressures are not falling uniformly across Welsh and Scottish research universities. The contraction is bigger and more concentrated at Caerwen than at any of its size-matched peers — which is consistent with the 33% PG share story from section 01: providers more dependent on international taught-postgraduate are absorbing more of the cycle.</a:t>
            </a:r>
            <a:endParaRPr sz="1200" b="0" i="0" u="none" strike="noStrike" cap="none" dirty="0">
              <a:solidFill>
                <a:schemeClr val="dk1"/>
              </a:solidFill>
              <a:latin typeface="Calibri"/>
              <a:ea typeface="Calibri"/>
              <a:cs typeface="Calibri"/>
              <a:sym typeface="Calibri"/>
            </a:endParaRPr>
          </a:p>
        </p:txBody>
      </p:sp>
      <p:sp>
        <p:nvSpPr>
          <p:cNvPr id="236" name="Google Shape;236;p13"/>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237;p13"/>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800"/>
              <a:buFont typeface="Calibri"/>
              <a:buNone/>
            </a:pPr>
            <a:r>
              <a:rPr lang="en-US" sz="800" b="0" i="0" u="none" strike="noStrike" cap="none">
                <a:solidFill>
                  <a:srgbClr val="A0B4C8"/>
                </a:solidFill>
                <a:latin typeface="Calibri"/>
                <a:ea typeface="Calibri"/>
                <a:cs typeface="Calibri"/>
                <a:sym typeface="Calibri"/>
              </a:rPr>
              <a:t>blairgowriehe.com  |  david@blairgowriehe.com  |  Confidential</a:t>
            </a:r>
            <a:endParaRPr sz="800" b="0" i="0" u="none" strike="noStrike" cap="none">
              <a:solidFill>
                <a:schemeClr val="dk1"/>
              </a:solidFill>
              <a:latin typeface="Calibri"/>
              <a:ea typeface="Calibri"/>
              <a:cs typeface="Calibri"/>
              <a:sym typeface="Calibri"/>
            </a:endParaRPr>
          </a:p>
        </p:txBody>
      </p:sp>
      <p:sp>
        <p:nvSpPr>
          <p:cNvPr id="238" name="Google Shape;238;p13"/>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43"/>
        <p:cNvGrpSpPr/>
        <p:nvPr/>
      </p:nvGrpSpPr>
      <p:grpSpPr>
        <a:xfrm>
          <a:off x="0" y="0"/>
          <a:ext cx="0" cy="0"/>
          <a:chOff x="0" y="0"/>
          <a:chExt cx="0" cy="0"/>
        </a:xfrm>
      </p:grpSpPr>
      <p:pic>
        <p:nvPicPr>
          <p:cNvPr id="244" name="Google Shape;244;p14" descr="/home/claude/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245" name="Google Shape;245;p14"/>
          <p:cNvSpPr/>
          <p:nvPr/>
        </p:nvSpPr>
        <p:spPr>
          <a:xfrm>
            <a:off x="457200" y="365760"/>
            <a:ext cx="109728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200"/>
              <a:buFont typeface="Montserrat"/>
              <a:buNone/>
            </a:pPr>
            <a:r>
              <a:rPr lang="en-US" sz="2200" b="1" i="0" u="none" strike="noStrike" cap="none">
                <a:solidFill>
                  <a:srgbClr val="002147"/>
                </a:solidFill>
                <a:latin typeface="Montserrat"/>
                <a:ea typeface="Montserrat"/>
                <a:cs typeface="Montserrat"/>
                <a:sym typeface="Montserrat"/>
              </a:rPr>
              <a:t>Peer Comparison — Domicile Mix (2024/25)</a:t>
            </a:r>
            <a:endParaRPr sz="2200" b="0" i="0" u="none" strike="noStrike" cap="none">
              <a:solidFill>
                <a:schemeClr val="dk1"/>
              </a:solidFill>
              <a:latin typeface="Calibri"/>
              <a:ea typeface="Calibri"/>
              <a:cs typeface="Calibri"/>
              <a:sym typeface="Calibri"/>
            </a:endParaRPr>
          </a:p>
        </p:txBody>
      </p:sp>
      <p:sp>
        <p:nvSpPr>
          <p:cNvPr id="246" name="Google Shape;246;p14"/>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aphicFrame>
        <p:nvGraphicFramePr>
          <p:cNvPr id="247" name="Google Shape;247;p14"/>
          <p:cNvGraphicFramePr/>
          <p:nvPr/>
        </p:nvGraphicFramePr>
        <p:xfrm>
          <a:off x="457200" y="1188720"/>
          <a:ext cx="11292825" cy="3520475"/>
        </p:xfrm>
        <a:graphic>
          <a:graphicData uri="http://schemas.openxmlformats.org/drawingml/2006/table">
            <a:tbl>
              <a:tblPr>
                <a:noFill/>
                <a:tableStyleId>{44A0CE3A-9FA7-4223-9352-C7AF83EA575F}</a:tableStyleId>
              </a:tblPr>
              <a:tblGrid>
                <a:gridCol w="3977650">
                  <a:extLst>
                    <a:ext uri="{9D8B030D-6E8A-4147-A177-3AD203B41FA5}">
                      <a16:colId xmlns:a16="http://schemas.microsoft.com/office/drawing/2014/main" val="20000"/>
                    </a:ext>
                  </a:extLst>
                </a:gridCol>
                <a:gridCol w="1783075">
                  <a:extLst>
                    <a:ext uri="{9D8B030D-6E8A-4147-A177-3AD203B41FA5}">
                      <a16:colId xmlns:a16="http://schemas.microsoft.com/office/drawing/2014/main" val="20001"/>
                    </a:ext>
                  </a:extLst>
                </a:gridCol>
                <a:gridCol w="1783075">
                  <a:extLst>
                    <a:ext uri="{9D8B030D-6E8A-4147-A177-3AD203B41FA5}">
                      <a16:colId xmlns:a16="http://schemas.microsoft.com/office/drawing/2014/main" val="20002"/>
                    </a:ext>
                  </a:extLst>
                </a:gridCol>
                <a:gridCol w="1783075">
                  <a:extLst>
                    <a:ext uri="{9D8B030D-6E8A-4147-A177-3AD203B41FA5}">
                      <a16:colId xmlns:a16="http://schemas.microsoft.com/office/drawing/2014/main" val="20003"/>
                    </a:ext>
                  </a:extLst>
                </a:gridCol>
                <a:gridCol w="1965950">
                  <a:extLst>
                    <a:ext uri="{9D8B030D-6E8A-4147-A177-3AD203B41FA5}">
                      <a16:colId xmlns:a16="http://schemas.microsoft.com/office/drawing/2014/main" val="20004"/>
                    </a:ext>
                  </a:extLst>
                </a:gridCol>
              </a:tblGrid>
              <a:tr h="502925">
                <a:tc>
                  <a:txBody>
                    <a:bodyPr/>
                    <a:lstStyle/>
                    <a:p>
                      <a:pPr marL="0" marR="0" lvl="0" indent="0" algn="l" rtl="0">
                        <a:spcBef>
                          <a:spcPts val="0"/>
                        </a:spcBef>
                        <a:spcAft>
                          <a:spcPts val="0"/>
                        </a:spcAft>
                        <a:buClr>
                          <a:srgbClr val="FFFFFF"/>
                        </a:buClr>
                        <a:buSzPts val="1200"/>
                        <a:buFont typeface="Calibri"/>
                        <a:buNone/>
                      </a:pPr>
                      <a:r>
                        <a:rPr lang="en-US" sz="1200" b="1" u="none" strike="noStrike" cap="none" dirty="0">
                          <a:solidFill>
                            <a:srgbClr val="FFFFFF"/>
                          </a:solidFill>
                          <a:latin typeface="Calibri"/>
                          <a:ea typeface="Calibri"/>
                          <a:cs typeface="Calibri"/>
                          <a:sym typeface="Calibri"/>
                        </a:rPr>
                        <a:t>Institution</a:t>
                      </a:r>
                      <a:endParaRPr sz="1200" u="none" strike="noStrike" cap="none" dirty="0">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UK %</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EU %</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Intl %</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Intl headcount</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extLst>
                  <a:ext uri="{0D108BD9-81ED-4DB2-BD59-A6C34878D82A}">
                    <a16:rowId xmlns:a16="http://schemas.microsoft.com/office/drawing/2014/main" val="10000"/>
                  </a:ext>
                </a:extLst>
              </a:tr>
              <a:tr h="502925">
                <a:tc>
                  <a:txBody>
                    <a:bodyPr/>
                    <a:lstStyle/>
                    <a:p>
                      <a:pPr marL="0" marR="0" lvl="0" indent="0" algn="l" rtl="0">
                        <a:spcBef>
                          <a:spcPts val="0"/>
                        </a:spcBef>
                        <a:spcAft>
                          <a:spcPts val="0"/>
                        </a:spcAft>
                        <a:buClr>
                          <a:srgbClr val="002147"/>
                        </a:buClr>
                        <a:buSzPts val="1200"/>
                        <a:buFont typeface="Calibri"/>
                        <a:buNone/>
                      </a:pPr>
                      <a:r>
                        <a:rPr lang="en-US" sz="1200" b="1" u="none" strike="noStrike" cap="none" dirty="0">
                          <a:solidFill>
                            <a:srgbClr val="002147"/>
                          </a:solidFill>
                          <a:latin typeface="Calibri"/>
                          <a:ea typeface="Calibri"/>
                          <a:cs typeface="Calibri"/>
                          <a:sym typeface="Calibri"/>
                        </a:rPr>
                        <a:t>Caerwen University</a:t>
                      </a:r>
                      <a:endParaRPr sz="1200" u="none" strike="noStrike" cap="none" dirty="0">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78.2%</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2.1%</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21.5%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2,135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extLst>
                  <a:ext uri="{0D108BD9-81ED-4DB2-BD59-A6C34878D82A}">
                    <a16:rowId xmlns:a16="http://schemas.microsoft.com/office/drawing/2014/main" val="10001"/>
                  </a:ext>
                </a:extLst>
              </a:tr>
              <a:tr h="502925">
                <a:tc>
                  <a:txBody>
                    <a:bodyPr/>
                    <a:lstStyle/>
                    <a:p>
                      <a:pPr marL="0" marR="0" lvl="0" indent="0" algn="l"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Aberystwyth University</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87.6%</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2.2%</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12.5%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1,125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2"/>
                  </a:ext>
                </a:extLst>
              </a:tr>
              <a:tr h="502925">
                <a:tc>
                  <a:txBody>
                    <a:bodyPr/>
                    <a:lstStyle/>
                    <a:p>
                      <a:pPr marL="0" marR="0" lvl="0" indent="0" algn="l"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Heriot-Watt University</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68.7%</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4.6%</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31.2%</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3,075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3"/>
                  </a:ext>
                </a:extLst>
              </a:tr>
              <a:tr h="502925">
                <a:tc>
                  <a:txBody>
                    <a:bodyPr/>
                    <a:lstStyle/>
                    <a:p>
                      <a:pPr marL="0" marR="0" lvl="0" indent="0" algn="l"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The University of Bradford</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74.9%</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0.4%</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25.1%</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2,700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4"/>
                  </a:ext>
                </a:extLst>
              </a:tr>
              <a:tr h="502925">
                <a:tc>
                  <a:txBody>
                    <a:bodyPr/>
                    <a:lstStyle/>
                    <a:p>
                      <a:pPr marL="0" marR="0" lvl="0" indent="0" algn="l"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University of Cumbria</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97.4%</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0.7%</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2.6%</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235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5"/>
                  </a:ext>
                </a:extLst>
              </a:tr>
              <a:tr h="502925">
                <a:tc>
                  <a:txBody>
                    <a:bodyPr/>
                    <a:lstStyle/>
                    <a:p>
                      <a:pPr marL="0" marR="0" lvl="0" indent="0" algn="l"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Swansea University</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85.8%</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1.1%</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14.1%</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2,675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6"/>
                  </a:ext>
                </a:extLst>
              </a:tr>
            </a:tbl>
          </a:graphicData>
        </a:graphic>
      </p:graphicFrame>
      <p:sp>
        <p:nvSpPr>
          <p:cNvPr id="248" name="Google Shape;248;p14"/>
          <p:cNvSpPr/>
          <p:nvPr/>
        </p:nvSpPr>
        <p:spPr>
          <a:xfrm>
            <a:off x="457200" y="4846320"/>
            <a:ext cx="11292840" cy="169164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249;p14"/>
          <p:cNvSpPr/>
          <p:nvPr/>
        </p:nvSpPr>
        <p:spPr>
          <a:xfrm>
            <a:off x="640080" y="4937760"/>
            <a:ext cx="10972800" cy="228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INTERNATIONAL EXPOSURE</a:t>
            </a:r>
            <a:endParaRPr sz="1000" b="0" i="0" u="none" strike="noStrike" cap="none">
              <a:solidFill>
                <a:schemeClr val="dk1"/>
              </a:solidFill>
              <a:latin typeface="Calibri"/>
              <a:ea typeface="Calibri"/>
              <a:cs typeface="Calibri"/>
              <a:sym typeface="Calibri"/>
            </a:endParaRPr>
          </a:p>
        </p:txBody>
      </p:sp>
      <p:sp>
        <p:nvSpPr>
          <p:cNvPr id="250" name="Google Shape;250;p14"/>
          <p:cNvSpPr/>
          <p:nvPr/>
        </p:nvSpPr>
        <p:spPr>
          <a:xfrm>
            <a:off x="640080" y="5212080"/>
            <a:ext cx="10972800" cy="12801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dirty="0" err="1">
                <a:solidFill>
                  <a:srgbClr val="4D4D4D"/>
                </a:solidFill>
                <a:latin typeface="Calibri"/>
                <a:ea typeface="Calibri"/>
                <a:cs typeface="Calibri"/>
                <a:sym typeface="Calibri"/>
              </a:rPr>
              <a:t>Caerwen's</a:t>
            </a:r>
            <a:r>
              <a:rPr lang="en-US" sz="1200" b="0" i="0" u="none" strike="noStrike" cap="none" dirty="0">
                <a:solidFill>
                  <a:srgbClr val="4D4D4D"/>
                </a:solidFill>
                <a:latin typeface="Calibri"/>
                <a:ea typeface="Calibri"/>
                <a:cs typeface="Calibri"/>
                <a:sym typeface="Calibri"/>
              </a:rPr>
              <a:t> 21.5% international share ranks 3 of 6 in this peer group, even after the 2024/25 contraction. Within the size-matched cohort Caerwen remains comparatively internationally exposed — which means the next 12 months of international recruitment will move the headcount needle more for Caerwen than for most peers. That cuts both ways: a recovery cycle would lift Caerwen faster, a continued contraction would hurt Caerwen more.</a:t>
            </a:r>
            <a:endParaRPr sz="1200" b="0" i="0" u="none" strike="noStrike" cap="none" dirty="0">
              <a:solidFill>
                <a:schemeClr val="dk1"/>
              </a:solidFill>
              <a:latin typeface="Calibri"/>
              <a:ea typeface="Calibri"/>
              <a:cs typeface="Calibri"/>
              <a:sym typeface="Calibri"/>
            </a:endParaRPr>
          </a:p>
        </p:txBody>
      </p:sp>
      <p:sp>
        <p:nvSpPr>
          <p:cNvPr id="251" name="Google Shape;251;p14"/>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14"/>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800"/>
              <a:buFont typeface="Calibri"/>
              <a:buNone/>
            </a:pPr>
            <a:r>
              <a:rPr lang="en-US" sz="800" b="0" i="0" u="none" strike="noStrike" cap="none">
                <a:solidFill>
                  <a:srgbClr val="A0B4C8"/>
                </a:solidFill>
                <a:latin typeface="Calibri"/>
                <a:ea typeface="Calibri"/>
                <a:cs typeface="Calibri"/>
                <a:sym typeface="Calibri"/>
              </a:rPr>
              <a:t>blairgowriehe.com  |  david@blairgowriehe.com  |  Confidential</a:t>
            </a:r>
            <a:endParaRPr sz="800" b="0" i="0" u="none" strike="noStrike" cap="none">
              <a:solidFill>
                <a:schemeClr val="dk1"/>
              </a:solidFill>
              <a:latin typeface="Calibri"/>
              <a:ea typeface="Calibri"/>
              <a:cs typeface="Calibri"/>
              <a:sym typeface="Calibri"/>
            </a:endParaRPr>
          </a:p>
        </p:txBody>
      </p:sp>
      <p:sp>
        <p:nvSpPr>
          <p:cNvPr id="253" name="Google Shape;253;p14"/>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58"/>
        <p:cNvGrpSpPr/>
        <p:nvPr/>
      </p:nvGrpSpPr>
      <p:grpSpPr>
        <a:xfrm>
          <a:off x="0" y="0"/>
          <a:ext cx="0" cy="0"/>
          <a:chOff x="0" y="0"/>
          <a:chExt cx="0" cy="0"/>
        </a:xfrm>
      </p:grpSpPr>
      <p:pic>
        <p:nvPicPr>
          <p:cNvPr id="259" name="Google Shape;259;p15" descr="/home/claude/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260" name="Google Shape;260;p15"/>
          <p:cNvSpPr/>
          <p:nvPr/>
        </p:nvSpPr>
        <p:spPr>
          <a:xfrm>
            <a:off x="457200" y="365760"/>
            <a:ext cx="109728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800"/>
              <a:buFont typeface="Montserrat"/>
              <a:buNone/>
            </a:pPr>
            <a:r>
              <a:rPr lang="en-US" sz="2800" b="1" i="0" u="none" strike="noStrike" cap="none">
                <a:solidFill>
                  <a:srgbClr val="002147"/>
                </a:solidFill>
                <a:latin typeface="Montserrat"/>
                <a:ea typeface="Montserrat"/>
                <a:cs typeface="Montserrat"/>
                <a:sym typeface="Montserrat"/>
              </a:rPr>
              <a:t>The Blairgowrie Take</a:t>
            </a:r>
            <a:endParaRPr sz="2800" b="0" i="0" u="none" strike="noStrike" cap="none">
              <a:solidFill>
                <a:schemeClr val="dk1"/>
              </a:solidFill>
              <a:latin typeface="Calibri"/>
              <a:ea typeface="Calibri"/>
              <a:cs typeface="Calibri"/>
              <a:sym typeface="Calibri"/>
            </a:endParaRPr>
          </a:p>
        </p:txBody>
      </p:sp>
      <p:sp>
        <p:nvSpPr>
          <p:cNvPr id="261" name="Google Shape;261;p15"/>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15"/>
          <p:cNvSpPr/>
          <p:nvPr/>
        </p:nvSpPr>
        <p:spPr>
          <a:xfrm>
            <a:off x="457200" y="1280160"/>
            <a:ext cx="5440680" cy="219456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263;p15"/>
          <p:cNvSpPr/>
          <p:nvPr/>
        </p:nvSpPr>
        <p:spPr>
          <a:xfrm>
            <a:off x="457200" y="1280160"/>
            <a:ext cx="5440680" cy="32004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264;p15"/>
          <p:cNvSpPr/>
          <p:nvPr/>
        </p:nvSpPr>
        <p:spPr>
          <a:xfrm>
            <a:off x="594360" y="1316736"/>
            <a:ext cx="521208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HEADLINE FINDING</a:t>
            </a:r>
            <a:endParaRPr sz="1000" b="0" i="0" u="none" strike="noStrike" cap="none">
              <a:solidFill>
                <a:schemeClr val="dk1"/>
              </a:solidFill>
              <a:latin typeface="Calibri"/>
              <a:ea typeface="Calibri"/>
              <a:cs typeface="Calibri"/>
              <a:sym typeface="Calibri"/>
            </a:endParaRPr>
          </a:p>
        </p:txBody>
      </p:sp>
      <p:sp>
        <p:nvSpPr>
          <p:cNvPr id="265" name="Google Shape;265;p15"/>
          <p:cNvSpPr/>
          <p:nvPr/>
        </p:nvSpPr>
        <p:spPr>
          <a:xfrm>
            <a:off x="594360" y="1691640"/>
            <a:ext cx="5212080" cy="17373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100"/>
              <a:buFont typeface="Calibri"/>
              <a:buNone/>
            </a:pPr>
            <a:r>
              <a:rPr lang="en-US" sz="1100" b="0" i="0" u="none" strike="noStrike" cap="none" dirty="0">
                <a:solidFill>
                  <a:srgbClr val="4D4D4D"/>
                </a:solidFill>
                <a:latin typeface="Calibri"/>
                <a:ea typeface="Calibri"/>
                <a:cs typeface="Calibri"/>
                <a:sym typeface="Calibri"/>
              </a:rPr>
              <a:t>The +2.4% five-year change is misleading. Caerwen built strongly to a 2023/24 peak of 10,835 students then contracted by 900 in a single cycle. The 2024/25 figure of 9,935 is below the 2021/22 level. The trajectory is now negative, not positive.</a:t>
            </a:r>
            <a:endParaRPr sz="1100" b="0" i="0" u="none" strike="noStrike" cap="none" dirty="0">
              <a:solidFill>
                <a:schemeClr val="dk1"/>
              </a:solidFill>
              <a:latin typeface="Calibri"/>
              <a:ea typeface="Calibri"/>
              <a:cs typeface="Calibri"/>
              <a:sym typeface="Calibri"/>
            </a:endParaRPr>
          </a:p>
        </p:txBody>
      </p:sp>
      <p:sp>
        <p:nvSpPr>
          <p:cNvPr id="266" name="Google Shape;266;p15"/>
          <p:cNvSpPr/>
          <p:nvPr/>
        </p:nvSpPr>
        <p:spPr>
          <a:xfrm>
            <a:off x="6309360" y="1280160"/>
            <a:ext cx="5440680" cy="219456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267;p15"/>
          <p:cNvSpPr/>
          <p:nvPr/>
        </p:nvSpPr>
        <p:spPr>
          <a:xfrm>
            <a:off x="6309360" y="1280160"/>
            <a:ext cx="5440680" cy="32004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15"/>
          <p:cNvSpPr/>
          <p:nvPr/>
        </p:nvSpPr>
        <p:spPr>
          <a:xfrm>
            <a:off x="6446520" y="1316736"/>
            <a:ext cx="521208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WHERE THE CONTRACTION CAME FROM</a:t>
            </a:r>
            <a:endParaRPr sz="1000" b="0" i="0" u="none" strike="noStrike" cap="none">
              <a:solidFill>
                <a:schemeClr val="dk1"/>
              </a:solidFill>
              <a:latin typeface="Calibri"/>
              <a:ea typeface="Calibri"/>
              <a:cs typeface="Calibri"/>
              <a:sym typeface="Calibri"/>
            </a:endParaRPr>
          </a:p>
        </p:txBody>
      </p:sp>
      <p:sp>
        <p:nvSpPr>
          <p:cNvPr id="269" name="Google Shape;269;p15"/>
          <p:cNvSpPr/>
          <p:nvPr/>
        </p:nvSpPr>
        <p:spPr>
          <a:xfrm>
            <a:off x="6446520" y="1691640"/>
            <a:ext cx="5212080" cy="17373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100"/>
              <a:buFont typeface="Calibri"/>
              <a:buNone/>
            </a:pPr>
            <a:r>
              <a:rPr lang="en-US" sz="1100" b="0" i="0" u="none" strike="noStrike" cap="none">
                <a:solidFill>
                  <a:srgbClr val="4D4D4D"/>
                </a:solidFill>
                <a:latin typeface="Calibri"/>
                <a:ea typeface="Calibri"/>
                <a:cs typeface="Calibri"/>
                <a:sym typeface="Calibri"/>
              </a:rPr>
              <a:t>Almost entirely international. Non-EU enrolment fell from a peak of 2,715 (2022/23) to 1,930, a 30% retreat. UK enrolment was stable across the same window. The 33% postgraduate share is the structural amplifier — taught-PG cohorts respond fast to international cycles in both directions.</a:t>
            </a:r>
            <a:endParaRPr sz="1100" b="0" i="0" u="none" strike="noStrike" cap="none">
              <a:solidFill>
                <a:schemeClr val="dk1"/>
              </a:solidFill>
              <a:latin typeface="Calibri"/>
              <a:ea typeface="Calibri"/>
              <a:cs typeface="Calibri"/>
              <a:sym typeface="Calibri"/>
            </a:endParaRPr>
          </a:p>
        </p:txBody>
      </p:sp>
      <p:sp>
        <p:nvSpPr>
          <p:cNvPr id="270" name="Google Shape;270;p15"/>
          <p:cNvSpPr/>
          <p:nvPr/>
        </p:nvSpPr>
        <p:spPr>
          <a:xfrm>
            <a:off x="457200" y="3611880"/>
            <a:ext cx="5440680" cy="219456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15"/>
          <p:cNvSpPr/>
          <p:nvPr/>
        </p:nvSpPr>
        <p:spPr>
          <a:xfrm>
            <a:off x="457200" y="3611880"/>
            <a:ext cx="5440680" cy="32004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15"/>
          <p:cNvSpPr/>
          <p:nvPr/>
        </p:nvSpPr>
        <p:spPr>
          <a:xfrm>
            <a:off x="594360" y="3648456"/>
            <a:ext cx="521208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THE D1 LINKAGE</a:t>
            </a:r>
            <a:endParaRPr sz="1000" b="0" i="0" u="none" strike="noStrike" cap="none">
              <a:solidFill>
                <a:schemeClr val="dk1"/>
              </a:solidFill>
              <a:latin typeface="Calibri"/>
              <a:ea typeface="Calibri"/>
              <a:cs typeface="Calibri"/>
              <a:sym typeface="Calibri"/>
            </a:endParaRPr>
          </a:p>
        </p:txBody>
      </p:sp>
      <p:sp>
        <p:nvSpPr>
          <p:cNvPr id="273" name="Google Shape;273;p15"/>
          <p:cNvSpPr/>
          <p:nvPr/>
        </p:nvSpPr>
        <p:spPr>
          <a:xfrm>
            <a:off x="594360" y="4023360"/>
            <a:ext cx="5212080" cy="17373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100"/>
              <a:buFont typeface="Calibri"/>
              <a:buNone/>
            </a:pPr>
            <a:r>
              <a:rPr lang="en-US" sz="1100" b="0" i="0" u="none" strike="noStrike" cap="none">
                <a:solidFill>
                  <a:srgbClr val="4D4D4D"/>
                </a:solidFill>
                <a:latin typeface="Calibri"/>
                <a:ea typeface="Calibri"/>
                <a:cs typeface="Calibri"/>
                <a:sym typeface="Calibri"/>
              </a:rPr>
              <a:t>D1 Demand Intelligence shows UCAS acceptance yield collapsed from 33% to 24% over a decade. The two findings compound: domestic conversion is weakening at the same time as the international book is contracting. Total headcount cannot stabilise unless one of those two trends reverses.</a:t>
            </a:r>
            <a:endParaRPr sz="1100" b="0" i="0" u="none" strike="noStrike" cap="none">
              <a:solidFill>
                <a:schemeClr val="dk1"/>
              </a:solidFill>
              <a:latin typeface="Calibri"/>
              <a:ea typeface="Calibri"/>
              <a:cs typeface="Calibri"/>
              <a:sym typeface="Calibri"/>
            </a:endParaRPr>
          </a:p>
        </p:txBody>
      </p:sp>
      <p:sp>
        <p:nvSpPr>
          <p:cNvPr id="274" name="Google Shape;274;p15"/>
          <p:cNvSpPr/>
          <p:nvPr/>
        </p:nvSpPr>
        <p:spPr>
          <a:xfrm>
            <a:off x="6309360" y="3611880"/>
            <a:ext cx="5440680" cy="219456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275;p15"/>
          <p:cNvSpPr/>
          <p:nvPr/>
        </p:nvSpPr>
        <p:spPr>
          <a:xfrm>
            <a:off x="6309360" y="3611880"/>
            <a:ext cx="5440680" cy="32004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15"/>
          <p:cNvSpPr/>
          <p:nvPr/>
        </p:nvSpPr>
        <p:spPr>
          <a:xfrm>
            <a:off x="6446520" y="3648456"/>
            <a:ext cx="521208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STRATEGIC PRIORITIES</a:t>
            </a:r>
            <a:endParaRPr sz="1000" b="0" i="0" u="none" strike="noStrike" cap="none">
              <a:solidFill>
                <a:schemeClr val="dk1"/>
              </a:solidFill>
              <a:latin typeface="Calibri"/>
              <a:ea typeface="Calibri"/>
              <a:cs typeface="Calibri"/>
              <a:sym typeface="Calibri"/>
            </a:endParaRPr>
          </a:p>
        </p:txBody>
      </p:sp>
      <p:sp>
        <p:nvSpPr>
          <p:cNvPr id="277" name="Google Shape;277;p15"/>
          <p:cNvSpPr/>
          <p:nvPr/>
        </p:nvSpPr>
        <p:spPr>
          <a:xfrm>
            <a:off x="6446520" y="4023360"/>
            <a:ext cx="5212080" cy="17373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100"/>
              <a:buFont typeface="Calibri"/>
              <a:buNone/>
            </a:pPr>
            <a:r>
              <a:rPr lang="en-US" sz="1100" b="0" i="0" u="none" strike="noStrike" cap="none">
                <a:solidFill>
                  <a:srgbClr val="4D4D4D"/>
                </a:solidFill>
                <a:latin typeface="Calibri"/>
                <a:ea typeface="Calibri"/>
                <a:cs typeface="Calibri"/>
                <a:sym typeface="Calibri"/>
              </a:rPr>
              <a:t>1) Treat 2025/26 international PGT recruitment as a binary signal — recovery or further slide.  2) Diversify subject mix away from 22.6% Business &amp; Management dependence.  3) Stabilise UK undergraduate yield via the D1 conversion priorities to reduce cohort-mix sensitivity to international cycles.</a:t>
            </a:r>
            <a:endParaRPr sz="1100" b="0" i="0" u="none" strike="noStrike" cap="none">
              <a:solidFill>
                <a:schemeClr val="dk1"/>
              </a:solidFill>
              <a:latin typeface="Calibri"/>
              <a:ea typeface="Calibri"/>
              <a:cs typeface="Calibri"/>
              <a:sym typeface="Calibri"/>
            </a:endParaRPr>
          </a:p>
        </p:txBody>
      </p:sp>
      <p:sp>
        <p:nvSpPr>
          <p:cNvPr id="278" name="Google Shape;278;p15"/>
          <p:cNvSpPr/>
          <p:nvPr/>
        </p:nvSpPr>
        <p:spPr>
          <a:xfrm>
            <a:off x="457200" y="6080760"/>
            <a:ext cx="11292840"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900"/>
              <a:buFont typeface="Calibri"/>
              <a:buNone/>
            </a:pPr>
            <a:r>
              <a:rPr lang="en-US" sz="900" b="0" i="1" u="none" strike="noStrike" cap="none">
                <a:solidFill>
                  <a:srgbClr val="A0B4C8"/>
                </a:solidFill>
                <a:latin typeface="Calibri"/>
                <a:ea typeface="Calibri"/>
                <a:cs typeface="Calibri"/>
                <a:sym typeface="Calibri"/>
              </a:rPr>
              <a:t>Authored by Dr David O'Connor, DBA. HESA DT051 enrolment data is regulated census information at provider level. Five-year window. Peer comparison against confirmed institutions only.</a:t>
            </a:r>
            <a:endParaRPr sz="900" b="0" i="0" u="none" strike="noStrike" cap="none">
              <a:solidFill>
                <a:schemeClr val="dk1"/>
              </a:solidFill>
              <a:latin typeface="Calibri"/>
              <a:ea typeface="Calibri"/>
              <a:cs typeface="Calibri"/>
              <a:sym typeface="Calibri"/>
            </a:endParaRPr>
          </a:p>
        </p:txBody>
      </p:sp>
      <p:sp>
        <p:nvSpPr>
          <p:cNvPr id="279" name="Google Shape;279;p15"/>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15"/>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800"/>
              <a:buFont typeface="Calibri"/>
              <a:buNone/>
            </a:pPr>
            <a:r>
              <a:rPr lang="en-US" sz="800" b="0" i="0" u="none" strike="noStrike" cap="none">
                <a:solidFill>
                  <a:srgbClr val="A0B4C8"/>
                </a:solidFill>
                <a:latin typeface="Calibri"/>
                <a:ea typeface="Calibri"/>
                <a:cs typeface="Calibri"/>
                <a:sym typeface="Calibri"/>
              </a:rPr>
              <a:t>blairgowriehe.com  |  david@blairgowriehe.com  |  Confidential</a:t>
            </a:r>
            <a:endParaRPr sz="800" b="0" i="0" u="none" strike="noStrike" cap="none">
              <a:solidFill>
                <a:schemeClr val="dk1"/>
              </a:solidFill>
              <a:latin typeface="Calibri"/>
              <a:ea typeface="Calibri"/>
              <a:cs typeface="Calibri"/>
              <a:sym typeface="Calibri"/>
            </a:endParaRPr>
          </a:p>
        </p:txBody>
      </p:sp>
      <p:sp>
        <p:nvSpPr>
          <p:cNvPr id="281" name="Google Shape;281;p15"/>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02147"/>
          </a:solidFill>
          <a:ln/>
        </p:spPr>
        <p:txBody>
          <a:bodyPr/>
          <a:lstStyle/>
          <a:p>
            <a:endParaRPr lang="en-GB"/>
          </a:p>
        </p:txBody>
      </p:sp>
      <p:sp>
        <p:nvSpPr>
          <p:cNvPr id="3" name="Shape 1"/>
          <p:cNvSpPr/>
          <p:nvPr/>
        </p:nvSpPr>
        <p:spPr>
          <a:xfrm>
            <a:off x="0" y="0"/>
            <a:ext cx="164592" cy="6858000"/>
          </a:xfrm>
          <a:prstGeom prst="rect">
            <a:avLst/>
          </a:prstGeom>
          <a:solidFill>
            <a:srgbClr val="FFBF00"/>
          </a:solidFill>
          <a:ln/>
        </p:spPr>
        <p:txBody>
          <a:bodyPr/>
          <a:lstStyle/>
          <a:p>
            <a:endParaRPr lang="en-GB"/>
          </a:p>
        </p:txBody>
      </p:sp>
      <p:pic>
        <p:nvPicPr>
          <p:cNvPr id="4" name="Image 0" descr="/sessions/admiring-beautiful-ritchie/mnt/Downloads/Blairgowrie_code_scripts/blairgowrie-assets/blairgowrie-logo-reversed-on-dark.png"/>
          <p:cNvPicPr>
            <a:picLocks noChangeAspect="1"/>
          </p:cNvPicPr>
          <p:nvPr/>
        </p:nvPicPr>
        <p:blipFill>
          <a:blip r:embed="rId3"/>
          <a:stretch>
            <a:fillRect/>
          </a:stretch>
        </p:blipFill>
        <p:spPr>
          <a:xfrm>
            <a:off x="502920" y="411480"/>
            <a:ext cx="1828800" cy="548640"/>
          </a:xfrm>
          <a:prstGeom prst="rect">
            <a:avLst/>
          </a:prstGeom>
        </p:spPr>
      </p:pic>
      <p:sp>
        <p:nvSpPr>
          <p:cNvPr id="5" name="Text 2"/>
          <p:cNvSpPr/>
          <p:nvPr/>
        </p:nvSpPr>
        <p:spPr>
          <a:xfrm>
            <a:off x="502920" y="1280160"/>
            <a:ext cx="6858000" cy="411480"/>
          </a:xfrm>
          <a:prstGeom prst="rect">
            <a:avLst/>
          </a:prstGeom>
          <a:noFill/>
          <a:ln/>
        </p:spPr>
        <p:txBody>
          <a:bodyPr wrap="square" rtlCol="0" anchor="ctr"/>
          <a:lstStyle/>
          <a:p>
            <a:pPr marL="0" indent="0">
              <a:buNone/>
            </a:pPr>
            <a:r>
              <a:rPr lang="en-US" sz="2200" b="1" dirty="0">
                <a:solidFill>
                  <a:srgbClr val="FFFFFF"/>
                </a:solidFill>
                <a:latin typeface="Montserrat" pitchFamily="34" charset="0"/>
                <a:ea typeface="Montserrat" pitchFamily="34" charset="-122"/>
                <a:cs typeface="Montserrat" pitchFamily="34" charset="-120"/>
              </a:rPr>
              <a:t>Blairgowrie HE Advisory</a:t>
            </a:r>
            <a:endParaRPr lang="en-US" sz="2200" dirty="0"/>
          </a:p>
        </p:txBody>
      </p:sp>
      <p:sp>
        <p:nvSpPr>
          <p:cNvPr id="6" name="Text 3"/>
          <p:cNvSpPr/>
          <p:nvPr/>
        </p:nvSpPr>
        <p:spPr>
          <a:xfrm>
            <a:off x="502920" y="1755648"/>
            <a:ext cx="6858000" cy="310896"/>
          </a:xfrm>
          <a:prstGeom prst="rect">
            <a:avLst/>
          </a:prstGeom>
          <a:noFill/>
          <a:ln/>
        </p:spPr>
        <p:txBody>
          <a:bodyPr wrap="square" rtlCol="0" anchor="ctr"/>
          <a:lstStyle/>
          <a:p>
            <a:pPr marL="0" indent="0">
              <a:buNone/>
            </a:pPr>
            <a:r>
              <a:rPr lang="en-US" sz="1400" i="1" dirty="0">
                <a:solidFill>
                  <a:srgbClr val="00CED1"/>
                </a:solidFill>
                <a:latin typeface="Calibri" pitchFamily="34" charset="0"/>
                <a:ea typeface="Calibri" pitchFamily="34" charset="-122"/>
                <a:cs typeface="Calibri" pitchFamily="34" charset="-120"/>
              </a:rPr>
              <a:t>Strategy that survives first contact with operations.</a:t>
            </a:r>
            <a:endParaRPr lang="en-US" sz="1400" dirty="0"/>
          </a:p>
        </p:txBody>
      </p:sp>
      <p:sp>
        <p:nvSpPr>
          <p:cNvPr id="7" name="Shape 4"/>
          <p:cNvSpPr/>
          <p:nvPr/>
        </p:nvSpPr>
        <p:spPr>
          <a:xfrm>
            <a:off x="502920" y="2176272"/>
            <a:ext cx="5029200" cy="27432"/>
          </a:xfrm>
          <a:prstGeom prst="rect">
            <a:avLst/>
          </a:prstGeom>
          <a:solidFill>
            <a:srgbClr val="00CED1"/>
          </a:solidFill>
          <a:ln/>
        </p:spPr>
        <p:txBody>
          <a:bodyPr/>
          <a:lstStyle/>
          <a:p>
            <a:endParaRPr lang="en-GB"/>
          </a:p>
        </p:txBody>
      </p:sp>
      <p:sp>
        <p:nvSpPr>
          <p:cNvPr id="8" name="Text 5"/>
          <p:cNvSpPr/>
          <p:nvPr/>
        </p:nvSpPr>
        <p:spPr>
          <a:xfrm>
            <a:off x="502920" y="2340864"/>
            <a:ext cx="6858000" cy="256032"/>
          </a:xfrm>
          <a:prstGeom prst="rect">
            <a:avLst/>
          </a:prstGeom>
          <a:noFill/>
          <a:ln/>
        </p:spPr>
        <p:txBody>
          <a:bodyPr wrap="square" rtlCol="0" anchor="ctr"/>
          <a:lstStyle/>
          <a:p>
            <a:pPr marL="0" indent="0">
              <a:buNone/>
            </a:pPr>
            <a:r>
              <a:rPr lang="en-US" sz="1100" dirty="0">
                <a:solidFill>
                  <a:srgbClr val="00CED1"/>
                </a:solidFill>
                <a:latin typeface="Calibri" pitchFamily="34" charset="0"/>
                <a:ea typeface="Calibri" pitchFamily="34" charset="-122"/>
                <a:cs typeface="Calibri" pitchFamily="34" charset="-120"/>
              </a:rPr>
              <a:t>intelligence@blairgowriehe.com</a:t>
            </a:r>
            <a:endParaRPr lang="en-US" sz="1100" dirty="0"/>
          </a:p>
        </p:txBody>
      </p:sp>
      <p:sp>
        <p:nvSpPr>
          <p:cNvPr id="9" name="Text 6"/>
          <p:cNvSpPr/>
          <p:nvPr/>
        </p:nvSpPr>
        <p:spPr>
          <a:xfrm>
            <a:off x="502920" y="2615184"/>
            <a:ext cx="6858000" cy="256032"/>
          </a:xfrm>
          <a:prstGeom prst="rect">
            <a:avLst/>
          </a:prstGeom>
          <a:noFill/>
          <a:ln/>
        </p:spPr>
        <p:txBody>
          <a:bodyPr wrap="square" rtlCol="0" anchor="ctr"/>
          <a:lstStyle/>
          <a:p>
            <a:pPr marL="0" indent="0">
              <a:buNone/>
            </a:pPr>
            <a:r>
              <a:rPr lang="en-US" sz="1100" dirty="0">
                <a:solidFill>
                  <a:srgbClr val="A0B4C8"/>
                </a:solidFill>
                <a:latin typeface="Calibri" pitchFamily="34" charset="0"/>
                <a:ea typeface="Calibri" pitchFamily="34" charset="-122"/>
                <a:cs typeface="Calibri" pitchFamily="34" charset="-120"/>
              </a:rPr>
              <a:t>blairgowriehe.com</a:t>
            </a:r>
            <a:endParaRPr lang="en-US" sz="1100" dirty="0"/>
          </a:p>
        </p:txBody>
      </p:sp>
      <p:sp>
        <p:nvSpPr>
          <p:cNvPr id="10" name="Text 7"/>
          <p:cNvSpPr/>
          <p:nvPr/>
        </p:nvSpPr>
        <p:spPr>
          <a:xfrm>
            <a:off x="502920" y="3456432"/>
            <a:ext cx="6858000" cy="347472"/>
          </a:xfrm>
          <a:prstGeom prst="rect">
            <a:avLst/>
          </a:prstGeom>
          <a:noFill/>
          <a:ln/>
        </p:spPr>
        <p:txBody>
          <a:bodyPr wrap="square" rtlCol="0" anchor="ctr"/>
          <a:lstStyle/>
          <a:p>
            <a:pPr marL="0" indent="0">
              <a:buNone/>
            </a:pPr>
            <a:r>
              <a:rPr lang="en-US" sz="900" i="1" dirty="0">
                <a:solidFill>
                  <a:srgbClr val="A0B4C8"/>
                </a:solidFill>
                <a:latin typeface="Calibri" pitchFamily="34" charset="0"/>
                <a:ea typeface="Calibri" pitchFamily="34" charset="-122"/>
                <a:cs typeface="Calibri" pitchFamily="34" charset="-120"/>
              </a:rPr>
              <a:t>To commission a companion report or refresh engagement, contact intelligence@blairgowriehe.com</a:t>
            </a:r>
            <a:endParaRPr lang="en-US" sz="900" dirty="0"/>
          </a:p>
        </p:txBody>
      </p:sp>
      <p:sp>
        <p:nvSpPr>
          <p:cNvPr id="11" name="Shape 8"/>
          <p:cNvSpPr/>
          <p:nvPr/>
        </p:nvSpPr>
        <p:spPr>
          <a:xfrm>
            <a:off x="8229600" y="502920"/>
            <a:ext cx="27432" cy="5303520"/>
          </a:xfrm>
          <a:prstGeom prst="rect">
            <a:avLst/>
          </a:prstGeom>
          <a:solidFill>
            <a:srgbClr val="1A3355"/>
          </a:solidFill>
          <a:ln/>
        </p:spPr>
        <p:txBody>
          <a:bodyPr/>
          <a:lstStyle/>
          <a:p>
            <a:endParaRPr lang="en-GB"/>
          </a:p>
        </p:txBody>
      </p:sp>
      <p:sp>
        <p:nvSpPr>
          <p:cNvPr id="12" name="Text 9"/>
          <p:cNvSpPr/>
          <p:nvPr/>
        </p:nvSpPr>
        <p:spPr>
          <a:xfrm>
            <a:off x="8458200" y="502920"/>
            <a:ext cx="3474720" cy="201168"/>
          </a:xfrm>
          <a:prstGeom prst="rect">
            <a:avLst/>
          </a:prstGeom>
          <a:noFill/>
          <a:ln/>
        </p:spPr>
        <p:txBody>
          <a:bodyPr wrap="square" rtlCol="0" anchor="ctr"/>
          <a:lstStyle/>
          <a:p>
            <a:pPr marL="0" indent="0">
              <a:buNone/>
            </a:pPr>
            <a:r>
              <a:rPr lang="en-US" sz="700" b="1" kern="0" spc="300" dirty="0">
                <a:solidFill>
                  <a:srgbClr val="00CED1"/>
                </a:solidFill>
                <a:latin typeface="Montserrat" pitchFamily="34" charset="0"/>
                <a:ea typeface="Montserrat" pitchFamily="34" charset="-122"/>
                <a:cs typeface="Montserrat" pitchFamily="34" charset="-120"/>
              </a:rPr>
              <a:t>ADVISORY SUITE</a:t>
            </a:r>
            <a:endParaRPr lang="en-US" sz="700" dirty="0"/>
          </a:p>
        </p:txBody>
      </p:sp>
      <p:sp>
        <p:nvSpPr>
          <p:cNvPr id="13" name="Shape 10"/>
          <p:cNvSpPr/>
          <p:nvPr/>
        </p:nvSpPr>
        <p:spPr>
          <a:xfrm>
            <a:off x="8458200" y="804672"/>
            <a:ext cx="1600200" cy="731520"/>
          </a:xfrm>
          <a:prstGeom prst="rect">
            <a:avLst/>
          </a:prstGeom>
          <a:solidFill>
            <a:srgbClr val="0A1F3A"/>
          </a:solidFill>
          <a:ln w="12700">
            <a:solidFill>
              <a:srgbClr val="1A3355"/>
            </a:solidFill>
            <a:prstDash val="solid"/>
          </a:ln>
        </p:spPr>
        <p:txBody>
          <a:bodyPr/>
          <a:lstStyle/>
          <a:p>
            <a:endParaRPr lang="en-GB"/>
          </a:p>
        </p:txBody>
      </p:sp>
      <p:sp>
        <p:nvSpPr>
          <p:cNvPr id="14" name="Text 11"/>
          <p:cNvSpPr/>
          <p:nvPr/>
        </p:nvSpPr>
        <p:spPr>
          <a:xfrm>
            <a:off x="8549640" y="850392"/>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D1</a:t>
            </a:r>
            <a:endParaRPr lang="en-US" sz="1600" dirty="0"/>
          </a:p>
        </p:txBody>
      </p:sp>
      <p:sp>
        <p:nvSpPr>
          <p:cNvPr id="15" name="Text 12"/>
          <p:cNvSpPr/>
          <p:nvPr/>
        </p:nvSpPr>
        <p:spPr>
          <a:xfrm>
            <a:off x="9738360" y="850392"/>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16" name="Text 13"/>
          <p:cNvSpPr/>
          <p:nvPr/>
        </p:nvSpPr>
        <p:spPr>
          <a:xfrm>
            <a:off x="8549640" y="1143000"/>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Demand</a:t>
            </a:r>
            <a:endParaRPr lang="en-US" sz="750" dirty="0"/>
          </a:p>
        </p:txBody>
      </p:sp>
      <p:sp>
        <p:nvSpPr>
          <p:cNvPr id="17" name="Text 14"/>
          <p:cNvSpPr/>
          <p:nvPr/>
        </p:nvSpPr>
        <p:spPr>
          <a:xfrm>
            <a:off x="8549640" y="1325880"/>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Intelligence</a:t>
            </a:r>
            <a:endParaRPr lang="en-US" sz="700" dirty="0"/>
          </a:p>
        </p:txBody>
      </p:sp>
      <p:sp>
        <p:nvSpPr>
          <p:cNvPr id="18" name="Shape 15"/>
          <p:cNvSpPr/>
          <p:nvPr/>
        </p:nvSpPr>
        <p:spPr>
          <a:xfrm>
            <a:off x="8458200" y="1609344"/>
            <a:ext cx="1600200" cy="731520"/>
          </a:xfrm>
          <a:prstGeom prst="rect">
            <a:avLst/>
          </a:prstGeom>
          <a:solidFill>
            <a:srgbClr val="00CED1"/>
          </a:solidFill>
          <a:ln w="12700">
            <a:solidFill>
              <a:srgbClr val="00CED1"/>
            </a:solidFill>
            <a:prstDash val="solid"/>
          </a:ln>
        </p:spPr>
        <p:txBody>
          <a:bodyPr/>
          <a:lstStyle/>
          <a:p>
            <a:endParaRPr lang="en-GB"/>
          </a:p>
        </p:txBody>
      </p:sp>
      <p:sp>
        <p:nvSpPr>
          <p:cNvPr id="19" name="Text 16"/>
          <p:cNvSpPr/>
          <p:nvPr/>
        </p:nvSpPr>
        <p:spPr>
          <a:xfrm>
            <a:off x="8549640" y="1655064"/>
            <a:ext cx="1280160" cy="274320"/>
          </a:xfrm>
          <a:prstGeom prst="rect">
            <a:avLst/>
          </a:prstGeom>
          <a:noFill/>
          <a:ln/>
        </p:spPr>
        <p:txBody>
          <a:bodyPr wrap="square" rtlCol="0" anchor="ctr"/>
          <a:lstStyle/>
          <a:p>
            <a:pPr marL="0" indent="0" algn="l">
              <a:buNone/>
            </a:pPr>
            <a:r>
              <a:rPr lang="en-US" sz="1600" b="1" dirty="0">
                <a:solidFill>
                  <a:srgbClr val="002147"/>
                </a:solidFill>
                <a:latin typeface="Montserrat" pitchFamily="34" charset="0"/>
                <a:ea typeface="Montserrat" pitchFamily="34" charset="-122"/>
                <a:cs typeface="Montserrat" pitchFamily="34" charset="-120"/>
              </a:rPr>
              <a:t>D2</a:t>
            </a:r>
            <a:endParaRPr lang="en-US" sz="1600" dirty="0"/>
          </a:p>
        </p:txBody>
      </p:sp>
      <p:sp>
        <p:nvSpPr>
          <p:cNvPr id="20" name="Text 17"/>
          <p:cNvSpPr/>
          <p:nvPr/>
        </p:nvSpPr>
        <p:spPr>
          <a:xfrm>
            <a:off x="9738360" y="1655064"/>
            <a:ext cx="274320" cy="237744"/>
          </a:xfrm>
          <a:prstGeom prst="rect">
            <a:avLst/>
          </a:prstGeom>
          <a:noFill/>
          <a:ln/>
        </p:spPr>
        <p:txBody>
          <a:bodyPr wrap="square" rtlCol="0" anchor="ctr"/>
          <a:lstStyle/>
          <a:p>
            <a:pPr marL="0" indent="0" algn="ctr">
              <a:buNone/>
            </a:pPr>
            <a:r>
              <a:rPr lang="en-US" sz="1100" dirty="0">
                <a:solidFill>
                  <a:srgbClr val="002147"/>
                </a:solidFill>
                <a:latin typeface="Calibri" pitchFamily="34" charset="0"/>
                <a:ea typeface="Calibri" pitchFamily="34" charset="-122"/>
                <a:cs typeface="Calibri" pitchFamily="34" charset="-120"/>
              </a:rPr>
              <a:t>◈</a:t>
            </a:r>
            <a:endParaRPr lang="en-US" sz="1100" dirty="0"/>
          </a:p>
        </p:txBody>
      </p:sp>
      <p:sp>
        <p:nvSpPr>
          <p:cNvPr id="21" name="Text 18"/>
          <p:cNvSpPr/>
          <p:nvPr/>
        </p:nvSpPr>
        <p:spPr>
          <a:xfrm>
            <a:off x="8549640" y="1947672"/>
            <a:ext cx="1463040" cy="182880"/>
          </a:xfrm>
          <a:prstGeom prst="rect">
            <a:avLst/>
          </a:prstGeom>
          <a:noFill/>
          <a:ln/>
        </p:spPr>
        <p:txBody>
          <a:bodyPr wrap="square" rtlCol="0" anchor="ctr"/>
          <a:lstStyle/>
          <a:p>
            <a:pPr marL="0" indent="0" algn="l">
              <a:buNone/>
            </a:pPr>
            <a:r>
              <a:rPr lang="en-US" sz="750" b="1" dirty="0">
                <a:solidFill>
                  <a:srgbClr val="002147"/>
                </a:solidFill>
                <a:latin typeface="Montserrat" pitchFamily="34" charset="0"/>
                <a:ea typeface="Montserrat" pitchFamily="34" charset="-122"/>
                <a:cs typeface="Montserrat" pitchFamily="34" charset="-120"/>
              </a:rPr>
              <a:t>Enrolment</a:t>
            </a:r>
            <a:endParaRPr lang="en-US" sz="750" dirty="0"/>
          </a:p>
        </p:txBody>
      </p:sp>
      <p:sp>
        <p:nvSpPr>
          <p:cNvPr id="22" name="Text 19"/>
          <p:cNvSpPr/>
          <p:nvPr/>
        </p:nvSpPr>
        <p:spPr>
          <a:xfrm>
            <a:off x="8549640" y="2130552"/>
            <a:ext cx="1463040" cy="164592"/>
          </a:xfrm>
          <a:prstGeom prst="rect">
            <a:avLst/>
          </a:prstGeom>
          <a:noFill/>
          <a:ln/>
        </p:spPr>
        <p:txBody>
          <a:bodyPr wrap="square" rtlCol="0" anchor="ctr"/>
          <a:lstStyle/>
          <a:p>
            <a:pPr marL="0" indent="0" algn="l">
              <a:buNone/>
            </a:pPr>
            <a:r>
              <a:rPr lang="en-US" sz="700" dirty="0">
                <a:solidFill>
                  <a:srgbClr val="002147"/>
                </a:solidFill>
                <a:latin typeface="Calibri" pitchFamily="34" charset="0"/>
                <a:ea typeface="Calibri" pitchFamily="34" charset="-122"/>
                <a:cs typeface="Calibri" pitchFamily="34" charset="-120"/>
              </a:rPr>
              <a:t>Intelligence</a:t>
            </a:r>
            <a:endParaRPr lang="en-US" sz="700" dirty="0"/>
          </a:p>
        </p:txBody>
      </p:sp>
      <p:sp>
        <p:nvSpPr>
          <p:cNvPr id="23" name="Shape 20"/>
          <p:cNvSpPr/>
          <p:nvPr/>
        </p:nvSpPr>
        <p:spPr>
          <a:xfrm>
            <a:off x="8458200" y="2414016"/>
            <a:ext cx="1600200" cy="731520"/>
          </a:xfrm>
          <a:prstGeom prst="rect">
            <a:avLst/>
          </a:prstGeom>
          <a:solidFill>
            <a:srgbClr val="0A1F3A"/>
          </a:solidFill>
          <a:ln w="12700">
            <a:solidFill>
              <a:srgbClr val="1A3355"/>
            </a:solidFill>
            <a:prstDash val="solid"/>
          </a:ln>
        </p:spPr>
        <p:txBody>
          <a:bodyPr/>
          <a:lstStyle/>
          <a:p>
            <a:endParaRPr lang="en-GB"/>
          </a:p>
        </p:txBody>
      </p:sp>
      <p:sp>
        <p:nvSpPr>
          <p:cNvPr id="24" name="Text 21"/>
          <p:cNvSpPr/>
          <p:nvPr/>
        </p:nvSpPr>
        <p:spPr>
          <a:xfrm>
            <a:off x="8549640" y="2459736"/>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D3</a:t>
            </a:r>
            <a:endParaRPr lang="en-US" sz="1600" dirty="0"/>
          </a:p>
        </p:txBody>
      </p:sp>
      <p:sp>
        <p:nvSpPr>
          <p:cNvPr id="25" name="Text 22"/>
          <p:cNvSpPr/>
          <p:nvPr/>
        </p:nvSpPr>
        <p:spPr>
          <a:xfrm>
            <a:off x="9738360" y="2459736"/>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26" name="Text 23"/>
          <p:cNvSpPr/>
          <p:nvPr/>
        </p:nvSpPr>
        <p:spPr>
          <a:xfrm>
            <a:off x="8549640" y="2752344"/>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Graduate</a:t>
            </a:r>
            <a:endParaRPr lang="en-US" sz="750" dirty="0"/>
          </a:p>
        </p:txBody>
      </p:sp>
      <p:sp>
        <p:nvSpPr>
          <p:cNvPr id="27" name="Text 24"/>
          <p:cNvSpPr/>
          <p:nvPr/>
        </p:nvSpPr>
        <p:spPr>
          <a:xfrm>
            <a:off x="8549640" y="2935224"/>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Outcomes</a:t>
            </a:r>
            <a:endParaRPr lang="en-US" sz="700" dirty="0"/>
          </a:p>
        </p:txBody>
      </p:sp>
      <p:sp>
        <p:nvSpPr>
          <p:cNvPr id="28" name="Shape 25"/>
          <p:cNvSpPr/>
          <p:nvPr/>
        </p:nvSpPr>
        <p:spPr>
          <a:xfrm>
            <a:off x="8458200" y="3218688"/>
            <a:ext cx="1600200" cy="731520"/>
          </a:xfrm>
          <a:prstGeom prst="rect">
            <a:avLst/>
          </a:prstGeom>
          <a:solidFill>
            <a:srgbClr val="0A1F3A"/>
          </a:solidFill>
          <a:ln w="12700">
            <a:solidFill>
              <a:srgbClr val="1A3355"/>
            </a:solidFill>
            <a:prstDash val="solid"/>
          </a:ln>
        </p:spPr>
        <p:txBody>
          <a:bodyPr/>
          <a:lstStyle/>
          <a:p>
            <a:endParaRPr lang="en-GB"/>
          </a:p>
        </p:txBody>
      </p:sp>
      <p:sp>
        <p:nvSpPr>
          <p:cNvPr id="29" name="Text 26"/>
          <p:cNvSpPr/>
          <p:nvPr/>
        </p:nvSpPr>
        <p:spPr>
          <a:xfrm>
            <a:off x="8549640" y="3264408"/>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D4</a:t>
            </a:r>
            <a:endParaRPr lang="en-US" sz="1600" dirty="0"/>
          </a:p>
        </p:txBody>
      </p:sp>
      <p:sp>
        <p:nvSpPr>
          <p:cNvPr id="30" name="Text 27"/>
          <p:cNvSpPr/>
          <p:nvPr/>
        </p:nvSpPr>
        <p:spPr>
          <a:xfrm>
            <a:off x="9738360" y="3264408"/>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31" name="Text 28"/>
          <p:cNvSpPr/>
          <p:nvPr/>
        </p:nvSpPr>
        <p:spPr>
          <a:xfrm>
            <a:off x="8549640" y="3557016"/>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Financial</a:t>
            </a:r>
            <a:endParaRPr lang="en-US" sz="750" dirty="0"/>
          </a:p>
        </p:txBody>
      </p:sp>
      <p:sp>
        <p:nvSpPr>
          <p:cNvPr id="32" name="Text 29"/>
          <p:cNvSpPr/>
          <p:nvPr/>
        </p:nvSpPr>
        <p:spPr>
          <a:xfrm>
            <a:off x="8549640" y="3739896"/>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Health</a:t>
            </a:r>
            <a:endParaRPr lang="en-US" sz="700" dirty="0"/>
          </a:p>
        </p:txBody>
      </p:sp>
      <p:sp>
        <p:nvSpPr>
          <p:cNvPr id="33" name="Shape 30"/>
          <p:cNvSpPr/>
          <p:nvPr/>
        </p:nvSpPr>
        <p:spPr>
          <a:xfrm>
            <a:off x="8458200" y="4023360"/>
            <a:ext cx="1600200" cy="731520"/>
          </a:xfrm>
          <a:prstGeom prst="rect">
            <a:avLst/>
          </a:prstGeom>
          <a:solidFill>
            <a:srgbClr val="0A1F3A"/>
          </a:solidFill>
          <a:ln w="12700">
            <a:solidFill>
              <a:srgbClr val="1A3355"/>
            </a:solidFill>
            <a:prstDash val="solid"/>
          </a:ln>
        </p:spPr>
        <p:txBody>
          <a:bodyPr/>
          <a:lstStyle/>
          <a:p>
            <a:endParaRPr lang="en-GB"/>
          </a:p>
        </p:txBody>
      </p:sp>
      <p:sp>
        <p:nvSpPr>
          <p:cNvPr id="34" name="Text 31"/>
          <p:cNvSpPr/>
          <p:nvPr/>
        </p:nvSpPr>
        <p:spPr>
          <a:xfrm>
            <a:off x="8549640" y="4069080"/>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D5</a:t>
            </a:r>
            <a:endParaRPr lang="en-US" sz="1600" dirty="0"/>
          </a:p>
        </p:txBody>
      </p:sp>
      <p:sp>
        <p:nvSpPr>
          <p:cNvPr id="35" name="Text 32"/>
          <p:cNvSpPr/>
          <p:nvPr/>
        </p:nvSpPr>
        <p:spPr>
          <a:xfrm>
            <a:off x="9738360" y="4069080"/>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36" name="Text 33"/>
          <p:cNvSpPr/>
          <p:nvPr/>
        </p:nvSpPr>
        <p:spPr>
          <a:xfrm>
            <a:off x="8549640" y="4361688"/>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NSS</a:t>
            </a:r>
            <a:endParaRPr lang="en-US" sz="750" dirty="0"/>
          </a:p>
        </p:txBody>
      </p:sp>
      <p:sp>
        <p:nvSpPr>
          <p:cNvPr id="37" name="Text 34"/>
          <p:cNvSpPr/>
          <p:nvPr/>
        </p:nvSpPr>
        <p:spPr>
          <a:xfrm>
            <a:off x="8549640" y="4544568"/>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Intelligence</a:t>
            </a:r>
            <a:endParaRPr lang="en-US" sz="700" dirty="0"/>
          </a:p>
        </p:txBody>
      </p:sp>
      <p:sp>
        <p:nvSpPr>
          <p:cNvPr id="38" name="Shape 35"/>
          <p:cNvSpPr/>
          <p:nvPr/>
        </p:nvSpPr>
        <p:spPr>
          <a:xfrm>
            <a:off x="10241280" y="804672"/>
            <a:ext cx="1600200" cy="731520"/>
          </a:xfrm>
          <a:prstGeom prst="rect">
            <a:avLst/>
          </a:prstGeom>
          <a:solidFill>
            <a:srgbClr val="0A1F3A"/>
          </a:solidFill>
          <a:ln w="12700">
            <a:solidFill>
              <a:srgbClr val="1A3355"/>
            </a:solidFill>
            <a:prstDash val="solid"/>
          </a:ln>
        </p:spPr>
        <p:txBody>
          <a:bodyPr/>
          <a:lstStyle/>
          <a:p>
            <a:endParaRPr lang="en-GB"/>
          </a:p>
        </p:txBody>
      </p:sp>
      <p:sp>
        <p:nvSpPr>
          <p:cNvPr id="39" name="Text 36"/>
          <p:cNvSpPr/>
          <p:nvPr/>
        </p:nvSpPr>
        <p:spPr>
          <a:xfrm>
            <a:off x="10332720" y="850392"/>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V1</a:t>
            </a:r>
            <a:endParaRPr lang="en-US" sz="1600" dirty="0"/>
          </a:p>
        </p:txBody>
      </p:sp>
      <p:sp>
        <p:nvSpPr>
          <p:cNvPr id="40" name="Text 37"/>
          <p:cNvSpPr/>
          <p:nvPr/>
        </p:nvSpPr>
        <p:spPr>
          <a:xfrm>
            <a:off x="11521440" y="850392"/>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41" name="Text 38"/>
          <p:cNvSpPr/>
          <p:nvPr/>
        </p:nvSpPr>
        <p:spPr>
          <a:xfrm>
            <a:off x="10332720" y="1143000"/>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Student Value</a:t>
            </a:r>
            <a:endParaRPr lang="en-US" sz="750" dirty="0"/>
          </a:p>
        </p:txBody>
      </p:sp>
      <p:sp>
        <p:nvSpPr>
          <p:cNvPr id="42" name="Text 39"/>
          <p:cNvSpPr/>
          <p:nvPr/>
        </p:nvSpPr>
        <p:spPr>
          <a:xfrm>
            <a:off x="10332720" y="1325880"/>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Diagnostic</a:t>
            </a:r>
            <a:endParaRPr lang="en-US" sz="700" dirty="0"/>
          </a:p>
        </p:txBody>
      </p:sp>
      <p:sp>
        <p:nvSpPr>
          <p:cNvPr id="43" name="Shape 40"/>
          <p:cNvSpPr/>
          <p:nvPr/>
        </p:nvSpPr>
        <p:spPr>
          <a:xfrm>
            <a:off x="10241280" y="1609344"/>
            <a:ext cx="1600200" cy="731520"/>
          </a:xfrm>
          <a:prstGeom prst="rect">
            <a:avLst/>
          </a:prstGeom>
          <a:solidFill>
            <a:srgbClr val="0A1F3A"/>
          </a:solidFill>
          <a:ln w="12700">
            <a:solidFill>
              <a:srgbClr val="1A3355"/>
            </a:solidFill>
            <a:prstDash val="solid"/>
          </a:ln>
        </p:spPr>
        <p:txBody>
          <a:bodyPr/>
          <a:lstStyle/>
          <a:p>
            <a:endParaRPr lang="en-GB"/>
          </a:p>
        </p:txBody>
      </p:sp>
      <p:sp>
        <p:nvSpPr>
          <p:cNvPr id="44" name="Text 41"/>
          <p:cNvSpPr/>
          <p:nvPr/>
        </p:nvSpPr>
        <p:spPr>
          <a:xfrm>
            <a:off x="10332720" y="1655064"/>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V2</a:t>
            </a:r>
            <a:endParaRPr lang="en-US" sz="1600" dirty="0"/>
          </a:p>
        </p:txBody>
      </p:sp>
      <p:sp>
        <p:nvSpPr>
          <p:cNvPr id="45" name="Text 42"/>
          <p:cNvSpPr/>
          <p:nvPr/>
        </p:nvSpPr>
        <p:spPr>
          <a:xfrm>
            <a:off x="11521440" y="1655064"/>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46" name="Text 43"/>
          <p:cNvSpPr/>
          <p:nvPr/>
        </p:nvSpPr>
        <p:spPr>
          <a:xfrm>
            <a:off x="10332720" y="1947672"/>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Employee Value</a:t>
            </a:r>
            <a:endParaRPr lang="en-US" sz="750" dirty="0"/>
          </a:p>
        </p:txBody>
      </p:sp>
      <p:sp>
        <p:nvSpPr>
          <p:cNvPr id="47" name="Text 44"/>
          <p:cNvSpPr/>
          <p:nvPr/>
        </p:nvSpPr>
        <p:spPr>
          <a:xfrm>
            <a:off x="10332720" y="2130552"/>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Diagnostic</a:t>
            </a:r>
            <a:endParaRPr lang="en-US" sz="700" dirty="0"/>
          </a:p>
        </p:txBody>
      </p:sp>
      <p:sp>
        <p:nvSpPr>
          <p:cNvPr id="48" name="Shape 45"/>
          <p:cNvSpPr/>
          <p:nvPr/>
        </p:nvSpPr>
        <p:spPr>
          <a:xfrm>
            <a:off x="10241280" y="2414016"/>
            <a:ext cx="1600200" cy="731520"/>
          </a:xfrm>
          <a:prstGeom prst="rect">
            <a:avLst/>
          </a:prstGeom>
          <a:solidFill>
            <a:srgbClr val="0A1F3A"/>
          </a:solidFill>
          <a:ln w="12700">
            <a:solidFill>
              <a:srgbClr val="1A3355"/>
            </a:solidFill>
            <a:prstDash val="solid"/>
          </a:ln>
        </p:spPr>
        <p:txBody>
          <a:bodyPr/>
          <a:lstStyle/>
          <a:p>
            <a:endParaRPr lang="en-GB"/>
          </a:p>
        </p:txBody>
      </p:sp>
      <p:sp>
        <p:nvSpPr>
          <p:cNvPr id="49" name="Text 46"/>
          <p:cNvSpPr/>
          <p:nvPr/>
        </p:nvSpPr>
        <p:spPr>
          <a:xfrm>
            <a:off x="10332720" y="2459736"/>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V3</a:t>
            </a:r>
            <a:endParaRPr lang="en-US" sz="1600" dirty="0"/>
          </a:p>
        </p:txBody>
      </p:sp>
      <p:sp>
        <p:nvSpPr>
          <p:cNvPr id="50" name="Text 47"/>
          <p:cNvSpPr/>
          <p:nvPr/>
        </p:nvSpPr>
        <p:spPr>
          <a:xfrm>
            <a:off x="11521440" y="2459736"/>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51" name="Text 48"/>
          <p:cNvSpPr/>
          <p:nvPr/>
        </p:nvSpPr>
        <p:spPr>
          <a:xfrm>
            <a:off x="10332720" y="2752344"/>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Student Momentum</a:t>
            </a:r>
            <a:endParaRPr lang="en-US" sz="750" dirty="0"/>
          </a:p>
        </p:txBody>
      </p:sp>
      <p:sp>
        <p:nvSpPr>
          <p:cNvPr id="52" name="Text 49"/>
          <p:cNvSpPr/>
          <p:nvPr/>
        </p:nvSpPr>
        <p:spPr>
          <a:xfrm>
            <a:off x="10332720" y="2935224"/>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Diagnostic</a:t>
            </a:r>
            <a:endParaRPr lang="en-US" sz="700" dirty="0"/>
          </a:p>
        </p:txBody>
      </p:sp>
      <p:sp>
        <p:nvSpPr>
          <p:cNvPr id="53" name="Shape 50"/>
          <p:cNvSpPr/>
          <p:nvPr/>
        </p:nvSpPr>
        <p:spPr>
          <a:xfrm>
            <a:off x="10241280" y="3218688"/>
            <a:ext cx="1600200" cy="731520"/>
          </a:xfrm>
          <a:prstGeom prst="rect">
            <a:avLst/>
          </a:prstGeom>
          <a:solidFill>
            <a:srgbClr val="0A1F3A"/>
          </a:solidFill>
          <a:ln w="12700">
            <a:solidFill>
              <a:srgbClr val="1A3355"/>
            </a:solidFill>
            <a:prstDash val="solid"/>
          </a:ln>
        </p:spPr>
        <p:txBody>
          <a:bodyPr/>
          <a:lstStyle/>
          <a:p>
            <a:endParaRPr lang="en-GB"/>
          </a:p>
        </p:txBody>
      </p:sp>
      <p:sp>
        <p:nvSpPr>
          <p:cNvPr id="54" name="Text 51"/>
          <p:cNvSpPr/>
          <p:nvPr/>
        </p:nvSpPr>
        <p:spPr>
          <a:xfrm>
            <a:off x="10332720" y="3264408"/>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V4</a:t>
            </a:r>
            <a:endParaRPr lang="en-US" sz="1600" dirty="0"/>
          </a:p>
        </p:txBody>
      </p:sp>
      <p:sp>
        <p:nvSpPr>
          <p:cNvPr id="55" name="Text 52"/>
          <p:cNvSpPr/>
          <p:nvPr/>
        </p:nvSpPr>
        <p:spPr>
          <a:xfrm>
            <a:off x="11521440" y="3264408"/>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56" name="Text 53"/>
          <p:cNvSpPr/>
          <p:nvPr/>
        </p:nvSpPr>
        <p:spPr>
          <a:xfrm>
            <a:off x="10332720" y="3557016"/>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Main Scheme</a:t>
            </a:r>
            <a:endParaRPr lang="en-US" sz="750" dirty="0"/>
          </a:p>
        </p:txBody>
      </p:sp>
      <p:sp>
        <p:nvSpPr>
          <p:cNvPr id="57" name="Text 54"/>
          <p:cNvSpPr/>
          <p:nvPr/>
        </p:nvSpPr>
        <p:spPr>
          <a:xfrm>
            <a:off x="10332720" y="3739896"/>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Conversion</a:t>
            </a:r>
            <a:endParaRPr lang="en-US" sz="700" dirty="0"/>
          </a:p>
        </p:txBody>
      </p:sp>
      <p:sp>
        <p:nvSpPr>
          <p:cNvPr id="58" name="Shape 55"/>
          <p:cNvSpPr/>
          <p:nvPr/>
        </p:nvSpPr>
        <p:spPr>
          <a:xfrm>
            <a:off x="10241280" y="4023360"/>
            <a:ext cx="1600200" cy="731520"/>
          </a:xfrm>
          <a:prstGeom prst="rect">
            <a:avLst/>
          </a:prstGeom>
          <a:solidFill>
            <a:srgbClr val="0A1F3A"/>
          </a:solidFill>
          <a:ln w="12700">
            <a:solidFill>
              <a:srgbClr val="1A3355"/>
            </a:solidFill>
            <a:prstDash val="solid"/>
          </a:ln>
        </p:spPr>
        <p:txBody>
          <a:bodyPr/>
          <a:lstStyle/>
          <a:p>
            <a:endParaRPr lang="en-GB"/>
          </a:p>
        </p:txBody>
      </p:sp>
      <p:sp>
        <p:nvSpPr>
          <p:cNvPr id="59" name="Text 56"/>
          <p:cNvSpPr/>
          <p:nvPr/>
        </p:nvSpPr>
        <p:spPr>
          <a:xfrm>
            <a:off x="10332720" y="4069080"/>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CED</a:t>
            </a:r>
            <a:endParaRPr lang="en-US" sz="1600" dirty="0"/>
          </a:p>
        </p:txBody>
      </p:sp>
      <p:sp>
        <p:nvSpPr>
          <p:cNvPr id="60" name="Text 57"/>
          <p:cNvSpPr/>
          <p:nvPr/>
        </p:nvSpPr>
        <p:spPr>
          <a:xfrm>
            <a:off x="11521440" y="4069080"/>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61" name="Text 58"/>
          <p:cNvSpPr/>
          <p:nvPr/>
        </p:nvSpPr>
        <p:spPr>
          <a:xfrm>
            <a:off x="10332720" y="4361688"/>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Clearing Exposure</a:t>
            </a:r>
            <a:endParaRPr lang="en-US" sz="750" dirty="0"/>
          </a:p>
        </p:txBody>
      </p:sp>
      <p:sp>
        <p:nvSpPr>
          <p:cNvPr id="62" name="Text 59"/>
          <p:cNvSpPr/>
          <p:nvPr/>
        </p:nvSpPr>
        <p:spPr>
          <a:xfrm>
            <a:off x="10332720" y="4544568"/>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Diagnostic</a:t>
            </a:r>
            <a:endParaRPr lang="en-US" sz="700" dirty="0"/>
          </a:p>
        </p:txBody>
      </p:sp>
      <p:sp>
        <p:nvSpPr>
          <p:cNvPr id="63" name="Shape 60"/>
          <p:cNvSpPr/>
          <p:nvPr/>
        </p:nvSpPr>
        <p:spPr>
          <a:xfrm>
            <a:off x="10241280" y="4828032"/>
            <a:ext cx="1600200" cy="731520"/>
          </a:xfrm>
          <a:prstGeom prst="rect">
            <a:avLst/>
          </a:prstGeom>
          <a:solidFill>
            <a:srgbClr val="0A1F3A"/>
          </a:solidFill>
          <a:ln w="12700">
            <a:solidFill>
              <a:srgbClr val="1A3355"/>
            </a:solidFill>
            <a:prstDash val="solid"/>
          </a:ln>
        </p:spPr>
        <p:txBody>
          <a:bodyPr/>
          <a:lstStyle/>
          <a:p>
            <a:endParaRPr lang="en-GB"/>
          </a:p>
        </p:txBody>
      </p:sp>
      <p:sp>
        <p:nvSpPr>
          <p:cNvPr id="64" name="Text 61"/>
          <p:cNvSpPr/>
          <p:nvPr/>
        </p:nvSpPr>
        <p:spPr>
          <a:xfrm>
            <a:off x="10332720" y="4873752"/>
            <a:ext cx="1280160" cy="274320"/>
          </a:xfrm>
          <a:prstGeom prst="rect">
            <a:avLst/>
          </a:prstGeom>
          <a:noFill/>
          <a:ln/>
        </p:spPr>
        <p:txBody>
          <a:bodyPr wrap="square" rtlCol="0" anchor="ctr"/>
          <a:lstStyle/>
          <a:p>
            <a:pPr marL="0" indent="0" algn="l">
              <a:buNone/>
            </a:pPr>
            <a:r>
              <a:rPr lang="en-US" sz="1600" b="1" dirty="0">
                <a:solidFill>
                  <a:srgbClr val="00CED1"/>
                </a:solidFill>
                <a:latin typeface="Montserrat" pitchFamily="34" charset="0"/>
                <a:ea typeface="Montserrat" pitchFamily="34" charset="-122"/>
                <a:cs typeface="Montserrat" pitchFamily="34" charset="-120"/>
              </a:rPr>
              <a:t>IHD</a:t>
            </a:r>
            <a:endParaRPr lang="en-US" sz="1600" dirty="0"/>
          </a:p>
        </p:txBody>
      </p:sp>
      <p:sp>
        <p:nvSpPr>
          <p:cNvPr id="65" name="Text 62"/>
          <p:cNvSpPr/>
          <p:nvPr/>
        </p:nvSpPr>
        <p:spPr>
          <a:xfrm>
            <a:off x="11521440" y="4873752"/>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66" name="Text 63"/>
          <p:cNvSpPr/>
          <p:nvPr/>
        </p:nvSpPr>
        <p:spPr>
          <a:xfrm>
            <a:off x="10332720" y="5166360"/>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Institutional</a:t>
            </a:r>
            <a:endParaRPr lang="en-US" sz="750" dirty="0"/>
          </a:p>
        </p:txBody>
      </p:sp>
      <p:sp>
        <p:nvSpPr>
          <p:cNvPr id="67" name="Text 64"/>
          <p:cNvSpPr/>
          <p:nvPr/>
        </p:nvSpPr>
        <p:spPr>
          <a:xfrm>
            <a:off x="10332720" y="5349240"/>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Health Diag.</a:t>
            </a:r>
            <a:endParaRPr lang="en-US" sz="700" dirty="0"/>
          </a:p>
        </p:txBody>
      </p:sp>
      <p:sp>
        <p:nvSpPr>
          <p:cNvPr id="68" name="Shape 65"/>
          <p:cNvSpPr/>
          <p:nvPr/>
        </p:nvSpPr>
        <p:spPr>
          <a:xfrm>
            <a:off x="0" y="6309360"/>
            <a:ext cx="12188952" cy="548640"/>
          </a:xfrm>
          <a:prstGeom prst="rect">
            <a:avLst/>
          </a:prstGeom>
          <a:solidFill>
            <a:srgbClr val="00CED1"/>
          </a:solidFill>
          <a:ln/>
        </p:spPr>
        <p:txBody>
          <a:bodyPr/>
          <a:lstStyle/>
          <a:p>
            <a:endParaRPr lang="en-GB"/>
          </a:p>
        </p:txBody>
      </p:sp>
      <p:sp>
        <p:nvSpPr>
          <p:cNvPr id="69" name="Text 66"/>
          <p:cNvSpPr/>
          <p:nvPr/>
        </p:nvSpPr>
        <p:spPr>
          <a:xfrm>
            <a:off x="365760" y="6364224"/>
            <a:ext cx="11430000" cy="274320"/>
          </a:xfrm>
          <a:prstGeom prst="rect">
            <a:avLst/>
          </a:prstGeom>
          <a:noFill/>
          <a:ln/>
        </p:spPr>
        <p:txBody>
          <a:bodyPr wrap="square" rtlCol="0" anchor="ctr"/>
          <a:lstStyle/>
          <a:p>
            <a:pPr marL="0" indent="0">
              <a:buNone/>
            </a:pPr>
            <a:r>
              <a:rPr lang="en-US" sz="750" dirty="0">
                <a:solidFill>
                  <a:srgbClr val="002147"/>
                </a:solidFill>
                <a:latin typeface="Calibri" pitchFamily="34" charset="0"/>
                <a:ea typeface="Calibri" pitchFamily="34" charset="-122"/>
                <a:cs typeface="Calibri" pitchFamily="34" charset="-120"/>
              </a:rPr>
              <a:t>D2 Report  |  © Blairgowrie HE Advisory Limited 2025  |  Company No. 17140253  |  intelligence@blairgowriehe.com</a:t>
            </a:r>
            <a:endParaRPr lang="en-US" sz="7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31"/>
        <p:cNvGrpSpPr/>
        <p:nvPr/>
      </p:nvGrpSpPr>
      <p:grpSpPr>
        <a:xfrm>
          <a:off x="0" y="0"/>
          <a:ext cx="0" cy="0"/>
          <a:chOff x="0" y="0"/>
          <a:chExt cx="0" cy="0"/>
        </a:xfrm>
      </p:grpSpPr>
      <p:pic>
        <p:nvPicPr>
          <p:cNvPr id="32" name="Google Shape;32;p2" descr="/home/claude/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33" name="Google Shape;33;p2"/>
          <p:cNvSpPr/>
          <p:nvPr/>
        </p:nvSpPr>
        <p:spPr>
          <a:xfrm>
            <a:off x="457200" y="365760"/>
            <a:ext cx="91440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800"/>
              <a:buFont typeface="Montserrat"/>
              <a:buNone/>
            </a:pPr>
            <a:r>
              <a:rPr lang="en-US" sz="2800" b="1" i="0" u="none" strike="noStrike" cap="none">
                <a:solidFill>
                  <a:srgbClr val="002147"/>
                </a:solidFill>
                <a:latin typeface="Montserrat"/>
                <a:ea typeface="Montserrat"/>
                <a:cs typeface="Montserrat"/>
                <a:sym typeface="Montserrat"/>
              </a:rPr>
              <a:t>Validity &amp; Data Sources</a:t>
            </a:r>
            <a:endParaRPr sz="2800" b="0" i="0" u="none" strike="noStrike" cap="none">
              <a:solidFill>
                <a:schemeClr val="dk1"/>
              </a:solidFill>
              <a:latin typeface="Calibri"/>
              <a:ea typeface="Calibri"/>
              <a:cs typeface="Calibri"/>
              <a:sym typeface="Calibri"/>
            </a:endParaRPr>
          </a:p>
        </p:txBody>
      </p:sp>
      <p:sp>
        <p:nvSpPr>
          <p:cNvPr id="34" name="Google Shape;34;p2"/>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457200" y="1280160"/>
            <a:ext cx="5486400" cy="237744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640080" y="141732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VALIDITY</a:t>
            </a:r>
            <a:endParaRPr sz="1000" b="0" i="0" u="none" strike="noStrike" cap="none">
              <a:solidFill>
                <a:schemeClr val="dk1"/>
              </a:solidFill>
              <a:latin typeface="Calibri"/>
              <a:ea typeface="Calibri"/>
              <a:cs typeface="Calibri"/>
              <a:sym typeface="Calibri"/>
            </a:endParaRPr>
          </a:p>
        </p:txBody>
      </p:sp>
      <p:sp>
        <p:nvSpPr>
          <p:cNvPr id="37" name="Google Shape;37;p2"/>
          <p:cNvSpPr/>
          <p:nvPr/>
        </p:nvSpPr>
        <p:spPr>
          <a:xfrm>
            <a:off x="640080" y="1691640"/>
            <a:ext cx="5120640" cy="18745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300"/>
              <a:buFont typeface="Calibri"/>
              <a:buNone/>
            </a:pPr>
            <a:r>
              <a:rPr lang="en-US" sz="1300" b="1" i="0" u="none" strike="noStrike" cap="none">
                <a:solidFill>
                  <a:srgbClr val="002147"/>
                </a:solidFill>
                <a:latin typeface="Calibri"/>
                <a:ea typeface="Calibri"/>
                <a:cs typeface="Calibri"/>
                <a:sym typeface="Calibri"/>
              </a:rPr>
              <a:t>12-month window from data vintage</a:t>
            </a:r>
            <a:br>
              <a:rPr lang="en-US" sz="1300" b="1" i="0" u="none" strike="noStrike" cap="none">
                <a:solidFill>
                  <a:srgbClr val="002147"/>
                </a:solidFill>
                <a:latin typeface="Calibri"/>
                <a:ea typeface="Calibri"/>
                <a:cs typeface="Calibri"/>
                <a:sym typeface="Calibri"/>
              </a:rPr>
            </a:br>
            <a:r>
              <a:rPr lang="en-US" sz="1200" b="0" i="0" u="none" strike="noStrike" cap="none">
                <a:solidFill>
                  <a:srgbClr val="4D4D4D"/>
                </a:solidFill>
                <a:latin typeface="Calibri"/>
                <a:ea typeface="Calibri"/>
                <a:cs typeface="Calibri"/>
                <a:sym typeface="Calibri"/>
              </a:rPr>
              <a:t>This report uses HESA DT051 2024/25 data (released January 2026).</a:t>
            </a:r>
            <a:br>
              <a:rPr lang="en-US" sz="1200" b="0" i="0" u="none" strike="noStrike" cap="none">
                <a:solidFill>
                  <a:srgbClr val="4D4D4D"/>
                </a:solidFill>
                <a:latin typeface="Calibri"/>
                <a:ea typeface="Calibri"/>
                <a:cs typeface="Calibri"/>
                <a:sym typeface="Calibri"/>
              </a:rPr>
            </a:br>
            <a:r>
              <a:rPr lang="en-US" sz="1200" b="0" i="0" u="none" strike="noStrike" cap="none">
                <a:solidFill>
                  <a:srgbClr val="4D4D4D"/>
                </a:solidFill>
                <a:latin typeface="Calibri"/>
                <a:ea typeface="Calibri"/>
                <a:cs typeface="Calibri"/>
                <a:sym typeface="Calibri"/>
              </a:rPr>
              <a:t>Valid until: January 2027</a:t>
            </a:r>
            <a:br>
              <a:rPr lang="en-US" sz="1200" b="0" i="0" u="none" strike="noStrike" cap="none">
                <a:solidFill>
                  <a:srgbClr val="4D4D4D"/>
                </a:solidFill>
                <a:latin typeface="Calibri"/>
                <a:ea typeface="Calibri"/>
                <a:cs typeface="Calibri"/>
                <a:sym typeface="Calibri"/>
              </a:rPr>
            </a:br>
            <a:br>
              <a:rPr lang="en-US" sz="1200" b="0" i="0" u="none" strike="noStrike" cap="none">
                <a:solidFill>
                  <a:srgbClr val="4D4D4D"/>
                </a:solidFill>
                <a:latin typeface="Calibri"/>
                <a:ea typeface="Calibri"/>
                <a:cs typeface="Calibri"/>
                <a:sym typeface="Calibri"/>
              </a:rPr>
            </a:br>
            <a:r>
              <a:rPr lang="en-US" sz="1200" b="0" i="1" u="none" strike="noStrike" cap="none">
                <a:solidFill>
                  <a:srgbClr val="4D4D4D"/>
                </a:solidFill>
                <a:latin typeface="Calibri"/>
                <a:ea typeface="Calibri"/>
                <a:cs typeface="Calibri"/>
                <a:sym typeface="Calibri"/>
              </a:rPr>
              <a:t>HESA DT051 is released once annually. Interim refreshes are not possible. The next release window opens January 2027.</a:t>
            </a:r>
            <a:endParaRPr sz="1300" b="0" i="0" u="none" strike="noStrike" cap="none">
              <a:solidFill>
                <a:schemeClr val="dk1"/>
              </a:solidFill>
              <a:latin typeface="Calibri"/>
              <a:ea typeface="Calibri"/>
              <a:cs typeface="Calibri"/>
              <a:sym typeface="Calibri"/>
            </a:endParaRPr>
          </a:p>
        </p:txBody>
      </p:sp>
      <p:sp>
        <p:nvSpPr>
          <p:cNvPr id="38" name="Google Shape;38;p2"/>
          <p:cNvSpPr/>
          <p:nvPr/>
        </p:nvSpPr>
        <p:spPr>
          <a:xfrm>
            <a:off x="6263640" y="1280160"/>
            <a:ext cx="5486400" cy="237744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6446520" y="141732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DATA SOURCES</a:t>
            </a:r>
            <a:endParaRPr sz="1000" b="0" i="0" u="none" strike="noStrike" cap="none">
              <a:solidFill>
                <a:schemeClr val="dk1"/>
              </a:solidFill>
              <a:latin typeface="Calibri"/>
              <a:ea typeface="Calibri"/>
              <a:cs typeface="Calibri"/>
              <a:sym typeface="Calibri"/>
            </a:endParaRPr>
          </a:p>
        </p:txBody>
      </p:sp>
      <p:sp>
        <p:nvSpPr>
          <p:cNvPr id="40" name="Google Shape;40;p2"/>
          <p:cNvSpPr/>
          <p:nvPr/>
        </p:nvSpPr>
        <p:spPr>
          <a:xfrm>
            <a:off x="6446520" y="1691640"/>
            <a:ext cx="5120640" cy="18745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200"/>
              <a:buFont typeface="Calibri"/>
              <a:buNone/>
            </a:pPr>
            <a:r>
              <a:rPr lang="en-US" sz="1200" b="1" i="0" u="none" strike="noStrike" cap="none" dirty="0">
                <a:solidFill>
                  <a:srgbClr val="002147"/>
                </a:solidFill>
                <a:latin typeface="Calibri"/>
                <a:ea typeface="Calibri"/>
                <a:cs typeface="Calibri"/>
                <a:sym typeface="Calibri"/>
              </a:rPr>
              <a:t>HESA DT051 — Student record</a:t>
            </a:r>
            <a:br>
              <a:rPr lang="en-US" sz="1200" b="1" i="0" u="none" strike="noStrike" cap="none" dirty="0">
                <a:solidFill>
                  <a:srgbClr val="002147"/>
                </a:solidFill>
                <a:latin typeface="Calibri"/>
                <a:ea typeface="Calibri"/>
                <a:cs typeface="Calibri"/>
                <a:sym typeface="Calibri"/>
              </a:rPr>
            </a:br>
            <a:r>
              <a:rPr lang="en-US" sz="1200" b="0" i="0" u="none" strike="noStrike" cap="none" dirty="0">
                <a:solidFill>
                  <a:srgbClr val="4D4D4D"/>
                </a:solidFill>
                <a:latin typeface="Calibri"/>
                <a:ea typeface="Calibri"/>
                <a:cs typeface="Calibri"/>
                <a:sym typeface="Calibri"/>
              </a:rPr>
              <a:t>Headcount by level, mode, domicile (provider-level)</a:t>
            </a:r>
            <a:br>
              <a:rPr lang="en-US" sz="1200" b="0" i="0" u="none" strike="noStrike" cap="none" dirty="0">
                <a:solidFill>
                  <a:srgbClr val="4D4D4D"/>
                </a:solidFill>
                <a:latin typeface="Calibri"/>
                <a:ea typeface="Calibri"/>
                <a:cs typeface="Calibri"/>
                <a:sym typeface="Calibri"/>
              </a:rPr>
            </a:br>
            <a:r>
              <a:rPr lang="en-US" sz="1200" b="0" i="0" u="none" strike="noStrike" cap="none" dirty="0">
                <a:solidFill>
                  <a:srgbClr val="4D4D4D"/>
                </a:solidFill>
                <a:latin typeface="Calibri"/>
                <a:ea typeface="Calibri"/>
                <a:cs typeface="Calibri"/>
                <a:sym typeface="Calibri"/>
              </a:rPr>
              <a:t>Five-year window: 2020/21 to 2024/25</a:t>
            </a:r>
            <a:br>
              <a:rPr lang="en-US" sz="1200" b="0" i="0" u="none" strike="noStrike" cap="none" dirty="0">
                <a:solidFill>
                  <a:srgbClr val="4D4D4D"/>
                </a:solidFill>
                <a:latin typeface="Calibri"/>
                <a:ea typeface="Calibri"/>
                <a:cs typeface="Calibri"/>
                <a:sym typeface="Calibri"/>
              </a:rPr>
            </a:br>
            <a:r>
              <a:rPr lang="en-US" sz="1200" b="0" i="0" u="none" strike="noStrike" cap="none" dirty="0">
                <a:solidFill>
                  <a:srgbClr val="4D4D4D"/>
                </a:solidFill>
                <a:latin typeface="Calibri"/>
                <a:ea typeface="Calibri"/>
                <a:cs typeface="Calibri"/>
                <a:sym typeface="Calibri"/>
              </a:rPr>
              <a:t>Sector coverage: 328 UK HE providers</a:t>
            </a:r>
            <a:br>
              <a:rPr lang="en-US" sz="1200" b="0" i="0" u="none" strike="noStrike" cap="none" dirty="0">
                <a:solidFill>
                  <a:srgbClr val="4D4D4D"/>
                </a:solidFill>
                <a:latin typeface="Calibri"/>
                <a:ea typeface="Calibri"/>
                <a:cs typeface="Calibri"/>
                <a:sym typeface="Calibri"/>
              </a:rPr>
            </a:br>
            <a:br>
              <a:rPr lang="en-US" sz="1200" b="0" i="0" u="none" strike="noStrike" cap="none" dirty="0">
                <a:solidFill>
                  <a:srgbClr val="4D4D4D"/>
                </a:solidFill>
                <a:latin typeface="Calibri"/>
                <a:ea typeface="Calibri"/>
                <a:cs typeface="Calibri"/>
                <a:sym typeface="Calibri"/>
              </a:rPr>
            </a:br>
            <a:r>
              <a:rPr lang="en-US" sz="1200" b="1" i="0" u="none" strike="noStrike" cap="none" dirty="0">
                <a:solidFill>
                  <a:srgbClr val="002147"/>
                </a:solidFill>
                <a:latin typeface="Calibri"/>
                <a:ea typeface="Calibri"/>
                <a:cs typeface="Calibri"/>
                <a:sym typeface="Calibri"/>
              </a:rPr>
              <a:t>HESA Table 51 — Subject qualifiers</a:t>
            </a:r>
            <a:br>
              <a:rPr lang="en-US" sz="1200" b="1" i="0" u="none" strike="noStrike" cap="none" dirty="0">
                <a:solidFill>
                  <a:srgbClr val="002147"/>
                </a:solidFill>
                <a:latin typeface="Calibri"/>
                <a:ea typeface="Calibri"/>
                <a:cs typeface="Calibri"/>
                <a:sym typeface="Calibri"/>
              </a:rPr>
            </a:br>
            <a:r>
              <a:rPr lang="en-US" sz="1200" b="0" i="0" u="none" strike="noStrike" cap="none" dirty="0">
                <a:solidFill>
                  <a:srgbClr val="4D4D4D"/>
                </a:solidFill>
                <a:latin typeface="Calibri"/>
                <a:ea typeface="Calibri"/>
                <a:cs typeface="Calibri"/>
                <a:sym typeface="Calibri"/>
              </a:rPr>
              <a:t>CAH2 subject-level completions (lagged ~3 years)</a:t>
            </a:r>
            <a:br>
              <a:rPr lang="en-US" sz="1200" b="0" i="0" u="none" strike="noStrike" cap="none" dirty="0">
                <a:solidFill>
                  <a:srgbClr val="4D4D4D"/>
                </a:solidFill>
                <a:latin typeface="Calibri"/>
                <a:ea typeface="Calibri"/>
                <a:cs typeface="Calibri"/>
                <a:sym typeface="Calibri"/>
              </a:rPr>
            </a:br>
            <a:r>
              <a:rPr lang="en-US" sz="1200" b="0" i="1" u="none" strike="noStrike" cap="none" dirty="0">
                <a:solidFill>
                  <a:srgbClr val="4D4D4D"/>
                </a:solidFill>
                <a:latin typeface="Calibri"/>
                <a:ea typeface="Calibri"/>
                <a:cs typeface="Calibri"/>
                <a:sym typeface="Calibri"/>
              </a:rPr>
              <a:t>Resolved: Caerwen University (UKPRN 10007857)</a:t>
            </a:r>
            <a:endParaRPr sz="1200" b="0" i="0" u="none" strike="noStrike" cap="none" dirty="0">
              <a:solidFill>
                <a:schemeClr val="dk1"/>
              </a:solidFill>
              <a:latin typeface="Calibri"/>
              <a:ea typeface="Calibri"/>
              <a:cs typeface="Calibri"/>
              <a:sym typeface="Calibri"/>
            </a:endParaRPr>
          </a:p>
        </p:txBody>
      </p:sp>
      <p:sp>
        <p:nvSpPr>
          <p:cNvPr id="41" name="Google Shape;41;p2"/>
          <p:cNvSpPr/>
          <p:nvPr/>
        </p:nvSpPr>
        <p:spPr>
          <a:xfrm>
            <a:off x="457200" y="4023360"/>
            <a:ext cx="11292840" cy="219456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640080" y="4160520"/>
            <a:ext cx="1097280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METHODOLOGY</a:t>
            </a:r>
            <a:endParaRPr sz="1000" b="0" i="0" u="none" strike="noStrike" cap="none">
              <a:solidFill>
                <a:schemeClr val="dk1"/>
              </a:solidFill>
              <a:latin typeface="Calibri"/>
              <a:ea typeface="Calibri"/>
              <a:cs typeface="Calibri"/>
              <a:sym typeface="Calibri"/>
            </a:endParaRPr>
          </a:p>
        </p:txBody>
      </p:sp>
      <p:sp>
        <p:nvSpPr>
          <p:cNvPr id="43" name="Google Shape;43;p2"/>
          <p:cNvSpPr/>
          <p:nvPr/>
        </p:nvSpPr>
        <p:spPr>
          <a:xfrm>
            <a:off x="640080" y="4434840"/>
            <a:ext cx="10972800" cy="4114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800"/>
              <a:buFont typeface="Montserrat"/>
              <a:buNone/>
            </a:pPr>
            <a:r>
              <a:rPr lang="en-US" sz="1800" b="1" i="0" u="none" strike="noStrike" cap="none">
                <a:solidFill>
                  <a:srgbClr val="FFFFFF"/>
                </a:solidFill>
                <a:latin typeface="Montserrat"/>
                <a:ea typeface="Montserrat"/>
                <a:cs typeface="Montserrat"/>
                <a:sym typeface="Montserrat"/>
              </a:rPr>
              <a:t>Doctoral-grade analytical rigour, applied to regulated sector data.</a:t>
            </a:r>
            <a:endParaRPr sz="1800" b="0" i="0" u="none" strike="noStrike" cap="none">
              <a:solidFill>
                <a:schemeClr val="dk1"/>
              </a:solidFill>
              <a:latin typeface="Calibri"/>
              <a:ea typeface="Calibri"/>
              <a:cs typeface="Calibri"/>
              <a:sym typeface="Calibri"/>
            </a:endParaRPr>
          </a:p>
        </p:txBody>
      </p:sp>
      <p:sp>
        <p:nvSpPr>
          <p:cNvPr id="44" name="Google Shape;44;p2"/>
          <p:cNvSpPr/>
          <p:nvPr/>
        </p:nvSpPr>
        <p:spPr>
          <a:xfrm>
            <a:off x="640080" y="4892040"/>
            <a:ext cx="10972800" cy="12801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200"/>
              <a:buFont typeface="Calibri"/>
              <a:buNone/>
            </a:pPr>
            <a:r>
              <a:rPr lang="en-US" sz="1200" b="0" i="0" u="none" strike="noStrike" cap="none">
                <a:solidFill>
                  <a:srgbClr val="FFFFFF"/>
                </a:solidFill>
                <a:latin typeface="Calibri"/>
                <a:ea typeface="Calibri"/>
                <a:cs typeface="Calibri"/>
                <a:sym typeface="Calibri"/>
              </a:rPr>
              <a:t>Five-year headcount trajectory analysis. Domicile composition tracking across UK, EU, and non-EU international cohorts. Subject mix concentration measured via Top-3 share. Peer comparison against confirmed institutions only — no opaque "similar provider" matching.</a:t>
            </a:r>
            <a:br>
              <a:rPr lang="en-US" sz="1200" b="0" i="0" u="none" strike="noStrike" cap="none">
                <a:solidFill>
                  <a:srgbClr val="FFFFFF"/>
                </a:solidFill>
                <a:latin typeface="Calibri"/>
                <a:ea typeface="Calibri"/>
                <a:cs typeface="Calibri"/>
                <a:sym typeface="Calibri"/>
              </a:rPr>
            </a:br>
            <a:br>
              <a:rPr lang="en-US" sz="1200" b="0" i="0" u="none" strike="noStrike" cap="none">
                <a:solidFill>
                  <a:srgbClr val="FFFFFF"/>
                </a:solidFill>
                <a:latin typeface="Calibri"/>
                <a:ea typeface="Calibri"/>
                <a:cs typeface="Calibri"/>
                <a:sym typeface="Calibri"/>
              </a:rPr>
            </a:br>
            <a:r>
              <a:rPr lang="en-US" sz="1000" b="0" i="1" u="none" strike="noStrike" cap="none">
                <a:solidFill>
                  <a:srgbClr val="A0B4C8"/>
                </a:solidFill>
                <a:latin typeface="Calibri"/>
                <a:ea typeface="Calibri"/>
                <a:cs typeface="Calibri"/>
                <a:sym typeface="Calibri"/>
              </a:rPr>
              <a:t>Authored by Dr David O'Connor, DBA (University of Bath, 2023). 14 years of UK HE leadership including PVC at BIMM University. Two private-equity exits at 4x returns. 300%+ enrolment growth across the operating track record.</a:t>
            </a:r>
            <a:endParaRPr sz="1200" b="0" i="0" u="none" strike="noStrike" cap="none">
              <a:solidFill>
                <a:schemeClr val="dk1"/>
              </a:solidFill>
              <a:latin typeface="Calibri"/>
              <a:ea typeface="Calibri"/>
              <a:cs typeface="Calibri"/>
              <a:sym typeface="Calibri"/>
            </a:endParaRPr>
          </a:p>
        </p:txBody>
      </p:sp>
      <p:sp>
        <p:nvSpPr>
          <p:cNvPr id="45" name="Google Shape;45;p2"/>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800"/>
              <a:buFont typeface="Calibri"/>
              <a:buNone/>
            </a:pPr>
            <a:r>
              <a:rPr lang="en-US" sz="800" b="0" i="0" u="none" strike="noStrike" cap="none">
                <a:solidFill>
                  <a:srgbClr val="A0B4C8"/>
                </a:solidFill>
                <a:latin typeface="Calibri"/>
                <a:ea typeface="Calibri"/>
                <a:cs typeface="Calibri"/>
                <a:sym typeface="Calibri"/>
              </a:rPr>
              <a:t>blairgowriehe.com  |  david@blairgowriehe.com  |  Confidential</a:t>
            </a:r>
            <a:endParaRPr sz="800" b="0" i="0" u="none" strike="noStrike" cap="none">
              <a:solidFill>
                <a:schemeClr val="dk1"/>
              </a:solidFill>
              <a:latin typeface="Calibri"/>
              <a:ea typeface="Calibri"/>
              <a:cs typeface="Calibri"/>
              <a:sym typeface="Calibri"/>
            </a:endParaRPr>
          </a:p>
        </p:txBody>
      </p:sp>
      <p:sp>
        <p:nvSpPr>
          <p:cNvPr id="47" name="Google Shape;47;p2"/>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52"/>
        <p:cNvGrpSpPr/>
        <p:nvPr/>
      </p:nvGrpSpPr>
      <p:grpSpPr>
        <a:xfrm>
          <a:off x="0" y="0"/>
          <a:ext cx="0" cy="0"/>
          <a:chOff x="0" y="0"/>
          <a:chExt cx="0" cy="0"/>
        </a:xfrm>
      </p:grpSpPr>
      <p:pic>
        <p:nvPicPr>
          <p:cNvPr id="53" name="Google Shape;53;p3" descr="/home/claude/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54" name="Google Shape;54;p3"/>
          <p:cNvSpPr/>
          <p:nvPr/>
        </p:nvSpPr>
        <p:spPr>
          <a:xfrm>
            <a:off x="457200" y="365760"/>
            <a:ext cx="91440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800"/>
              <a:buFont typeface="Montserrat"/>
              <a:buNone/>
            </a:pPr>
            <a:r>
              <a:rPr lang="en-US" sz="2800" b="1" i="0" u="none" strike="noStrike" cap="none">
                <a:solidFill>
                  <a:srgbClr val="002147"/>
                </a:solidFill>
                <a:latin typeface="Montserrat"/>
                <a:ea typeface="Montserrat"/>
                <a:cs typeface="Montserrat"/>
                <a:sym typeface="Montserrat"/>
              </a:rPr>
              <a:t>Executive Summary</a:t>
            </a:r>
            <a:endParaRPr sz="2800" b="0" i="0" u="none" strike="noStrike" cap="none">
              <a:solidFill>
                <a:schemeClr val="dk1"/>
              </a:solidFill>
              <a:latin typeface="Calibri"/>
              <a:ea typeface="Calibri"/>
              <a:cs typeface="Calibri"/>
              <a:sym typeface="Calibri"/>
            </a:endParaRPr>
          </a:p>
        </p:txBody>
      </p:sp>
      <p:sp>
        <p:nvSpPr>
          <p:cNvPr id="55" name="Google Shape;55;p3"/>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3"/>
          <p:cNvSpPr/>
          <p:nvPr/>
        </p:nvSpPr>
        <p:spPr>
          <a:xfrm>
            <a:off x="457200" y="1280160"/>
            <a:ext cx="3703320" cy="2377440"/>
          </a:xfrm>
          <a:prstGeom prst="rect">
            <a:avLst/>
          </a:prstGeom>
          <a:solidFill>
            <a:srgbClr val="F2F6FA"/>
          </a:solidFill>
          <a:ln w="12700" cap="flat" cmpd="sng">
            <a:solidFill>
              <a:srgbClr val="E68A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3"/>
          <p:cNvSpPr/>
          <p:nvPr/>
        </p:nvSpPr>
        <p:spPr>
          <a:xfrm>
            <a:off x="457200" y="1280160"/>
            <a:ext cx="3703320" cy="320040"/>
          </a:xfrm>
          <a:prstGeom prst="rect">
            <a:avLst/>
          </a:prstGeom>
          <a:solidFill>
            <a:srgbClr val="E68A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3"/>
          <p:cNvSpPr/>
          <p:nvPr/>
        </p:nvSpPr>
        <p:spPr>
          <a:xfrm>
            <a:off x="594360" y="1307592"/>
            <a:ext cx="342900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000"/>
              <a:buFont typeface="Montserrat"/>
              <a:buNone/>
            </a:pPr>
            <a:r>
              <a:rPr lang="en-US" sz="1000" b="1" i="0" u="none" strike="noStrike" cap="none">
                <a:solidFill>
                  <a:srgbClr val="FFFFFF"/>
                </a:solidFill>
                <a:latin typeface="Montserrat"/>
                <a:ea typeface="Montserrat"/>
                <a:cs typeface="Montserrat"/>
                <a:sym typeface="Montserrat"/>
              </a:rPr>
              <a:t>TOTAL HEADCOUNT 2024/25</a:t>
            </a:r>
            <a:endParaRPr sz="1000" b="0" i="0" u="none" strike="noStrike" cap="none">
              <a:solidFill>
                <a:schemeClr val="dk1"/>
              </a:solidFill>
              <a:latin typeface="Calibri"/>
              <a:ea typeface="Calibri"/>
              <a:cs typeface="Calibri"/>
              <a:sym typeface="Calibri"/>
            </a:endParaRPr>
          </a:p>
        </p:txBody>
      </p:sp>
      <p:sp>
        <p:nvSpPr>
          <p:cNvPr id="59" name="Google Shape;59;p3"/>
          <p:cNvSpPr/>
          <p:nvPr/>
        </p:nvSpPr>
        <p:spPr>
          <a:xfrm>
            <a:off x="594360" y="1691640"/>
            <a:ext cx="3429000" cy="777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4200"/>
              <a:buFont typeface="Montserrat"/>
              <a:buNone/>
            </a:pPr>
            <a:r>
              <a:rPr lang="en-US" sz="4200" b="1" i="0" u="none" strike="noStrike" cap="none">
                <a:solidFill>
                  <a:srgbClr val="002147"/>
                </a:solidFill>
                <a:latin typeface="Montserrat"/>
                <a:ea typeface="Montserrat"/>
                <a:cs typeface="Montserrat"/>
                <a:sym typeface="Montserrat"/>
              </a:rPr>
              <a:t>9,935</a:t>
            </a:r>
            <a:endParaRPr sz="4200" b="0" i="0" u="none" strike="noStrike" cap="none">
              <a:solidFill>
                <a:schemeClr val="dk1"/>
              </a:solidFill>
              <a:latin typeface="Calibri"/>
              <a:ea typeface="Calibri"/>
              <a:cs typeface="Calibri"/>
              <a:sym typeface="Calibri"/>
            </a:endParaRPr>
          </a:p>
        </p:txBody>
      </p:sp>
      <p:sp>
        <p:nvSpPr>
          <p:cNvPr id="60" name="Google Shape;60;p3"/>
          <p:cNvSpPr/>
          <p:nvPr/>
        </p:nvSpPr>
        <p:spPr>
          <a:xfrm>
            <a:off x="594360" y="2468880"/>
            <a:ext cx="342900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300"/>
              <a:buFont typeface="Montserrat"/>
              <a:buNone/>
            </a:pPr>
            <a:r>
              <a:rPr lang="en-US" sz="1300" b="1" i="0" u="none" strike="noStrike" cap="none">
                <a:solidFill>
                  <a:srgbClr val="002147"/>
                </a:solidFill>
                <a:latin typeface="Montserrat"/>
                <a:ea typeface="Montserrat"/>
                <a:cs typeface="Montserrat"/>
                <a:sym typeface="Montserrat"/>
              </a:rPr>
              <a:t>+2.4% over five years</a:t>
            </a:r>
            <a:endParaRPr sz="1300" b="0" i="0" u="none" strike="noStrike" cap="none">
              <a:solidFill>
                <a:schemeClr val="dk1"/>
              </a:solidFill>
              <a:latin typeface="Calibri"/>
              <a:ea typeface="Calibri"/>
              <a:cs typeface="Calibri"/>
              <a:sym typeface="Calibri"/>
            </a:endParaRPr>
          </a:p>
        </p:txBody>
      </p:sp>
      <p:sp>
        <p:nvSpPr>
          <p:cNvPr id="61" name="Google Shape;61;p3"/>
          <p:cNvSpPr/>
          <p:nvPr/>
        </p:nvSpPr>
        <p:spPr>
          <a:xfrm>
            <a:off x="594360" y="2788920"/>
            <a:ext cx="3429000" cy="777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Down 900 year-on-year</a:t>
            </a:r>
            <a:endParaRPr sz="1200" b="0" i="0" u="none" strike="noStrike" cap="none">
              <a:solidFill>
                <a:schemeClr val="dk1"/>
              </a:solidFill>
              <a:latin typeface="Calibri"/>
              <a:ea typeface="Calibri"/>
              <a:cs typeface="Calibri"/>
              <a:sym typeface="Calibri"/>
            </a:endParaRPr>
          </a:p>
        </p:txBody>
      </p:sp>
      <p:sp>
        <p:nvSpPr>
          <p:cNvPr id="62" name="Google Shape;62;p3"/>
          <p:cNvSpPr/>
          <p:nvPr/>
        </p:nvSpPr>
        <p:spPr>
          <a:xfrm>
            <a:off x="4389120" y="1280160"/>
            <a:ext cx="3703320" cy="2377440"/>
          </a:xfrm>
          <a:prstGeom prst="rect">
            <a:avLst/>
          </a:prstGeom>
          <a:solidFill>
            <a:srgbClr val="F2F6FA"/>
          </a:solidFill>
          <a:ln w="12700" cap="flat" cmpd="sng">
            <a:solidFill>
              <a:srgbClr val="C8102E"/>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3"/>
          <p:cNvSpPr/>
          <p:nvPr/>
        </p:nvSpPr>
        <p:spPr>
          <a:xfrm>
            <a:off x="4389120" y="1280160"/>
            <a:ext cx="3703320" cy="320040"/>
          </a:xfrm>
          <a:prstGeom prst="rect">
            <a:avLst/>
          </a:prstGeom>
          <a:solidFill>
            <a:srgbClr val="C810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3"/>
          <p:cNvSpPr/>
          <p:nvPr/>
        </p:nvSpPr>
        <p:spPr>
          <a:xfrm>
            <a:off x="4526280" y="1307592"/>
            <a:ext cx="342900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000"/>
              <a:buFont typeface="Montserrat"/>
              <a:buNone/>
            </a:pPr>
            <a:r>
              <a:rPr lang="en-US" sz="1000" b="1" i="0" u="none" strike="noStrike" cap="none">
                <a:solidFill>
                  <a:srgbClr val="FFFFFF"/>
                </a:solidFill>
                <a:latin typeface="Montserrat"/>
                <a:ea typeface="Montserrat"/>
                <a:cs typeface="Montserrat"/>
                <a:sym typeface="Montserrat"/>
              </a:rPr>
              <a:t>INTERNATIONAL CONTRACTION</a:t>
            </a:r>
            <a:endParaRPr sz="1000" b="0" i="0" u="none" strike="noStrike" cap="none">
              <a:solidFill>
                <a:schemeClr val="dk1"/>
              </a:solidFill>
              <a:latin typeface="Calibri"/>
              <a:ea typeface="Calibri"/>
              <a:cs typeface="Calibri"/>
              <a:sym typeface="Calibri"/>
            </a:endParaRPr>
          </a:p>
        </p:txBody>
      </p:sp>
      <p:sp>
        <p:nvSpPr>
          <p:cNvPr id="65" name="Google Shape;65;p3"/>
          <p:cNvSpPr/>
          <p:nvPr/>
        </p:nvSpPr>
        <p:spPr>
          <a:xfrm>
            <a:off x="4526280" y="1691640"/>
            <a:ext cx="3429000" cy="777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4200"/>
              <a:buFont typeface="Montserrat"/>
              <a:buNone/>
            </a:pPr>
            <a:r>
              <a:rPr lang="en-US" sz="4200" b="1" i="0" u="none" strike="noStrike" cap="none">
                <a:solidFill>
                  <a:srgbClr val="002147"/>
                </a:solidFill>
                <a:latin typeface="Montserrat"/>
                <a:ea typeface="Montserrat"/>
                <a:cs typeface="Montserrat"/>
                <a:sym typeface="Montserrat"/>
              </a:rPr>
              <a:t>-28.8%</a:t>
            </a:r>
            <a:endParaRPr sz="4200" b="0" i="0" u="none" strike="noStrike" cap="none">
              <a:solidFill>
                <a:schemeClr val="dk1"/>
              </a:solidFill>
              <a:latin typeface="Calibri"/>
              <a:ea typeface="Calibri"/>
              <a:cs typeface="Calibri"/>
              <a:sym typeface="Calibri"/>
            </a:endParaRPr>
          </a:p>
        </p:txBody>
      </p:sp>
      <p:sp>
        <p:nvSpPr>
          <p:cNvPr id="66" name="Google Shape;66;p3"/>
          <p:cNvSpPr/>
          <p:nvPr/>
        </p:nvSpPr>
        <p:spPr>
          <a:xfrm>
            <a:off x="4526280" y="2468880"/>
            <a:ext cx="342900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300"/>
              <a:buFont typeface="Montserrat"/>
              <a:buNone/>
            </a:pPr>
            <a:r>
              <a:rPr lang="en-US" sz="1300" b="1" i="0" u="none" strike="noStrike" cap="none">
                <a:solidFill>
                  <a:srgbClr val="002147"/>
                </a:solidFill>
                <a:latin typeface="Montserrat"/>
                <a:ea typeface="Montserrat"/>
                <a:cs typeface="Montserrat"/>
                <a:sym typeface="Montserrat"/>
              </a:rPr>
              <a:t>Peak 3,000 (2022/23) → 2,135</a:t>
            </a:r>
            <a:endParaRPr sz="1300" b="0" i="0" u="none" strike="noStrike" cap="none">
              <a:solidFill>
                <a:schemeClr val="dk1"/>
              </a:solidFill>
              <a:latin typeface="Calibri"/>
              <a:ea typeface="Calibri"/>
              <a:cs typeface="Calibri"/>
              <a:sym typeface="Calibri"/>
            </a:endParaRPr>
          </a:p>
        </p:txBody>
      </p:sp>
      <p:sp>
        <p:nvSpPr>
          <p:cNvPr id="67" name="Google Shape;67;p3"/>
          <p:cNvSpPr/>
          <p:nvPr/>
        </p:nvSpPr>
        <p:spPr>
          <a:xfrm>
            <a:off x="4526280" y="2788920"/>
            <a:ext cx="3429000" cy="777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Drives the 2024/25 decline</a:t>
            </a:r>
            <a:endParaRPr sz="1200" b="0" i="0" u="none" strike="noStrike" cap="none">
              <a:solidFill>
                <a:schemeClr val="dk1"/>
              </a:solidFill>
              <a:latin typeface="Calibri"/>
              <a:ea typeface="Calibri"/>
              <a:cs typeface="Calibri"/>
              <a:sym typeface="Calibri"/>
            </a:endParaRPr>
          </a:p>
        </p:txBody>
      </p:sp>
      <p:sp>
        <p:nvSpPr>
          <p:cNvPr id="68" name="Google Shape;68;p3"/>
          <p:cNvSpPr/>
          <p:nvPr/>
        </p:nvSpPr>
        <p:spPr>
          <a:xfrm>
            <a:off x="8321040" y="1280160"/>
            <a:ext cx="3703320" cy="2377440"/>
          </a:xfrm>
          <a:prstGeom prst="rect">
            <a:avLst/>
          </a:prstGeom>
          <a:solidFill>
            <a:srgbClr val="F2F6FA"/>
          </a:solidFill>
          <a:ln w="12700" cap="flat" cmpd="sng">
            <a:solidFill>
              <a:srgbClr val="2E7D3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3"/>
          <p:cNvSpPr/>
          <p:nvPr/>
        </p:nvSpPr>
        <p:spPr>
          <a:xfrm>
            <a:off x="8321040" y="1280160"/>
            <a:ext cx="3703320" cy="320040"/>
          </a:xfrm>
          <a:prstGeom prst="rect">
            <a:avLst/>
          </a:prstGeom>
          <a:solidFill>
            <a:srgbClr val="2E7D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3"/>
          <p:cNvSpPr/>
          <p:nvPr/>
        </p:nvSpPr>
        <p:spPr>
          <a:xfrm>
            <a:off x="8458200" y="1307592"/>
            <a:ext cx="342900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000"/>
              <a:buFont typeface="Montserrat"/>
              <a:buNone/>
            </a:pPr>
            <a:r>
              <a:rPr lang="en-US" sz="1000" b="1" i="0" u="none" strike="noStrike" cap="none">
                <a:solidFill>
                  <a:srgbClr val="FFFFFF"/>
                </a:solidFill>
                <a:latin typeface="Montserrat"/>
                <a:ea typeface="Montserrat"/>
                <a:cs typeface="Montserrat"/>
                <a:sym typeface="Montserrat"/>
              </a:rPr>
              <a:t>UK ENROLMENT</a:t>
            </a:r>
            <a:endParaRPr sz="1000" b="0" i="0" u="none" strike="noStrike" cap="none">
              <a:solidFill>
                <a:schemeClr val="dk1"/>
              </a:solidFill>
              <a:latin typeface="Calibri"/>
              <a:ea typeface="Calibri"/>
              <a:cs typeface="Calibri"/>
              <a:sym typeface="Calibri"/>
            </a:endParaRPr>
          </a:p>
        </p:txBody>
      </p:sp>
      <p:sp>
        <p:nvSpPr>
          <p:cNvPr id="71" name="Google Shape;71;p3"/>
          <p:cNvSpPr/>
          <p:nvPr/>
        </p:nvSpPr>
        <p:spPr>
          <a:xfrm>
            <a:off x="8458200" y="1691640"/>
            <a:ext cx="3429000" cy="777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4200"/>
              <a:buFont typeface="Montserrat"/>
              <a:buNone/>
            </a:pPr>
            <a:r>
              <a:rPr lang="en-US" sz="4200" b="1" i="0" u="none" strike="noStrike" cap="none">
                <a:solidFill>
                  <a:srgbClr val="002147"/>
                </a:solidFill>
                <a:latin typeface="Montserrat"/>
                <a:ea typeface="Montserrat"/>
                <a:cs typeface="Montserrat"/>
                <a:sym typeface="Montserrat"/>
              </a:rPr>
              <a:t>7,765</a:t>
            </a:r>
            <a:endParaRPr sz="4200" b="0" i="0" u="none" strike="noStrike" cap="none">
              <a:solidFill>
                <a:schemeClr val="dk1"/>
              </a:solidFill>
              <a:latin typeface="Calibri"/>
              <a:ea typeface="Calibri"/>
              <a:cs typeface="Calibri"/>
              <a:sym typeface="Calibri"/>
            </a:endParaRPr>
          </a:p>
        </p:txBody>
      </p:sp>
      <p:sp>
        <p:nvSpPr>
          <p:cNvPr id="72" name="Google Shape;72;p3"/>
          <p:cNvSpPr/>
          <p:nvPr/>
        </p:nvSpPr>
        <p:spPr>
          <a:xfrm>
            <a:off x="8458200" y="2468880"/>
            <a:ext cx="342900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300"/>
              <a:buFont typeface="Montserrat"/>
              <a:buNone/>
            </a:pPr>
            <a:r>
              <a:rPr lang="en-US" sz="1300" b="1" i="0" u="none" strike="noStrike" cap="none">
                <a:solidFill>
                  <a:srgbClr val="002147"/>
                </a:solidFill>
                <a:latin typeface="Montserrat"/>
                <a:ea typeface="Montserrat"/>
                <a:cs typeface="Montserrat"/>
                <a:sym typeface="Montserrat"/>
              </a:rPr>
              <a:t>Stable five-year base</a:t>
            </a:r>
            <a:endParaRPr sz="1300" b="0" i="0" u="none" strike="noStrike" cap="none">
              <a:solidFill>
                <a:schemeClr val="dk1"/>
              </a:solidFill>
              <a:latin typeface="Calibri"/>
              <a:ea typeface="Calibri"/>
              <a:cs typeface="Calibri"/>
              <a:sym typeface="Calibri"/>
            </a:endParaRPr>
          </a:p>
        </p:txBody>
      </p:sp>
      <p:sp>
        <p:nvSpPr>
          <p:cNvPr id="73" name="Google Shape;73;p3"/>
          <p:cNvSpPr/>
          <p:nvPr/>
        </p:nvSpPr>
        <p:spPr>
          <a:xfrm>
            <a:off x="8458200" y="2788920"/>
            <a:ext cx="3429000" cy="777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78.2% of total intake</a:t>
            </a:r>
            <a:endParaRPr sz="1200" b="0" i="0" u="none" strike="noStrike" cap="none">
              <a:solidFill>
                <a:schemeClr val="dk1"/>
              </a:solidFill>
              <a:latin typeface="Calibri"/>
              <a:ea typeface="Calibri"/>
              <a:cs typeface="Calibri"/>
              <a:sym typeface="Calibri"/>
            </a:endParaRPr>
          </a:p>
        </p:txBody>
      </p:sp>
      <p:sp>
        <p:nvSpPr>
          <p:cNvPr id="74" name="Google Shape;74;p3"/>
          <p:cNvSpPr/>
          <p:nvPr/>
        </p:nvSpPr>
        <p:spPr>
          <a:xfrm>
            <a:off x="457200" y="3931920"/>
            <a:ext cx="11292840" cy="228600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3"/>
          <p:cNvSpPr/>
          <p:nvPr/>
        </p:nvSpPr>
        <p:spPr>
          <a:xfrm>
            <a:off x="640080" y="4069080"/>
            <a:ext cx="1097280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HEADLINE FINDING</a:t>
            </a:r>
            <a:endParaRPr sz="1000" b="0" i="0" u="none" strike="noStrike" cap="none">
              <a:solidFill>
                <a:schemeClr val="dk1"/>
              </a:solidFill>
              <a:latin typeface="Calibri"/>
              <a:ea typeface="Calibri"/>
              <a:cs typeface="Calibri"/>
              <a:sym typeface="Calibri"/>
            </a:endParaRPr>
          </a:p>
        </p:txBody>
      </p:sp>
      <p:sp>
        <p:nvSpPr>
          <p:cNvPr id="76" name="Google Shape;76;p3"/>
          <p:cNvSpPr/>
          <p:nvPr/>
        </p:nvSpPr>
        <p:spPr>
          <a:xfrm>
            <a:off x="640080" y="4343400"/>
            <a:ext cx="10972800"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800"/>
              <a:buFont typeface="Montserrat"/>
              <a:buNone/>
            </a:pPr>
            <a:r>
              <a:rPr lang="en-US" sz="1800" b="1" i="0" u="none" strike="noStrike" cap="none">
                <a:solidFill>
                  <a:srgbClr val="FFFFFF"/>
                </a:solidFill>
                <a:latin typeface="Montserrat"/>
                <a:ea typeface="Montserrat"/>
                <a:cs typeface="Montserrat"/>
                <a:sym typeface="Montserrat"/>
              </a:rPr>
              <a:t>A five-year net gain that masks a sharp single-year contraction.</a:t>
            </a:r>
            <a:endParaRPr sz="1800" b="0" i="0" u="none" strike="noStrike" cap="none">
              <a:solidFill>
                <a:schemeClr val="dk1"/>
              </a:solidFill>
              <a:latin typeface="Calibri"/>
              <a:ea typeface="Calibri"/>
              <a:cs typeface="Calibri"/>
              <a:sym typeface="Calibri"/>
            </a:endParaRPr>
          </a:p>
        </p:txBody>
      </p:sp>
      <p:sp>
        <p:nvSpPr>
          <p:cNvPr id="77" name="Google Shape;77;p3"/>
          <p:cNvSpPr/>
          <p:nvPr/>
        </p:nvSpPr>
        <p:spPr>
          <a:xfrm>
            <a:off x="640080" y="4846320"/>
            <a:ext cx="10972800" cy="1371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200"/>
              <a:buFont typeface="Calibri"/>
              <a:buNone/>
            </a:pPr>
            <a:r>
              <a:rPr lang="en-US" sz="1200" b="0" i="0" u="none" strike="noStrike" cap="none" dirty="0" err="1">
                <a:solidFill>
                  <a:srgbClr val="FFFFFF"/>
                </a:solidFill>
                <a:latin typeface="Calibri"/>
                <a:ea typeface="Calibri"/>
                <a:cs typeface="Calibri"/>
                <a:sym typeface="Calibri"/>
              </a:rPr>
              <a:t>Caerwen's</a:t>
            </a:r>
            <a:r>
              <a:rPr lang="en-US" sz="1200" b="0" i="0" u="none" strike="noStrike" cap="none" dirty="0">
                <a:solidFill>
                  <a:srgbClr val="FFFFFF"/>
                </a:solidFill>
                <a:latin typeface="Calibri"/>
                <a:ea typeface="Calibri"/>
                <a:cs typeface="Calibri"/>
                <a:sym typeface="Calibri"/>
              </a:rPr>
              <a:t> headline +2.4% five-year change conceals a 12% post-pandemic build (2020/21 → 2023/24) followed by a single-year contraction of 900 students into 2024/25. The contraction is overwhelmingly an international story: non-EU enrolment fell from a peak of 2,715 (2022/23) to 1,930 in 2024/25, a drop of 785 students. UK enrolment was rock-stable across the same period (7,860 → 7,765). EU enrolment continues its post-Brexit decline (455 → 205). This pattern cross-references directly with the D1 Demand Intelligence finding of UCAS yield collapse — the international demand recovery has stalled exactly when domestic conversion has weakened.</a:t>
            </a:r>
            <a:endParaRPr sz="1200" b="0" i="0" u="none" strike="noStrike" cap="none" dirty="0">
              <a:solidFill>
                <a:schemeClr val="dk1"/>
              </a:solidFill>
              <a:latin typeface="Calibri"/>
              <a:ea typeface="Calibri"/>
              <a:cs typeface="Calibri"/>
              <a:sym typeface="Calibri"/>
            </a:endParaRPr>
          </a:p>
        </p:txBody>
      </p:sp>
      <p:sp>
        <p:nvSpPr>
          <p:cNvPr id="78" name="Google Shape;78;p3"/>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3"/>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800"/>
              <a:buFont typeface="Calibri"/>
              <a:buNone/>
            </a:pPr>
            <a:r>
              <a:rPr lang="en-US" sz="800" b="0" i="0" u="none" strike="noStrike" cap="none">
                <a:solidFill>
                  <a:srgbClr val="A0B4C8"/>
                </a:solidFill>
                <a:latin typeface="Calibri"/>
                <a:ea typeface="Calibri"/>
                <a:cs typeface="Calibri"/>
                <a:sym typeface="Calibri"/>
              </a:rPr>
              <a:t>blairgowriehe.com  |  david@blairgowriehe.com  |  Confidential</a:t>
            </a:r>
            <a:endParaRPr sz="800" b="0" i="0" u="none" strike="noStrike" cap="none">
              <a:solidFill>
                <a:schemeClr val="dk1"/>
              </a:solidFill>
              <a:latin typeface="Calibri"/>
              <a:ea typeface="Calibri"/>
              <a:cs typeface="Calibri"/>
              <a:sym typeface="Calibri"/>
            </a:endParaRPr>
          </a:p>
        </p:txBody>
      </p:sp>
      <p:sp>
        <p:nvSpPr>
          <p:cNvPr id="80" name="Google Shape;80;p3"/>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2147"/>
        </a:solidFill>
        <a:effectLst/>
      </p:bgPr>
    </p:bg>
    <p:spTree>
      <p:nvGrpSpPr>
        <p:cNvPr id="1" name="Shape 85"/>
        <p:cNvGrpSpPr/>
        <p:nvPr/>
      </p:nvGrpSpPr>
      <p:grpSpPr>
        <a:xfrm>
          <a:off x="0" y="0"/>
          <a:ext cx="0" cy="0"/>
          <a:chOff x="0" y="0"/>
          <a:chExt cx="0" cy="0"/>
        </a:xfrm>
      </p:grpSpPr>
      <p:sp>
        <p:nvSpPr>
          <p:cNvPr id="86" name="Google Shape;86;p4"/>
          <p:cNvSpPr/>
          <p:nvPr/>
        </p:nvSpPr>
        <p:spPr>
          <a:xfrm>
            <a:off x="0" y="0"/>
            <a:ext cx="164592" cy="6858000"/>
          </a:xfrm>
          <a:prstGeom prst="rect">
            <a:avLst/>
          </a:prstGeom>
          <a:solidFill>
            <a:srgbClr val="FFB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87" name="Google Shape;87;p4" descr="/home/claude/blairgowrie-assets/blairgowrie-logo-reversed-on-dark.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88" name="Google Shape;88;p4"/>
          <p:cNvSpPr/>
          <p:nvPr/>
        </p:nvSpPr>
        <p:spPr>
          <a:xfrm>
            <a:off x="640080" y="2286000"/>
            <a:ext cx="2743200" cy="1371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9600"/>
              <a:buFont typeface="Montserrat"/>
              <a:buNone/>
            </a:pPr>
            <a:r>
              <a:rPr lang="en-US" sz="9600" b="1" i="0" u="none" strike="noStrike" cap="none">
                <a:solidFill>
                  <a:srgbClr val="00CED1"/>
                </a:solidFill>
                <a:latin typeface="Montserrat"/>
                <a:ea typeface="Montserrat"/>
                <a:cs typeface="Montserrat"/>
                <a:sym typeface="Montserrat"/>
              </a:rPr>
              <a:t>01</a:t>
            </a:r>
            <a:endParaRPr sz="9600" b="0" i="0" u="none" strike="noStrike" cap="none">
              <a:solidFill>
                <a:schemeClr val="dk1"/>
              </a:solidFill>
              <a:latin typeface="Calibri"/>
              <a:ea typeface="Calibri"/>
              <a:cs typeface="Calibri"/>
              <a:sym typeface="Calibri"/>
            </a:endParaRPr>
          </a:p>
        </p:txBody>
      </p:sp>
      <p:sp>
        <p:nvSpPr>
          <p:cNvPr id="89" name="Google Shape;89;p4"/>
          <p:cNvSpPr/>
          <p:nvPr/>
        </p:nvSpPr>
        <p:spPr>
          <a:xfrm>
            <a:off x="640080" y="3657600"/>
            <a:ext cx="1097280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3600"/>
              <a:buFont typeface="Montserrat"/>
              <a:buNone/>
            </a:pPr>
            <a:r>
              <a:rPr lang="en-US" sz="3600" b="1" i="0" u="none" strike="noStrike" cap="none">
                <a:solidFill>
                  <a:srgbClr val="FFFFFF"/>
                </a:solidFill>
                <a:latin typeface="Montserrat"/>
                <a:ea typeface="Montserrat"/>
                <a:cs typeface="Montserrat"/>
                <a:sym typeface="Montserrat"/>
              </a:rPr>
              <a:t>Headcount &amp; Trajectory</a:t>
            </a:r>
            <a:endParaRPr sz="3600" b="0" i="0" u="none" strike="noStrike" cap="none">
              <a:solidFill>
                <a:schemeClr val="dk1"/>
              </a:solidFill>
              <a:latin typeface="Calibri"/>
              <a:ea typeface="Calibri"/>
              <a:cs typeface="Calibri"/>
              <a:sym typeface="Calibri"/>
            </a:endParaRPr>
          </a:p>
        </p:txBody>
      </p:sp>
      <p:sp>
        <p:nvSpPr>
          <p:cNvPr id="90" name="Google Shape;90;p4"/>
          <p:cNvSpPr/>
          <p:nvPr/>
        </p:nvSpPr>
        <p:spPr>
          <a:xfrm>
            <a:off x="640080" y="4343400"/>
            <a:ext cx="10972800"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600"/>
              <a:buFont typeface="Calibri"/>
              <a:buNone/>
            </a:pPr>
            <a:r>
              <a:rPr lang="en-US" sz="1600" b="0" i="1" u="none" strike="noStrike" cap="none">
                <a:solidFill>
                  <a:srgbClr val="A0B4C8"/>
                </a:solidFill>
                <a:latin typeface="Calibri"/>
                <a:ea typeface="Calibri"/>
                <a:cs typeface="Calibri"/>
                <a:sym typeface="Calibri"/>
              </a:rPr>
              <a:t>Five-year volume movement. Level mix. Year-on-year reading.</a:t>
            </a:r>
            <a:endParaRPr sz="1600" b="0" i="0" u="none" strike="noStrike" cap="none">
              <a:solidFill>
                <a:schemeClr val="dk1"/>
              </a:solidFill>
              <a:latin typeface="Calibri"/>
              <a:ea typeface="Calibri"/>
              <a:cs typeface="Calibri"/>
              <a:sym typeface="Calibri"/>
            </a:endParaRPr>
          </a:p>
        </p:txBody>
      </p:sp>
      <p:sp>
        <p:nvSpPr>
          <p:cNvPr id="91" name="Google Shape;91;p4"/>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96"/>
        <p:cNvGrpSpPr/>
        <p:nvPr/>
      </p:nvGrpSpPr>
      <p:grpSpPr>
        <a:xfrm>
          <a:off x="0" y="0"/>
          <a:ext cx="0" cy="0"/>
          <a:chOff x="0" y="0"/>
          <a:chExt cx="0" cy="0"/>
        </a:xfrm>
      </p:grpSpPr>
      <p:pic>
        <p:nvPicPr>
          <p:cNvPr id="97" name="Google Shape;97;p5" descr="/home/claude/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98" name="Google Shape;98;p5"/>
          <p:cNvSpPr/>
          <p:nvPr/>
        </p:nvSpPr>
        <p:spPr>
          <a:xfrm>
            <a:off x="457200" y="365760"/>
            <a:ext cx="100584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400"/>
              <a:buFont typeface="Montserrat"/>
              <a:buNone/>
            </a:pPr>
            <a:r>
              <a:rPr lang="en-US" sz="2400" b="1" i="0" u="none" strike="noStrike" cap="none">
                <a:solidFill>
                  <a:srgbClr val="002147"/>
                </a:solidFill>
                <a:latin typeface="Montserrat"/>
                <a:ea typeface="Montserrat"/>
                <a:cs typeface="Montserrat"/>
                <a:sym typeface="Montserrat"/>
              </a:rPr>
              <a:t>Five-Year Headcount Trajectory</a:t>
            </a:r>
            <a:endParaRPr sz="2400" b="0" i="0" u="none" strike="noStrike" cap="none">
              <a:solidFill>
                <a:schemeClr val="dk1"/>
              </a:solidFill>
              <a:latin typeface="Calibri"/>
              <a:ea typeface="Calibri"/>
              <a:cs typeface="Calibri"/>
              <a:sym typeface="Calibri"/>
            </a:endParaRPr>
          </a:p>
        </p:txBody>
      </p:sp>
      <p:sp>
        <p:nvSpPr>
          <p:cNvPr id="99" name="Google Shape;99;p5"/>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aphicFrame>
        <p:nvGraphicFramePr>
          <p:cNvPr id="100" name="Google Shape;100;p5"/>
          <p:cNvGraphicFramePr/>
          <p:nvPr/>
        </p:nvGraphicFramePr>
        <p:xfrm>
          <a:off x="457200" y="1188720"/>
          <a:ext cx="11292875" cy="3017550"/>
        </p:xfrm>
        <a:graphic>
          <a:graphicData uri="http://schemas.openxmlformats.org/drawingml/2006/table">
            <a:tbl>
              <a:tblPr>
                <a:noFill/>
                <a:tableStyleId>{44A0CE3A-9FA7-4223-9352-C7AF83EA575F}</a:tableStyleId>
              </a:tblPr>
              <a:tblGrid>
                <a:gridCol w="1463050">
                  <a:extLst>
                    <a:ext uri="{9D8B030D-6E8A-4147-A177-3AD203B41FA5}">
                      <a16:colId xmlns:a16="http://schemas.microsoft.com/office/drawing/2014/main" val="20000"/>
                    </a:ext>
                  </a:extLst>
                </a:gridCol>
                <a:gridCol w="1691650">
                  <a:extLst>
                    <a:ext uri="{9D8B030D-6E8A-4147-A177-3AD203B41FA5}">
                      <a16:colId xmlns:a16="http://schemas.microsoft.com/office/drawing/2014/main" val="20001"/>
                    </a:ext>
                  </a:extLst>
                </a:gridCol>
                <a:gridCol w="1691650">
                  <a:extLst>
                    <a:ext uri="{9D8B030D-6E8A-4147-A177-3AD203B41FA5}">
                      <a16:colId xmlns:a16="http://schemas.microsoft.com/office/drawing/2014/main" val="20002"/>
                    </a:ext>
                  </a:extLst>
                </a:gridCol>
                <a:gridCol w="1691650">
                  <a:extLst>
                    <a:ext uri="{9D8B030D-6E8A-4147-A177-3AD203B41FA5}">
                      <a16:colId xmlns:a16="http://schemas.microsoft.com/office/drawing/2014/main" val="20003"/>
                    </a:ext>
                  </a:extLst>
                </a:gridCol>
                <a:gridCol w="2743200">
                  <a:extLst>
                    <a:ext uri="{9D8B030D-6E8A-4147-A177-3AD203B41FA5}">
                      <a16:colId xmlns:a16="http://schemas.microsoft.com/office/drawing/2014/main" val="20004"/>
                    </a:ext>
                  </a:extLst>
                </a:gridCol>
                <a:gridCol w="2011675">
                  <a:extLst>
                    <a:ext uri="{9D8B030D-6E8A-4147-A177-3AD203B41FA5}">
                      <a16:colId xmlns:a16="http://schemas.microsoft.com/office/drawing/2014/main" val="20005"/>
                    </a:ext>
                  </a:extLst>
                </a:gridCol>
              </a:tblGrid>
              <a:tr h="502925">
                <a:tc>
                  <a:txBody>
                    <a:bodyPr/>
                    <a:lstStyle/>
                    <a:p>
                      <a:pPr marL="0" marR="0" lvl="0" indent="0" algn="l"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Year</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Total HC</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UG</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PG</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YoY change</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Index (base 100)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extLst>
                  <a:ext uri="{0D108BD9-81ED-4DB2-BD59-A6C34878D82A}">
                    <a16:rowId xmlns:a16="http://schemas.microsoft.com/office/drawing/2014/main" val="10000"/>
                  </a:ext>
                </a:extLst>
              </a:tr>
              <a:tr h="5029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2020/21</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9,705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6,905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2,800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b="1" u="none" strike="noStrike" cap="none">
                          <a:solidFill>
                            <a:srgbClr val="4D4D4D"/>
                          </a:solidFill>
                          <a:latin typeface="Calibri"/>
                          <a:ea typeface="Calibri"/>
                          <a:cs typeface="Calibri"/>
                          <a:sym typeface="Calibri"/>
                        </a:rPr>
                        <a:t>—</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100.0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1"/>
                  </a:ext>
                </a:extLst>
              </a:tr>
              <a:tr h="5029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2021/22</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10,505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7,010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3,495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+800 (+8.2%)</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108.2</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2"/>
                  </a:ext>
                </a:extLst>
              </a:tr>
              <a:tr h="5029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2022/23</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10,825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6,475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4,350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+320 (+3.0%)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111.5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3"/>
                  </a:ext>
                </a:extLst>
              </a:tr>
              <a:tr h="5029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2023/24</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10,835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6,720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4,115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+10 (+0.1%)</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111.6</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4"/>
                  </a:ext>
                </a:extLst>
              </a:tr>
              <a:tr h="5029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2024/25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9,935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6,665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3,270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-900 (-8.3%)</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102.4</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5"/>
                  </a:ext>
                </a:extLst>
              </a:tr>
            </a:tbl>
          </a:graphicData>
        </a:graphic>
      </p:graphicFrame>
      <p:sp>
        <p:nvSpPr>
          <p:cNvPr id="101" name="Google Shape;101;p5"/>
          <p:cNvSpPr/>
          <p:nvPr/>
        </p:nvSpPr>
        <p:spPr>
          <a:xfrm>
            <a:off x="457200" y="4572000"/>
            <a:ext cx="11292840" cy="192024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5"/>
          <p:cNvSpPr/>
          <p:nvPr/>
        </p:nvSpPr>
        <p:spPr>
          <a:xfrm>
            <a:off x="640080" y="4663440"/>
            <a:ext cx="10972800" cy="228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READING THE TRAJECTORY</a:t>
            </a:r>
            <a:endParaRPr sz="1000" b="0" i="0" u="none" strike="noStrike" cap="none">
              <a:solidFill>
                <a:schemeClr val="dk1"/>
              </a:solidFill>
              <a:latin typeface="Calibri"/>
              <a:ea typeface="Calibri"/>
              <a:cs typeface="Calibri"/>
              <a:sym typeface="Calibri"/>
            </a:endParaRPr>
          </a:p>
        </p:txBody>
      </p:sp>
      <p:sp>
        <p:nvSpPr>
          <p:cNvPr id="103" name="Google Shape;103;p5"/>
          <p:cNvSpPr/>
          <p:nvPr/>
        </p:nvSpPr>
        <p:spPr>
          <a:xfrm>
            <a:off x="640080" y="4937760"/>
            <a:ext cx="10972800" cy="1463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200"/>
              <a:buFont typeface="Calibri"/>
              <a:buNone/>
            </a:pPr>
            <a:r>
              <a:rPr lang="en-US" sz="1200" b="0" i="0" u="none" strike="noStrike" cap="none" dirty="0">
                <a:solidFill>
                  <a:srgbClr val="FFFFFF"/>
                </a:solidFill>
                <a:latin typeface="Calibri"/>
                <a:ea typeface="Calibri"/>
                <a:cs typeface="Calibri"/>
                <a:sym typeface="Calibri"/>
              </a:rPr>
              <a:t>Caerwen grew strongly between 2020/21 and the 2023/24 peak of 10,835 students — a +11.6% climb over three years. 2024/25 reverses 8.3pp of that gain in a single cycle, dropping the institution back below the 2021/22 level. The PG share at 2024/25 is 33% (3,270 of 9,935), unusually high for a Welsh research university and the proximate explanation for both the rapid international growth and the rapid contraction — taught-postgraduate cohorts respond faster to visa policy and currency than three-year undergraduate cohorts. The processor has labelled the trajectory "volatile". That is the right read but understates how front-loaded the volatility is into the most recent year.</a:t>
            </a:r>
            <a:endParaRPr sz="1200" b="0" i="0" u="none" strike="noStrike" cap="none" dirty="0">
              <a:solidFill>
                <a:schemeClr val="dk1"/>
              </a:solidFill>
              <a:latin typeface="Calibri"/>
              <a:ea typeface="Calibri"/>
              <a:cs typeface="Calibri"/>
              <a:sym typeface="Calibri"/>
            </a:endParaRPr>
          </a:p>
        </p:txBody>
      </p:sp>
      <p:sp>
        <p:nvSpPr>
          <p:cNvPr id="104" name="Google Shape;104;p5"/>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5"/>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800"/>
              <a:buFont typeface="Calibri"/>
              <a:buNone/>
            </a:pPr>
            <a:r>
              <a:rPr lang="en-US" sz="800" b="0" i="0" u="none" strike="noStrike" cap="none">
                <a:solidFill>
                  <a:srgbClr val="A0B4C8"/>
                </a:solidFill>
                <a:latin typeface="Calibri"/>
                <a:ea typeface="Calibri"/>
                <a:cs typeface="Calibri"/>
                <a:sym typeface="Calibri"/>
              </a:rPr>
              <a:t>blairgowriehe.com  |  david@blairgowriehe.com  |  Confidential</a:t>
            </a:r>
            <a:endParaRPr sz="800" b="0" i="0" u="none" strike="noStrike" cap="none">
              <a:solidFill>
                <a:schemeClr val="dk1"/>
              </a:solidFill>
              <a:latin typeface="Calibri"/>
              <a:ea typeface="Calibri"/>
              <a:cs typeface="Calibri"/>
              <a:sym typeface="Calibri"/>
            </a:endParaRPr>
          </a:p>
        </p:txBody>
      </p:sp>
      <p:sp>
        <p:nvSpPr>
          <p:cNvPr id="106" name="Google Shape;106;p5"/>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11"/>
        <p:cNvGrpSpPr/>
        <p:nvPr/>
      </p:nvGrpSpPr>
      <p:grpSpPr>
        <a:xfrm>
          <a:off x="0" y="0"/>
          <a:ext cx="0" cy="0"/>
          <a:chOff x="0" y="0"/>
          <a:chExt cx="0" cy="0"/>
        </a:xfrm>
      </p:grpSpPr>
      <p:pic>
        <p:nvPicPr>
          <p:cNvPr id="112" name="Google Shape;112;p6" descr="/home/claude/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113" name="Google Shape;113;p6"/>
          <p:cNvSpPr/>
          <p:nvPr/>
        </p:nvSpPr>
        <p:spPr>
          <a:xfrm>
            <a:off x="457200" y="365760"/>
            <a:ext cx="100584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400"/>
              <a:buFont typeface="Montserrat"/>
              <a:buNone/>
            </a:pPr>
            <a:r>
              <a:rPr lang="en-US" sz="2400" b="1" i="0" u="none" strike="noStrike" cap="none">
                <a:solidFill>
                  <a:srgbClr val="002147"/>
                </a:solidFill>
                <a:latin typeface="Montserrat"/>
                <a:ea typeface="Montserrat"/>
                <a:cs typeface="Montserrat"/>
                <a:sym typeface="Montserrat"/>
              </a:rPr>
              <a:t>Undergraduate / Postgraduate Mix</a:t>
            </a:r>
            <a:endParaRPr sz="2400" b="0" i="0" u="none" strike="noStrike" cap="none">
              <a:solidFill>
                <a:schemeClr val="dk1"/>
              </a:solidFill>
              <a:latin typeface="Calibri"/>
              <a:ea typeface="Calibri"/>
              <a:cs typeface="Calibri"/>
              <a:sym typeface="Calibri"/>
            </a:endParaRPr>
          </a:p>
        </p:txBody>
      </p:sp>
      <p:sp>
        <p:nvSpPr>
          <p:cNvPr id="114" name="Google Shape;114;p6"/>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aphicFrame>
        <p:nvGraphicFramePr>
          <p:cNvPr id="115" name="Google Shape;115;p6"/>
          <p:cNvGraphicFramePr/>
          <p:nvPr/>
        </p:nvGraphicFramePr>
        <p:xfrm>
          <a:off x="457200" y="1188720"/>
          <a:ext cx="11292850" cy="3017550"/>
        </p:xfrm>
        <a:graphic>
          <a:graphicData uri="http://schemas.openxmlformats.org/drawingml/2006/table">
            <a:tbl>
              <a:tblPr>
                <a:noFill/>
                <a:tableStyleId>{44A0CE3A-9FA7-4223-9352-C7AF83EA575F}</a:tableStyleId>
              </a:tblPr>
              <a:tblGrid>
                <a:gridCol w="1828800">
                  <a:extLst>
                    <a:ext uri="{9D8B030D-6E8A-4147-A177-3AD203B41FA5}">
                      <a16:colId xmlns:a16="http://schemas.microsoft.com/office/drawing/2014/main" val="20000"/>
                    </a:ext>
                  </a:extLst>
                </a:gridCol>
                <a:gridCol w="2377450">
                  <a:extLst>
                    <a:ext uri="{9D8B030D-6E8A-4147-A177-3AD203B41FA5}">
                      <a16:colId xmlns:a16="http://schemas.microsoft.com/office/drawing/2014/main" val="20001"/>
                    </a:ext>
                  </a:extLst>
                </a:gridCol>
                <a:gridCol w="2194550">
                  <a:extLst>
                    <a:ext uri="{9D8B030D-6E8A-4147-A177-3AD203B41FA5}">
                      <a16:colId xmlns:a16="http://schemas.microsoft.com/office/drawing/2014/main" val="20002"/>
                    </a:ext>
                  </a:extLst>
                </a:gridCol>
                <a:gridCol w="2377450">
                  <a:extLst>
                    <a:ext uri="{9D8B030D-6E8A-4147-A177-3AD203B41FA5}">
                      <a16:colId xmlns:a16="http://schemas.microsoft.com/office/drawing/2014/main" val="20003"/>
                    </a:ext>
                  </a:extLst>
                </a:gridCol>
                <a:gridCol w="2514600">
                  <a:extLst>
                    <a:ext uri="{9D8B030D-6E8A-4147-A177-3AD203B41FA5}">
                      <a16:colId xmlns:a16="http://schemas.microsoft.com/office/drawing/2014/main" val="20004"/>
                    </a:ext>
                  </a:extLst>
                </a:gridCol>
              </a:tblGrid>
              <a:tr h="502925">
                <a:tc>
                  <a:txBody>
                    <a:bodyPr/>
                    <a:lstStyle/>
                    <a:p>
                      <a:pPr marL="0" marR="0" lvl="0" indent="0" algn="l"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Year</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UG headcount</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UG share</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PG headcount</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PG share</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extLst>
                  <a:ext uri="{0D108BD9-81ED-4DB2-BD59-A6C34878D82A}">
                    <a16:rowId xmlns:a16="http://schemas.microsoft.com/office/drawing/2014/main" val="10000"/>
                  </a:ext>
                </a:extLst>
              </a:tr>
              <a:tr h="5029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2020/21</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6,905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71.1%</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2,800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28.9%</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1"/>
                  </a:ext>
                </a:extLst>
              </a:tr>
              <a:tr h="5029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2021/22</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7,010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66.7%</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3,495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33.3%</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2"/>
                  </a:ext>
                </a:extLst>
              </a:tr>
              <a:tr h="5029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2022/23</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6,475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59.8%</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4,350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40.2%</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3"/>
                  </a:ext>
                </a:extLst>
              </a:tr>
              <a:tr h="5029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2023/24</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6,720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62.0%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4,115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38.0%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4"/>
                  </a:ext>
                </a:extLst>
              </a:tr>
              <a:tr h="5029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2024/25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6,665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67.1%</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3,270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32.9%</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5"/>
                  </a:ext>
                </a:extLst>
              </a:tr>
            </a:tbl>
          </a:graphicData>
        </a:graphic>
      </p:graphicFrame>
      <p:sp>
        <p:nvSpPr>
          <p:cNvPr id="116" name="Google Shape;116;p6"/>
          <p:cNvSpPr/>
          <p:nvPr/>
        </p:nvSpPr>
        <p:spPr>
          <a:xfrm>
            <a:off x="457200" y="4572000"/>
            <a:ext cx="11292840" cy="192024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6"/>
          <p:cNvSpPr/>
          <p:nvPr/>
        </p:nvSpPr>
        <p:spPr>
          <a:xfrm>
            <a:off x="640080" y="4663440"/>
            <a:ext cx="10972800" cy="228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THE PG SENSITIVITY</a:t>
            </a:r>
            <a:endParaRPr sz="1000" b="0" i="0" u="none" strike="noStrike" cap="none">
              <a:solidFill>
                <a:schemeClr val="dk1"/>
              </a:solidFill>
              <a:latin typeface="Calibri"/>
              <a:ea typeface="Calibri"/>
              <a:cs typeface="Calibri"/>
              <a:sym typeface="Calibri"/>
            </a:endParaRPr>
          </a:p>
        </p:txBody>
      </p:sp>
      <p:sp>
        <p:nvSpPr>
          <p:cNvPr id="118" name="Google Shape;118;p6"/>
          <p:cNvSpPr/>
          <p:nvPr/>
        </p:nvSpPr>
        <p:spPr>
          <a:xfrm>
            <a:off x="640080" y="4937760"/>
            <a:ext cx="10972800" cy="1463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dirty="0">
                <a:solidFill>
                  <a:srgbClr val="4D4D4D"/>
                </a:solidFill>
                <a:latin typeface="Calibri"/>
                <a:ea typeface="Calibri"/>
                <a:cs typeface="Calibri"/>
                <a:sym typeface="Calibri"/>
              </a:rPr>
              <a:t>Postgraduate share moved from 28.9% in 2020/21 to 32.9% in 2024/25. The shift towards taught postgraduate is the structural driver of the international volatility on display in section 02. Taught-postgraduate cohorts are dominated by international students recruited annually, so any change in visa rules, currency exchange rates, or competing destination signals shows up immediately in the next admissions cycle. Three-year undergraduate cohorts smooth out that volatility because two-thirds of the population is locked in from prior years. </a:t>
            </a:r>
            <a:r>
              <a:rPr lang="en-US" sz="1200" b="0" i="0" u="none" strike="noStrike" cap="none" dirty="0" err="1">
                <a:solidFill>
                  <a:srgbClr val="4D4D4D"/>
                </a:solidFill>
                <a:latin typeface="Calibri"/>
                <a:ea typeface="Calibri"/>
                <a:cs typeface="Calibri"/>
                <a:sym typeface="Calibri"/>
              </a:rPr>
              <a:t>Caerwen's</a:t>
            </a:r>
            <a:r>
              <a:rPr lang="en-US" sz="1200" b="0" i="0" u="none" strike="noStrike" cap="none" dirty="0">
                <a:solidFill>
                  <a:srgbClr val="4D4D4D"/>
                </a:solidFill>
                <a:latin typeface="Calibri"/>
                <a:ea typeface="Calibri"/>
                <a:cs typeface="Calibri"/>
                <a:sym typeface="Calibri"/>
              </a:rPr>
              <a:t> high PG share is what made the rapid 2021-2023 growth possible and what made the 2024/25 contraction so abrupt.</a:t>
            </a:r>
            <a:endParaRPr sz="1200" b="0" i="0" u="none" strike="noStrike" cap="none" dirty="0">
              <a:solidFill>
                <a:schemeClr val="dk1"/>
              </a:solidFill>
              <a:latin typeface="Calibri"/>
              <a:ea typeface="Calibri"/>
              <a:cs typeface="Calibri"/>
              <a:sym typeface="Calibri"/>
            </a:endParaRPr>
          </a:p>
        </p:txBody>
      </p:sp>
      <p:sp>
        <p:nvSpPr>
          <p:cNvPr id="119" name="Google Shape;119;p6"/>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6"/>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800"/>
              <a:buFont typeface="Calibri"/>
              <a:buNone/>
            </a:pPr>
            <a:r>
              <a:rPr lang="en-US" sz="800" b="0" i="0" u="none" strike="noStrike" cap="none">
                <a:solidFill>
                  <a:srgbClr val="A0B4C8"/>
                </a:solidFill>
                <a:latin typeface="Calibri"/>
                <a:ea typeface="Calibri"/>
                <a:cs typeface="Calibri"/>
                <a:sym typeface="Calibri"/>
              </a:rPr>
              <a:t>blairgowriehe.com  |  david@blairgowriehe.com  |  Confidential</a:t>
            </a:r>
            <a:endParaRPr sz="800" b="0" i="0" u="none" strike="noStrike" cap="none">
              <a:solidFill>
                <a:schemeClr val="dk1"/>
              </a:solidFill>
              <a:latin typeface="Calibri"/>
              <a:ea typeface="Calibri"/>
              <a:cs typeface="Calibri"/>
              <a:sym typeface="Calibri"/>
            </a:endParaRPr>
          </a:p>
        </p:txBody>
      </p:sp>
      <p:sp>
        <p:nvSpPr>
          <p:cNvPr id="121" name="Google Shape;121;p6"/>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26"/>
        <p:cNvGrpSpPr/>
        <p:nvPr/>
      </p:nvGrpSpPr>
      <p:grpSpPr>
        <a:xfrm>
          <a:off x="0" y="0"/>
          <a:ext cx="0" cy="0"/>
          <a:chOff x="0" y="0"/>
          <a:chExt cx="0" cy="0"/>
        </a:xfrm>
      </p:grpSpPr>
      <p:pic>
        <p:nvPicPr>
          <p:cNvPr id="127" name="Google Shape;127;p7" descr="/home/claude/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128" name="Google Shape;128;p7"/>
          <p:cNvSpPr/>
          <p:nvPr/>
        </p:nvSpPr>
        <p:spPr>
          <a:xfrm>
            <a:off x="457200" y="365760"/>
            <a:ext cx="109728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400"/>
              <a:buFont typeface="Montserrat"/>
              <a:buNone/>
            </a:pPr>
            <a:r>
              <a:rPr lang="en-US" sz="2400" b="1" i="0" u="none" strike="noStrike" cap="none">
                <a:solidFill>
                  <a:srgbClr val="002147"/>
                </a:solidFill>
                <a:latin typeface="Montserrat"/>
                <a:ea typeface="Montserrat"/>
                <a:cs typeface="Montserrat"/>
                <a:sym typeface="Montserrat"/>
              </a:rPr>
              <a:t>Domicile Composition — Five-Year View</a:t>
            </a:r>
            <a:endParaRPr sz="2400" b="0" i="0" u="none" strike="noStrike" cap="none">
              <a:solidFill>
                <a:schemeClr val="dk1"/>
              </a:solidFill>
              <a:latin typeface="Calibri"/>
              <a:ea typeface="Calibri"/>
              <a:cs typeface="Calibri"/>
              <a:sym typeface="Calibri"/>
            </a:endParaRPr>
          </a:p>
        </p:txBody>
      </p:sp>
      <p:sp>
        <p:nvSpPr>
          <p:cNvPr id="129" name="Google Shape;129;p7"/>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aphicFrame>
        <p:nvGraphicFramePr>
          <p:cNvPr id="130" name="Google Shape;130;p7"/>
          <p:cNvGraphicFramePr/>
          <p:nvPr/>
        </p:nvGraphicFramePr>
        <p:xfrm>
          <a:off x="457200" y="1188720"/>
          <a:ext cx="3000000" cy="3000000"/>
        </p:xfrm>
        <a:graphic>
          <a:graphicData uri="http://schemas.openxmlformats.org/drawingml/2006/table">
            <a:tbl>
              <a:tblPr>
                <a:noFill/>
                <a:tableStyleId>{44A0CE3A-9FA7-4223-9352-C7AF83EA575F}</a:tableStyleId>
              </a:tblPr>
              <a:tblGrid>
                <a:gridCol w="1691650">
                  <a:extLst>
                    <a:ext uri="{9D8B030D-6E8A-4147-A177-3AD203B41FA5}">
                      <a16:colId xmlns:a16="http://schemas.microsoft.com/office/drawing/2014/main" val="20000"/>
                    </a:ext>
                  </a:extLst>
                </a:gridCol>
                <a:gridCol w="1783075">
                  <a:extLst>
                    <a:ext uri="{9D8B030D-6E8A-4147-A177-3AD203B41FA5}">
                      <a16:colId xmlns:a16="http://schemas.microsoft.com/office/drawing/2014/main" val="20001"/>
                    </a:ext>
                  </a:extLst>
                </a:gridCol>
                <a:gridCol w="1691650">
                  <a:extLst>
                    <a:ext uri="{9D8B030D-6E8A-4147-A177-3AD203B41FA5}">
                      <a16:colId xmlns:a16="http://schemas.microsoft.com/office/drawing/2014/main" val="20002"/>
                    </a:ext>
                  </a:extLst>
                </a:gridCol>
                <a:gridCol w="2240275">
                  <a:extLst>
                    <a:ext uri="{9D8B030D-6E8A-4147-A177-3AD203B41FA5}">
                      <a16:colId xmlns:a16="http://schemas.microsoft.com/office/drawing/2014/main" val="20003"/>
                    </a:ext>
                  </a:extLst>
                </a:gridCol>
                <a:gridCol w="1965950">
                  <a:extLst>
                    <a:ext uri="{9D8B030D-6E8A-4147-A177-3AD203B41FA5}">
                      <a16:colId xmlns:a16="http://schemas.microsoft.com/office/drawing/2014/main" val="20004"/>
                    </a:ext>
                  </a:extLst>
                </a:gridCol>
                <a:gridCol w="1920250">
                  <a:extLst>
                    <a:ext uri="{9D8B030D-6E8A-4147-A177-3AD203B41FA5}">
                      <a16:colId xmlns:a16="http://schemas.microsoft.com/office/drawing/2014/main" val="20005"/>
                    </a:ext>
                  </a:extLst>
                </a:gridCol>
              </a:tblGrid>
              <a:tr h="502925">
                <a:tc>
                  <a:txBody>
                    <a:bodyPr/>
                    <a:lstStyle/>
                    <a:p>
                      <a:pPr marL="0" marR="0" lvl="0" indent="0" algn="l"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Year</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UK</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EU</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Non-EU intl</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Intl total</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Intl share</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extLst>
                  <a:ext uri="{0D108BD9-81ED-4DB2-BD59-A6C34878D82A}">
                    <a16:rowId xmlns:a16="http://schemas.microsoft.com/office/drawing/2014/main" val="10000"/>
                  </a:ext>
                </a:extLst>
              </a:tr>
              <a:tr h="5029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2020/21</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7,860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455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1,390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1,845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19.0%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1"/>
                  </a:ext>
                </a:extLst>
              </a:tr>
              <a:tr h="5029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2021/22</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8,185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390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1,930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2,320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22.1%</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2"/>
                  </a:ext>
                </a:extLst>
              </a:tr>
              <a:tr h="5029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2022/23</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7,775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285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2,715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3,000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27.7%</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3"/>
                  </a:ext>
                </a:extLst>
              </a:tr>
              <a:tr h="5029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2023/24</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7,865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255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2,620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2,875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26.5%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4"/>
                  </a:ext>
                </a:extLst>
              </a:tr>
              <a:tr h="5029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2024/25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7,765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205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1,930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2,135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21.5%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5"/>
                  </a:ext>
                </a:extLst>
              </a:tr>
            </a:tbl>
          </a:graphicData>
        </a:graphic>
      </p:graphicFrame>
      <p:sp>
        <p:nvSpPr>
          <p:cNvPr id="131" name="Google Shape;131;p7"/>
          <p:cNvSpPr/>
          <p:nvPr/>
        </p:nvSpPr>
        <p:spPr>
          <a:xfrm>
            <a:off x="457200" y="4572000"/>
            <a:ext cx="11292840" cy="192024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7"/>
          <p:cNvSpPr/>
          <p:nvPr/>
        </p:nvSpPr>
        <p:spPr>
          <a:xfrm>
            <a:off x="640080" y="4663440"/>
            <a:ext cx="10972800" cy="228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THREE COHORTS, THREE STORIES</a:t>
            </a:r>
            <a:endParaRPr sz="1000" b="0" i="0" u="none" strike="noStrike" cap="none">
              <a:solidFill>
                <a:schemeClr val="dk1"/>
              </a:solidFill>
              <a:latin typeface="Calibri"/>
              <a:ea typeface="Calibri"/>
              <a:cs typeface="Calibri"/>
              <a:sym typeface="Calibri"/>
            </a:endParaRPr>
          </a:p>
        </p:txBody>
      </p:sp>
      <p:sp>
        <p:nvSpPr>
          <p:cNvPr id="133" name="Google Shape;133;p7"/>
          <p:cNvSpPr/>
          <p:nvPr/>
        </p:nvSpPr>
        <p:spPr>
          <a:xfrm>
            <a:off x="640080" y="4937760"/>
            <a:ext cx="10972800" cy="1463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200"/>
              <a:buFont typeface="Calibri"/>
              <a:buNone/>
            </a:pPr>
            <a:r>
              <a:rPr lang="en-US" sz="1200" b="0" i="0" u="none" strike="noStrike" cap="none">
                <a:solidFill>
                  <a:srgbClr val="FFFFFF"/>
                </a:solidFill>
                <a:latin typeface="Calibri"/>
                <a:ea typeface="Calibri"/>
                <a:cs typeface="Calibri"/>
                <a:sym typeface="Calibri"/>
              </a:rPr>
              <a:t>UK: stable across the entire window (7,860 → 7,765, range tight). The domestic recruitment story is one of equilibrium, not growth. EU: continued post-Brexit decline from 455 to 205 — the slope is gentler now but still negative. Non-EU international: a sharp post-pandemic build to a 2,715 peak in 2022/23, then a 30% retreat to 1,930 in just two years. International share peaked at 27.7% in 2022/23 and has now fallen back to 21.5% — the institution's exposure to international cycles has eased mechanically, but only because the international book has shrunk.</a:t>
            </a:r>
            <a:endParaRPr sz="1200" b="0" i="0" u="none" strike="noStrike" cap="none">
              <a:solidFill>
                <a:schemeClr val="dk1"/>
              </a:solidFill>
              <a:latin typeface="Calibri"/>
              <a:ea typeface="Calibri"/>
              <a:cs typeface="Calibri"/>
              <a:sym typeface="Calibri"/>
            </a:endParaRPr>
          </a:p>
        </p:txBody>
      </p:sp>
      <p:sp>
        <p:nvSpPr>
          <p:cNvPr id="134" name="Google Shape;134;p7"/>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7"/>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800"/>
              <a:buFont typeface="Calibri"/>
              <a:buNone/>
            </a:pPr>
            <a:r>
              <a:rPr lang="en-US" sz="800" b="0" i="0" u="none" strike="noStrike" cap="none">
                <a:solidFill>
                  <a:srgbClr val="A0B4C8"/>
                </a:solidFill>
                <a:latin typeface="Calibri"/>
                <a:ea typeface="Calibri"/>
                <a:cs typeface="Calibri"/>
                <a:sym typeface="Calibri"/>
              </a:rPr>
              <a:t>blairgowriehe.com  |  david@blairgowriehe.com  |  Confidential</a:t>
            </a:r>
            <a:endParaRPr sz="800" b="0" i="0" u="none" strike="noStrike" cap="none">
              <a:solidFill>
                <a:schemeClr val="dk1"/>
              </a:solidFill>
              <a:latin typeface="Calibri"/>
              <a:ea typeface="Calibri"/>
              <a:cs typeface="Calibri"/>
              <a:sym typeface="Calibri"/>
            </a:endParaRPr>
          </a:p>
        </p:txBody>
      </p:sp>
      <p:sp>
        <p:nvSpPr>
          <p:cNvPr id="136" name="Google Shape;136;p7"/>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2147"/>
        </a:solidFill>
        <a:effectLst/>
      </p:bgPr>
    </p:bg>
    <p:spTree>
      <p:nvGrpSpPr>
        <p:cNvPr id="1" name="Shape 141"/>
        <p:cNvGrpSpPr/>
        <p:nvPr/>
      </p:nvGrpSpPr>
      <p:grpSpPr>
        <a:xfrm>
          <a:off x="0" y="0"/>
          <a:ext cx="0" cy="0"/>
          <a:chOff x="0" y="0"/>
          <a:chExt cx="0" cy="0"/>
        </a:xfrm>
      </p:grpSpPr>
      <p:sp>
        <p:nvSpPr>
          <p:cNvPr id="142" name="Google Shape;142;p8"/>
          <p:cNvSpPr/>
          <p:nvPr/>
        </p:nvSpPr>
        <p:spPr>
          <a:xfrm>
            <a:off x="0" y="0"/>
            <a:ext cx="164592" cy="6858000"/>
          </a:xfrm>
          <a:prstGeom prst="rect">
            <a:avLst/>
          </a:prstGeom>
          <a:solidFill>
            <a:srgbClr val="FFB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43" name="Google Shape;143;p8" descr="/home/claude/blairgowrie-assets/blairgowrie-logo-reversed-on-dark.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144" name="Google Shape;144;p8"/>
          <p:cNvSpPr/>
          <p:nvPr/>
        </p:nvSpPr>
        <p:spPr>
          <a:xfrm>
            <a:off x="640080" y="2286000"/>
            <a:ext cx="2743200" cy="1371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9600"/>
              <a:buFont typeface="Montserrat"/>
              <a:buNone/>
            </a:pPr>
            <a:r>
              <a:rPr lang="en-US" sz="9600" b="1" i="0" u="none" strike="noStrike" cap="none">
                <a:solidFill>
                  <a:srgbClr val="00CED1"/>
                </a:solidFill>
                <a:latin typeface="Montserrat"/>
                <a:ea typeface="Montserrat"/>
                <a:cs typeface="Montserrat"/>
                <a:sym typeface="Montserrat"/>
              </a:rPr>
              <a:t>02</a:t>
            </a:r>
            <a:endParaRPr sz="9600" b="0" i="0" u="none" strike="noStrike" cap="none">
              <a:solidFill>
                <a:schemeClr val="dk1"/>
              </a:solidFill>
              <a:latin typeface="Calibri"/>
              <a:ea typeface="Calibri"/>
              <a:cs typeface="Calibri"/>
              <a:sym typeface="Calibri"/>
            </a:endParaRPr>
          </a:p>
        </p:txBody>
      </p:sp>
      <p:sp>
        <p:nvSpPr>
          <p:cNvPr id="145" name="Google Shape;145;p8"/>
          <p:cNvSpPr/>
          <p:nvPr/>
        </p:nvSpPr>
        <p:spPr>
          <a:xfrm>
            <a:off x="640080" y="3657600"/>
            <a:ext cx="1097280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3600"/>
              <a:buFont typeface="Montserrat"/>
              <a:buNone/>
            </a:pPr>
            <a:r>
              <a:rPr lang="en-US" sz="3600" b="1" i="0" u="none" strike="noStrike" cap="none">
                <a:solidFill>
                  <a:srgbClr val="FFFFFF"/>
                </a:solidFill>
                <a:latin typeface="Montserrat"/>
                <a:ea typeface="Montserrat"/>
                <a:cs typeface="Montserrat"/>
                <a:sym typeface="Montserrat"/>
              </a:rPr>
              <a:t>Subject Mix &amp; Concentration</a:t>
            </a:r>
            <a:endParaRPr sz="3600" b="0" i="0" u="none" strike="noStrike" cap="none">
              <a:solidFill>
                <a:schemeClr val="dk1"/>
              </a:solidFill>
              <a:latin typeface="Calibri"/>
              <a:ea typeface="Calibri"/>
              <a:cs typeface="Calibri"/>
              <a:sym typeface="Calibri"/>
            </a:endParaRPr>
          </a:p>
        </p:txBody>
      </p:sp>
      <p:sp>
        <p:nvSpPr>
          <p:cNvPr id="146" name="Google Shape;146;p8"/>
          <p:cNvSpPr/>
          <p:nvPr/>
        </p:nvSpPr>
        <p:spPr>
          <a:xfrm>
            <a:off x="640080" y="4343400"/>
            <a:ext cx="10972800"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600"/>
              <a:buFont typeface="Calibri"/>
              <a:buNone/>
            </a:pPr>
            <a:r>
              <a:rPr lang="en-US" sz="1600" b="0" i="1" u="none" strike="noStrike" cap="none">
                <a:solidFill>
                  <a:srgbClr val="A0B4C8"/>
                </a:solidFill>
                <a:latin typeface="Calibri"/>
                <a:ea typeface="Calibri"/>
                <a:cs typeface="Calibri"/>
                <a:sym typeface="Calibri"/>
              </a:rPr>
              <a:t>Where qualifications come from. Where the growth has been. Where the risk sits.</a:t>
            </a:r>
            <a:endParaRPr sz="1600" b="0" i="0" u="none" strike="noStrike" cap="none">
              <a:solidFill>
                <a:schemeClr val="dk1"/>
              </a:solidFill>
              <a:latin typeface="Calibri"/>
              <a:ea typeface="Calibri"/>
              <a:cs typeface="Calibri"/>
              <a:sym typeface="Calibri"/>
            </a:endParaRPr>
          </a:p>
        </p:txBody>
      </p:sp>
      <p:sp>
        <p:nvSpPr>
          <p:cNvPr id="147" name="Google Shape;147;p8"/>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52"/>
        <p:cNvGrpSpPr/>
        <p:nvPr/>
      </p:nvGrpSpPr>
      <p:grpSpPr>
        <a:xfrm>
          <a:off x="0" y="0"/>
          <a:ext cx="0" cy="0"/>
          <a:chOff x="0" y="0"/>
          <a:chExt cx="0" cy="0"/>
        </a:xfrm>
      </p:grpSpPr>
      <p:pic>
        <p:nvPicPr>
          <p:cNvPr id="153" name="Google Shape;153;p9" descr="/home/claude/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154" name="Google Shape;154;p9"/>
          <p:cNvSpPr/>
          <p:nvPr/>
        </p:nvSpPr>
        <p:spPr>
          <a:xfrm>
            <a:off x="457200" y="365760"/>
            <a:ext cx="109728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200"/>
              <a:buFont typeface="Montserrat"/>
              <a:buNone/>
            </a:pPr>
            <a:r>
              <a:rPr lang="en-US" sz="2200" b="1" i="0" u="none" strike="noStrike" cap="none">
                <a:solidFill>
                  <a:srgbClr val="002147"/>
                </a:solidFill>
                <a:latin typeface="Montserrat"/>
                <a:ea typeface="Montserrat"/>
                <a:cs typeface="Montserrat"/>
                <a:sym typeface="Montserrat"/>
              </a:rPr>
              <a:t>Subject Mix — Qualifiers by CAH2 (HESA Table 51)</a:t>
            </a:r>
            <a:endParaRPr sz="2200" b="0" i="0" u="none" strike="noStrike" cap="none">
              <a:solidFill>
                <a:schemeClr val="dk1"/>
              </a:solidFill>
              <a:latin typeface="Calibri"/>
              <a:ea typeface="Calibri"/>
              <a:cs typeface="Calibri"/>
              <a:sym typeface="Calibri"/>
            </a:endParaRPr>
          </a:p>
        </p:txBody>
      </p:sp>
      <p:sp>
        <p:nvSpPr>
          <p:cNvPr id="155" name="Google Shape;155;p9"/>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aphicFrame>
        <p:nvGraphicFramePr>
          <p:cNvPr id="156" name="Google Shape;156;p9"/>
          <p:cNvGraphicFramePr/>
          <p:nvPr/>
        </p:nvGraphicFramePr>
        <p:xfrm>
          <a:off x="457200" y="1188720"/>
          <a:ext cx="3000000" cy="3000000"/>
        </p:xfrm>
        <a:graphic>
          <a:graphicData uri="http://schemas.openxmlformats.org/drawingml/2006/table">
            <a:tbl>
              <a:tblPr>
                <a:noFill/>
                <a:tableStyleId>{44A0CE3A-9FA7-4223-9352-C7AF83EA575F}</a:tableStyleId>
              </a:tblPr>
              <a:tblGrid>
                <a:gridCol w="4572000">
                  <a:extLst>
                    <a:ext uri="{9D8B030D-6E8A-4147-A177-3AD203B41FA5}">
                      <a16:colId xmlns:a16="http://schemas.microsoft.com/office/drawing/2014/main" val="20000"/>
                    </a:ext>
                  </a:extLst>
                </a:gridCol>
                <a:gridCol w="1691650">
                  <a:extLst>
                    <a:ext uri="{9D8B030D-6E8A-4147-A177-3AD203B41FA5}">
                      <a16:colId xmlns:a16="http://schemas.microsoft.com/office/drawing/2014/main" val="20001"/>
                    </a:ext>
                  </a:extLst>
                </a:gridCol>
                <a:gridCol w="1691650">
                  <a:extLst>
                    <a:ext uri="{9D8B030D-6E8A-4147-A177-3AD203B41FA5}">
                      <a16:colId xmlns:a16="http://schemas.microsoft.com/office/drawing/2014/main" val="20002"/>
                    </a:ext>
                  </a:extLst>
                </a:gridCol>
                <a:gridCol w="1691650">
                  <a:extLst>
                    <a:ext uri="{9D8B030D-6E8A-4147-A177-3AD203B41FA5}">
                      <a16:colId xmlns:a16="http://schemas.microsoft.com/office/drawing/2014/main" val="20003"/>
                    </a:ext>
                  </a:extLst>
                </a:gridCol>
                <a:gridCol w="1645925">
                  <a:extLst>
                    <a:ext uri="{9D8B030D-6E8A-4147-A177-3AD203B41FA5}">
                      <a16:colId xmlns:a16="http://schemas.microsoft.com/office/drawing/2014/main" val="20004"/>
                    </a:ext>
                  </a:extLst>
                </a:gridCol>
              </a:tblGrid>
              <a:tr h="457200">
                <a:tc>
                  <a:txBody>
                    <a:bodyPr/>
                    <a:lstStyle/>
                    <a:p>
                      <a:pPr marL="0" marR="0" lvl="0" indent="0" algn="l"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Subject (CAH2)</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2020/21</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2024/25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5yr change</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Share (latest)</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extLst>
                  <a:ext uri="{0D108BD9-81ED-4DB2-BD59-A6C34878D82A}">
                    <a16:rowId xmlns:a16="http://schemas.microsoft.com/office/drawing/2014/main" val="10000"/>
                  </a:ext>
                </a:extLst>
              </a:tr>
              <a:tr h="457200">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Business And Management</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565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940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+80.8%</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27.2%</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1"/>
                  </a:ext>
                </a:extLst>
              </a:tr>
              <a:tr h="457200">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Subjects Allied To Medicine</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415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590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+38.8%</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17.1%</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2"/>
                  </a:ext>
                </a:extLst>
              </a:tr>
              <a:tr h="457200">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Biological And Sport Sciences</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400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500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-2.0%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14.5%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3"/>
                  </a:ext>
                </a:extLst>
              </a:tr>
              <a:tr h="457200">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Psychology</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415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440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-3.3%</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12.7%</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4"/>
                  </a:ext>
                </a:extLst>
              </a:tr>
              <a:tr h="457200">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Law</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125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280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+100.0%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8.1%</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5"/>
                  </a:ext>
                </a:extLst>
              </a:tr>
              <a:tr h="457200">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Education And Teaching</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265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270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CED1"/>
                        </a:buClr>
                        <a:buSzPts val="1200"/>
                        <a:buFont typeface="Calibri"/>
                        <a:buNone/>
                      </a:pPr>
                      <a:r>
                        <a:rPr lang="en-US" sz="1200" b="1" u="none" strike="noStrike" cap="none">
                          <a:solidFill>
                            <a:srgbClr val="00CED1"/>
                          </a:solidFill>
                          <a:latin typeface="Calibri"/>
                          <a:ea typeface="Calibri"/>
                          <a:cs typeface="Calibri"/>
                          <a:sym typeface="Calibri"/>
                        </a:rPr>
                        <a:t>+10.2%</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7.8%</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6"/>
                  </a:ext>
                </a:extLst>
              </a:tr>
              <a:tr h="457200">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Social Sciences</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225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240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-4.0%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6.9%</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7"/>
                  </a:ext>
                </a:extLst>
              </a:tr>
              <a:tr h="457200">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Computing</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100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195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+129.4%</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5.6%</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8"/>
                  </a:ext>
                </a:extLst>
              </a:tr>
            </a:tbl>
          </a:graphicData>
        </a:graphic>
      </p:graphicFrame>
      <p:sp>
        <p:nvSpPr>
          <p:cNvPr id="157" name="Google Shape;157;p9"/>
          <p:cNvSpPr/>
          <p:nvPr/>
        </p:nvSpPr>
        <p:spPr>
          <a:xfrm>
            <a:off x="457200" y="5486400"/>
            <a:ext cx="11292840" cy="100584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9"/>
          <p:cNvSpPr/>
          <p:nvPr/>
        </p:nvSpPr>
        <p:spPr>
          <a:xfrm>
            <a:off x="640080" y="5577840"/>
            <a:ext cx="10972800" cy="228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900"/>
              <a:buFont typeface="Montserrat"/>
              <a:buNone/>
            </a:pPr>
            <a:r>
              <a:rPr lang="en-US" sz="900" b="1" i="0" u="none" strike="noStrike" cap="none">
                <a:solidFill>
                  <a:srgbClr val="00CED1"/>
                </a:solidFill>
                <a:latin typeface="Montserrat"/>
                <a:ea typeface="Montserrat"/>
                <a:cs typeface="Montserrat"/>
                <a:sym typeface="Montserrat"/>
              </a:rPr>
              <a:t>METHODOLOGY NOTE</a:t>
            </a:r>
            <a:endParaRPr sz="900" b="0" i="0" u="none" strike="noStrike" cap="none">
              <a:solidFill>
                <a:schemeClr val="dk1"/>
              </a:solidFill>
              <a:latin typeface="Calibri"/>
              <a:ea typeface="Calibri"/>
              <a:cs typeface="Calibri"/>
              <a:sym typeface="Calibri"/>
            </a:endParaRPr>
          </a:p>
        </p:txBody>
      </p:sp>
      <p:sp>
        <p:nvSpPr>
          <p:cNvPr id="159" name="Google Shape;159;p9"/>
          <p:cNvSpPr/>
          <p:nvPr/>
        </p:nvSpPr>
        <p:spPr>
          <a:xfrm>
            <a:off x="640080" y="5806440"/>
            <a:ext cx="1097280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100"/>
              <a:buFont typeface="Calibri"/>
              <a:buNone/>
            </a:pPr>
            <a:r>
              <a:rPr lang="en-US" sz="1100" b="0" i="1" u="none" strike="noStrike" cap="none">
                <a:solidFill>
                  <a:srgbClr val="4D4D4D"/>
                </a:solidFill>
                <a:latin typeface="Calibri"/>
                <a:ea typeface="Calibri"/>
                <a:cs typeface="Calibri"/>
                <a:sym typeface="Calibri"/>
              </a:rPr>
              <a:t>Qualifiers data is a graduation-completions signal, not enrolments. It lags the underlying enrolment choice by approximately three years. A qualifier surge in 2024/25 reflects students who started in 2021/22 — typically the period of maximum international growth. The 2024/25 enrolment contraction will not show up in qualifiers data until 2026/27 at the earliest.</a:t>
            </a:r>
            <a:endParaRPr sz="1100" b="0" i="0" u="none" strike="noStrike" cap="none">
              <a:solidFill>
                <a:schemeClr val="dk1"/>
              </a:solidFill>
              <a:latin typeface="Calibri"/>
              <a:ea typeface="Calibri"/>
              <a:cs typeface="Calibri"/>
              <a:sym typeface="Calibri"/>
            </a:endParaRPr>
          </a:p>
        </p:txBody>
      </p:sp>
      <p:sp>
        <p:nvSpPr>
          <p:cNvPr id="160" name="Google Shape;160;p9"/>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9"/>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800"/>
              <a:buFont typeface="Calibri"/>
              <a:buNone/>
            </a:pPr>
            <a:r>
              <a:rPr lang="en-US" sz="800" b="0" i="0" u="none" strike="noStrike" cap="none">
                <a:solidFill>
                  <a:srgbClr val="A0B4C8"/>
                </a:solidFill>
                <a:latin typeface="Calibri"/>
                <a:ea typeface="Calibri"/>
                <a:cs typeface="Calibri"/>
                <a:sym typeface="Calibri"/>
              </a:rPr>
              <a:t>blairgowriehe.com  |  david@blairgowriehe.com  |  Confidential</a:t>
            </a:r>
            <a:endParaRPr sz="800" b="0" i="0" u="none" strike="noStrike" cap="none">
              <a:solidFill>
                <a:schemeClr val="dk1"/>
              </a:solidFill>
              <a:latin typeface="Calibri"/>
              <a:ea typeface="Calibri"/>
              <a:cs typeface="Calibri"/>
              <a:sym typeface="Calibri"/>
            </a:endParaRPr>
          </a:p>
        </p:txBody>
      </p:sp>
      <p:sp>
        <p:nvSpPr>
          <p:cNvPr id="162" name="Google Shape;162;p9"/>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2433</Words>
  <Application>Microsoft Macintosh PowerPoint</Application>
  <PresentationFormat>Widescreen</PresentationFormat>
  <Paragraphs>400</Paragraphs>
  <Slides>16</Slides>
  <Notes>16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Montserrat</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Blairgowrie HE Advisory</dc:creator>
  <cp:lastModifiedBy>David OConnor</cp:lastModifiedBy>
  <cp:revision>1</cp:revision>
  <dcterms:created xsi:type="dcterms:W3CDTF">2026-04-14T18:36:48Z</dcterms:created>
  <dcterms:modified xsi:type="dcterms:W3CDTF">2026-04-20T11:35:24Z</dcterms:modified>
</cp:coreProperties>
</file>