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Lst>
  <p:sldSz cx="12192000" cy="6858000"/>
  <p:notesSz cx="6858000" cy="12192000"/>
  <p:embeddedFontLst>
    <p:embeddedFont>
      <p:font typeface="Montserrat" pitchFamily="2" charset="77"/>
      <p:regular r:id="rId19"/>
      <p:bold r:id="rId20"/>
      <p:italic r:id="rId21"/>
      <p:boldItalic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6" roundtripDataSignature="AMtx7mip6clcBVEyJUD1Hx4OQIyQUPUa0g=="/>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AED56A3B-973C-49C8-B413-30BE8343C9E5}">
  <a:tblStyle styleId="{AED56A3B-973C-49C8-B413-30BE8343C9E5}"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64"/>
    <p:restoredTop sz="94631"/>
  </p:normalViewPr>
  <p:slideViewPr>
    <p:cSldViewPr snapToGrid="0" showGuides="1">
      <p:cViewPr varScale="1">
        <p:scale>
          <a:sx n="83" d="100"/>
          <a:sy n="83" d="100"/>
        </p:scale>
        <p:origin x="296" y="4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customschemas.google.com/relationships/presentationmetadata" Target="metadata"/><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
        <p:cNvGrpSpPr/>
        <p:nvPr/>
      </p:nvGrpSpPr>
      <p:grpSpPr>
        <a:xfrm>
          <a:off x="0" y="0"/>
          <a:ext cx="0" cy="0"/>
          <a:chOff x="0" y="0"/>
          <a:chExt cx="0" cy="0"/>
        </a:xfrm>
      </p:grpSpPr>
      <p:sp>
        <p:nvSpPr>
          <p:cNvPr id="12" name="Google Shape;12;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 name="Google Shape;13;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 name="Google Shape;14;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7" name="Google Shape;187;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8" name="Google Shape;188;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3"/>
        <p:cNvGrpSpPr/>
        <p:nvPr/>
      </p:nvGrpSpPr>
      <p:grpSpPr>
        <a:xfrm>
          <a:off x="0" y="0"/>
          <a:ext cx="0" cy="0"/>
          <a:chOff x="0" y="0"/>
          <a:chExt cx="0" cy="0"/>
        </a:xfrm>
      </p:grpSpPr>
      <p:sp>
        <p:nvSpPr>
          <p:cNvPr id="204" name="Google Shape;20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5" name="Google Shape;205;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6" name="Google Shape;206;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7" name="Google Shape;227;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28" name="Google Shape;228;p1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12</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8" name="Google Shape;238;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9" name="Google Shape;239;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13</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3" name="Google Shape;253;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4" name="Google Shape;254;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14</a:t>
            </a:fld>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8" name="Google Shape;268;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9" name="Google Shape;269;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15</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
        <p:cNvGrpSpPr/>
        <p:nvPr/>
      </p:nvGrpSpPr>
      <p:grpSpPr>
        <a:xfrm>
          <a:off x="0" y="0"/>
          <a:ext cx="0" cy="0"/>
          <a:chOff x="0" y="0"/>
          <a:chExt cx="0" cy="0"/>
        </a:xfrm>
      </p:grpSpPr>
      <p:sp>
        <p:nvSpPr>
          <p:cNvPr id="28" name="Google Shape;28;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9" name="Google Shape;29;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 name="Google Shape;30;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0" name="Google Shape;5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1" name="Google Shape;5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
        <p:cNvGrpSpPr/>
        <p:nvPr/>
      </p:nvGrpSpPr>
      <p:grpSpPr>
        <a:xfrm>
          <a:off x="0" y="0"/>
          <a:ext cx="0" cy="0"/>
          <a:chOff x="0" y="0"/>
          <a:chExt cx="0" cy="0"/>
        </a:xfrm>
      </p:grpSpPr>
      <p:sp>
        <p:nvSpPr>
          <p:cNvPr id="82" name="Google Shape;82;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3" name="Google Shape;83;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 name="Google Shape;84;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9" name="Google Shape;109;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0" name="Google Shape;110;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4" name="Google Shape;12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5" name="Google Shape;12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0" name="Google Shape;150;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1" name="Google Shape;151;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1" name="Google Shape;161;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2" name="Google Shape;162;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EFAULT">
  <p:cSld name="DEFAULT">
    <p:bg>
      <p:bgPr>
        <a:solidFill>
          <a:schemeClr val="lt1"/>
        </a:solidFill>
        <a:effectLst/>
      </p:bgPr>
    </p:bg>
    <p:spTree>
      <p:nvGrpSpPr>
        <p:cNvPr id="1" name="Shape 1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Shape 9"/>
        <p:cNvGrpSpPr/>
        <p:nvPr/>
      </p:nvGrpSpPr>
      <p:grpSpPr>
        <a:xfrm>
          <a:off x="0" y="0"/>
          <a:ext cx="0" cy="0"/>
          <a:chOff x="0" y="0"/>
          <a:chExt cx="0" cy="0"/>
        </a:xfrm>
      </p:grpSpPr>
    </p:spTree>
  </p:cSld>
  <p:clrMap bg1="lt1" tx1="dk1" bg2="dk2" tx2="lt2" accent1="accent1" accent2="accent2" accent3="accent3" accent4="accent4" accent5="accent5" accent6="accent6" hlink="hlink" folHlink="folHlink"/>
  <p:sldLayoutIdLst>
    <p:sldLayoutId id="214748364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5"/>
        <p:cNvGrpSpPr/>
        <p:nvPr/>
      </p:nvGrpSpPr>
      <p:grpSpPr>
        <a:xfrm>
          <a:off x="0" y="0"/>
          <a:ext cx="0" cy="0"/>
          <a:chOff x="0" y="0"/>
          <a:chExt cx="0" cy="0"/>
        </a:xfrm>
      </p:grpSpPr>
      <p:sp>
        <p:nvSpPr>
          <p:cNvPr id="16" name="Google Shape;16;p1"/>
          <p:cNvSpPr/>
          <p:nvPr/>
        </p:nvSpPr>
        <p:spPr>
          <a:xfrm>
            <a:off x="0" y="0"/>
            <a:ext cx="12188952" cy="6858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1"/>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8" name="Google Shape;18;p1"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9" name="Google Shape;19;p1"/>
          <p:cNvSpPr/>
          <p:nvPr/>
        </p:nvSpPr>
        <p:spPr>
          <a:xfrm>
            <a:off x="640080" y="219456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600"/>
              <a:buFont typeface="Montserrat"/>
              <a:buNone/>
            </a:pPr>
            <a:r>
              <a:rPr lang="en-US" sz="1600" b="1" i="0" u="none" strike="noStrike" cap="none">
                <a:solidFill>
                  <a:srgbClr val="00CED1"/>
                </a:solidFill>
                <a:latin typeface="Montserrat"/>
                <a:ea typeface="Montserrat"/>
                <a:cs typeface="Montserrat"/>
                <a:sym typeface="Montserrat"/>
              </a:rPr>
              <a:t>GRADUATE OUTCOMES INTELLIGENCE</a:t>
            </a:r>
            <a:endParaRPr sz="1600" b="0" i="0" u="none" strike="noStrike" cap="none">
              <a:solidFill>
                <a:schemeClr val="dk1"/>
              </a:solidFill>
              <a:latin typeface="Calibri"/>
              <a:ea typeface="Calibri"/>
              <a:cs typeface="Calibri"/>
              <a:sym typeface="Calibri"/>
            </a:endParaRPr>
          </a:p>
        </p:txBody>
      </p:sp>
      <p:sp>
        <p:nvSpPr>
          <p:cNvPr id="20" name="Google Shape;20;p1"/>
          <p:cNvSpPr/>
          <p:nvPr/>
        </p:nvSpPr>
        <p:spPr>
          <a:xfrm>
            <a:off x="640080" y="2697480"/>
            <a:ext cx="10972800" cy="8229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4800"/>
              <a:buFont typeface="Montserrat"/>
              <a:buNone/>
            </a:pPr>
            <a:r>
              <a:rPr lang="en-US" sz="4800" b="1" i="0" u="none" strike="noStrike" cap="none" dirty="0">
                <a:solidFill>
                  <a:srgbClr val="FFFFFF"/>
                </a:solidFill>
                <a:latin typeface="Montserrat"/>
                <a:ea typeface="Montserrat"/>
                <a:cs typeface="Montserrat"/>
                <a:sym typeface="Montserrat"/>
              </a:rPr>
              <a:t>Caerwen University</a:t>
            </a:r>
            <a:endParaRPr sz="4800" b="0" i="0" u="none" strike="noStrike" cap="none" dirty="0">
              <a:solidFill>
                <a:schemeClr val="dk1"/>
              </a:solidFill>
              <a:latin typeface="Calibri"/>
              <a:ea typeface="Calibri"/>
              <a:cs typeface="Calibri"/>
              <a:sym typeface="Calibri"/>
            </a:endParaRPr>
          </a:p>
        </p:txBody>
      </p:sp>
      <p:sp>
        <p:nvSpPr>
          <p:cNvPr id="21" name="Google Shape;21;p1"/>
          <p:cNvSpPr/>
          <p:nvPr/>
        </p:nvSpPr>
        <p:spPr>
          <a:xfrm>
            <a:off x="640080" y="361188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800"/>
              <a:buFont typeface="Calibri"/>
              <a:buNone/>
            </a:pPr>
            <a:r>
              <a:rPr lang="en-US" sz="1800" b="0" i="1" u="none" strike="noStrike" cap="none">
                <a:solidFill>
                  <a:srgbClr val="A0B4C8"/>
                </a:solidFill>
                <a:latin typeface="Calibri"/>
                <a:ea typeface="Calibri"/>
                <a:cs typeface="Calibri"/>
                <a:sym typeface="Calibri"/>
              </a:rPr>
              <a:t>Five-year HESA Graduate Outcomes survey performance, sector-benchmarked</a:t>
            </a:r>
            <a:endParaRPr sz="1800" b="0" i="0" u="none" strike="noStrike" cap="none">
              <a:solidFill>
                <a:schemeClr val="dk1"/>
              </a:solidFill>
              <a:latin typeface="Calibri"/>
              <a:ea typeface="Calibri"/>
              <a:cs typeface="Calibri"/>
              <a:sym typeface="Calibri"/>
            </a:endParaRPr>
          </a:p>
        </p:txBody>
      </p:sp>
      <p:sp>
        <p:nvSpPr>
          <p:cNvPr id="22" name="Google Shape;22;p1"/>
          <p:cNvSpPr/>
          <p:nvPr/>
        </p:nvSpPr>
        <p:spPr>
          <a:xfrm>
            <a:off x="640080" y="4160520"/>
            <a:ext cx="4572000" cy="27432"/>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1"/>
          <p:cNvSpPr/>
          <p:nvPr/>
        </p:nvSpPr>
        <p:spPr>
          <a:xfrm>
            <a:off x="640080" y="42976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200"/>
              <a:buFont typeface="Calibri"/>
              <a:buNone/>
            </a:pPr>
            <a:r>
              <a:rPr lang="en-US" sz="1200" b="0" i="0" u="none" strike="noStrike" cap="none">
                <a:solidFill>
                  <a:srgbClr val="A0B4C8"/>
                </a:solidFill>
                <a:latin typeface="Calibri"/>
                <a:ea typeface="Calibri"/>
                <a:cs typeface="Calibri"/>
                <a:sym typeface="Calibri"/>
              </a:rPr>
              <a:t>D3  |  April 2026  |  HESA Graduate Outcomes 2022/23  |  Prepared by Blairgowrie HE Advisory</a:t>
            </a:r>
            <a:endParaRPr sz="1200" b="0" i="0" u="none" strike="noStrike" cap="none">
              <a:solidFill>
                <a:schemeClr val="dk1"/>
              </a:solidFill>
              <a:latin typeface="Calibri"/>
              <a:ea typeface="Calibri"/>
              <a:cs typeface="Calibri"/>
              <a:sym typeface="Calibri"/>
            </a:endParaRPr>
          </a:p>
        </p:txBody>
      </p:sp>
      <p:sp>
        <p:nvSpPr>
          <p:cNvPr id="24" name="Google Shape;24;p1"/>
          <p:cNvSpPr/>
          <p:nvPr/>
        </p:nvSpPr>
        <p:spPr>
          <a:xfrm>
            <a:off x="0" y="6263640"/>
            <a:ext cx="12188952" cy="594360"/>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1"/>
          <p:cNvSpPr/>
          <p:nvPr/>
        </p:nvSpPr>
        <p:spPr>
          <a:xfrm>
            <a:off x="640080" y="6400800"/>
            <a:ext cx="109728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a:solidFill>
                  <a:srgbClr val="002147"/>
                </a:solidFill>
                <a:latin typeface="Calibri"/>
                <a:ea typeface="Calibri"/>
                <a:cs typeface="Calibri"/>
                <a:sym typeface="Calibri"/>
              </a:rPr>
              <a:t>Data vintage: HESA GO 2022/23 (15-month post-graduation survey). Valid 12 months.</a:t>
            </a:r>
            <a:endParaRPr sz="1200" b="0" i="0" u="none" strike="noStrike" cap="none">
              <a:solidFill>
                <a:schemeClr val="dk1"/>
              </a:solidFill>
              <a:latin typeface="Calibri"/>
              <a:ea typeface="Calibri"/>
              <a:cs typeface="Calibri"/>
              <a:sym typeface="Calibri"/>
            </a:endParaRPr>
          </a:p>
        </p:txBody>
      </p:sp>
      <p:sp>
        <p:nvSpPr>
          <p:cNvPr id="26" name="Google Shape;26;p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89"/>
        <p:cNvGrpSpPr/>
        <p:nvPr/>
      </p:nvGrpSpPr>
      <p:grpSpPr>
        <a:xfrm>
          <a:off x="0" y="0"/>
          <a:ext cx="0" cy="0"/>
          <a:chOff x="0" y="0"/>
          <a:chExt cx="0" cy="0"/>
        </a:xfrm>
      </p:grpSpPr>
      <p:pic>
        <p:nvPicPr>
          <p:cNvPr id="190" name="Google Shape;190;p10"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91" name="Google Shape;191;p10"/>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The GO / NSS Lag — A Leading Indicator Story</a:t>
            </a:r>
            <a:endParaRPr sz="2400" b="0" i="0" u="none" strike="noStrike" cap="none">
              <a:solidFill>
                <a:schemeClr val="dk1"/>
              </a:solidFill>
              <a:latin typeface="Calibri"/>
              <a:ea typeface="Calibri"/>
              <a:cs typeface="Calibri"/>
              <a:sym typeface="Calibri"/>
            </a:endParaRPr>
          </a:p>
        </p:txBody>
      </p:sp>
      <p:sp>
        <p:nvSpPr>
          <p:cNvPr id="192" name="Google Shape;192;p10"/>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10"/>
          <p:cNvSpPr/>
          <p:nvPr/>
        </p:nvSpPr>
        <p:spPr>
          <a:xfrm>
            <a:off x="457200" y="1280160"/>
            <a:ext cx="11292840" cy="182880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4" name="Google Shape;194;p10"/>
          <p:cNvSpPr/>
          <p:nvPr/>
        </p:nvSpPr>
        <p:spPr>
          <a:xfrm>
            <a:off x="640080" y="141732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TIMING MISMATCH</a:t>
            </a:r>
            <a:endParaRPr sz="1000" b="0" i="0" u="none" strike="noStrike" cap="none">
              <a:solidFill>
                <a:schemeClr val="dk1"/>
              </a:solidFill>
              <a:latin typeface="Calibri"/>
              <a:ea typeface="Calibri"/>
              <a:cs typeface="Calibri"/>
              <a:sym typeface="Calibri"/>
            </a:endParaRPr>
          </a:p>
        </p:txBody>
      </p:sp>
      <p:sp>
        <p:nvSpPr>
          <p:cNvPr id="195" name="Google Shape;195;p10"/>
          <p:cNvSpPr/>
          <p:nvPr/>
        </p:nvSpPr>
        <p:spPr>
          <a:xfrm>
            <a:off x="640080" y="1691640"/>
            <a:ext cx="109728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D5 NSS Intelligence shows Caerwen delivered a sector-leading turnaround on </a:t>
            </a:r>
            <a:r>
              <a:rPr lang="en-US" sz="1200" b="0" i="0" u="none" strike="noStrike" cap="none" dirty="0" err="1">
                <a:solidFill>
                  <a:srgbClr val="4D4D4D"/>
                </a:solidFill>
                <a:latin typeface="Calibri"/>
                <a:ea typeface="Calibri"/>
                <a:cs typeface="Calibri"/>
                <a:sym typeface="Calibri"/>
              </a:rPr>
              <a:t>Organisation</a:t>
            </a:r>
            <a:r>
              <a:rPr lang="en-US" sz="1200" b="0" i="0" u="none" strike="noStrike" cap="none" dirty="0">
                <a:solidFill>
                  <a:srgbClr val="4D4D4D"/>
                </a:solidFill>
                <a:latin typeface="Calibri"/>
                <a:ea typeface="Calibri"/>
                <a:cs typeface="Calibri"/>
                <a:sym typeface="Calibri"/>
              </a:rPr>
              <a:t> &amp; Management (+14.5pp 2023-2025) and Student Voice (+10.9pp). D3 Graduate Outcomes shows the institution sitting on-sector for 2022/23. The two pictures look different because they are measuring different cohorts. Graduate Outcomes 2022/23 surveyed students who graduated in summer 2023 — that is, students who experienced Caerwen between roughly 2020 and 2023. Those students were on campus before the NSS turnaround, not after it. The first GO vintage that will reflect the post-improvement Caerwen will not arrive until spring 2026, when the 2023/24 cohort is surveyed.</a:t>
            </a:r>
            <a:endParaRPr sz="1200" b="0" i="0" u="none" strike="noStrike" cap="none" dirty="0">
              <a:solidFill>
                <a:schemeClr val="dk1"/>
              </a:solidFill>
              <a:latin typeface="Calibri"/>
              <a:ea typeface="Calibri"/>
              <a:cs typeface="Calibri"/>
              <a:sym typeface="Calibri"/>
            </a:endParaRPr>
          </a:p>
        </p:txBody>
      </p:sp>
      <p:sp>
        <p:nvSpPr>
          <p:cNvPr id="196" name="Google Shape;196;p10"/>
          <p:cNvSpPr/>
          <p:nvPr/>
        </p:nvSpPr>
        <p:spPr>
          <a:xfrm>
            <a:off x="457200" y="3291840"/>
            <a:ext cx="11292840" cy="32004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10"/>
          <p:cNvSpPr/>
          <p:nvPr/>
        </p:nvSpPr>
        <p:spPr>
          <a:xfrm>
            <a:off x="640080" y="342900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WHAT TO EXPECT FROM THE NEXT GO RELEASE</a:t>
            </a:r>
            <a:endParaRPr sz="1000" b="0" i="0" u="none" strike="noStrike" cap="none">
              <a:solidFill>
                <a:schemeClr val="dk1"/>
              </a:solidFill>
              <a:latin typeface="Calibri"/>
              <a:ea typeface="Calibri"/>
              <a:cs typeface="Calibri"/>
              <a:sym typeface="Calibri"/>
            </a:endParaRPr>
          </a:p>
        </p:txBody>
      </p:sp>
      <p:sp>
        <p:nvSpPr>
          <p:cNvPr id="198" name="Google Shape;198;p10"/>
          <p:cNvSpPr/>
          <p:nvPr/>
        </p:nvSpPr>
        <p:spPr>
          <a:xfrm>
            <a:off x="640080" y="370332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Spring 2026: the first leading-indicator test.</a:t>
            </a:r>
            <a:endParaRPr sz="1800" b="0" i="0" u="none" strike="noStrike" cap="none">
              <a:solidFill>
                <a:schemeClr val="dk1"/>
              </a:solidFill>
              <a:latin typeface="Calibri"/>
              <a:ea typeface="Calibri"/>
              <a:cs typeface="Calibri"/>
              <a:sym typeface="Calibri"/>
            </a:endParaRPr>
          </a:p>
        </p:txBody>
      </p:sp>
      <p:sp>
        <p:nvSpPr>
          <p:cNvPr id="199" name="Google Shape;199;p10"/>
          <p:cNvSpPr/>
          <p:nvPr/>
        </p:nvSpPr>
        <p:spPr>
          <a:xfrm>
            <a:off x="640080" y="4206240"/>
            <a:ext cx="10972800" cy="22402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The 2023/24 GO cohort will be the first vintage to reflect the early stages of the NSS turnaround — students whose final year coincided with the </a:t>
            </a:r>
            <a:r>
              <a:rPr lang="en-US" sz="1200" b="0" i="0" u="none" strike="noStrike" cap="none" dirty="0" err="1">
                <a:solidFill>
                  <a:srgbClr val="FFFFFF"/>
                </a:solidFill>
                <a:latin typeface="Calibri"/>
                <a:ea typeface="Calibri"/>
                <a:cs typeface="Calibri"/>
                <a:sym typeface="Calibri"/>
              </a:rPr>
              <a:t>Organisation</a:t>
            </a:r>
            <a:r>
              <a:rPr lang="en-US" sz="1200" b="0" i="0" u="none" strike="noStrike" cap="none" dirty="0">
                <a:solidFill>
                  <a:srgbClr val="FFFFFF"/>
                </a:solidFill>
                <a:latin typeface="Calibri"/>
                <a:ea typeface="Calibri"/>
                <a:cs typeface="Calibri"/>
                <a:sym typeface="Calibri"/>
              </a:rPr>
              <a:t> and Student Voice improvements documented in D5. The expectation is that Caerwen's GO numbers should begin moving from "on-sector" towards "above sector" in this release.</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CAVEATS</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1) GO is a survey with a 50-60% response rate — single-year movements within ±2pp are statistical noise rather than signal.  2) The 2023/24 cohort overlaps with the international taught-PG contraction documented in D2; international students who graduated in 2024 may have skewed the cohort's subject and </a:t>
            </a:r>
            <a:r>
              <a:rPr lang="en-US" sz="1200" b="0" i="0" u="none" strike="noStrike" cap="none" dirty="0" err="1">
                <a:solidFill>
                  <a:srgbClr val="FFFFFF"/>
                </a:solidFill>
                <a:latin typeface="Calibri"/>
                <a:ea typeface="Calibri"/>
                <a:cs typeface="Calibri"/>
                <a:sym typeface="Calibri"/>
              </a:rPr>
              <a:t>labour</a:t>
            </a:r>
            <a:r>
              <a:rPr lang="en-US" sz="1200" b="0" i="0" u="none" strike="noStrike" cap="none" dirty="0">
                <a:solidFill>
                  <a:srgbClr val="FFFFFF"/>
                </a:solidFill>
                <a:latin typeface="Calibri"/>
                <a:ea typeface="Calibri"/>
                <a:cs typeface="Calibri"/>
                <a:sym typeface="Calibri"/>
              </a:rPr>
              <a:t> market profile.  3) The full effect of the NSS turnaround will not appear until 2024/25 GO data, expected spring 2027.</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WHAT TO WATCH</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Positive outcomes moving above 86% and unemployment falling below 5% would be the threshold movement that confirms the leading-indicator hypothesis.</a:t>
            </a:r>
            <a:endParaRPr sz="1200" b="0" i="0" u="none" strike="noStrike" cap="none" dirty="0">
              <a:solidFill>
                <a:schemeClr val="dk1"/>
              </a:solidFill>
              <a:latin typeface="Calibri"/>
              <a:ea typeface="Calibri"/>
              <a:cs typeface="Calibri"/>
              <a:sym typeface="Calibri"/>
            </a:endParaRPr>
          </a:p>
        </p:txBody>
      </p:sp>
      <p:sp>
        <p:nvSpPr>
          <p:cNvPr id="200" name="Google Shape;200;p10"/>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1" name="Google Shape;201;p10"/>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02" name="Google Shape;202;p10"/>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7"/>
        <p:cNvGrpSpPr/>
        <p:nvPr/>
      </p:nvGrpSpPr>
      <p:grpSpPr>
        <a:xfrm>
          <a:off x="0" y="0"/>
          <a:ext cx="0" cy="0"/>
          <a:chOff x="0" y="0"/>
          <a:chExt cx="0" cy="0"/>
        </a:xfrm>
      </p:grpSpPr>
      <p:pic>
        <p:nvPicPr>
          <p:cNvPr id="208" name="Google Shape;208;p11"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09" name="Google Shape;209;p11"/>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Subject Mix Context for Outcomes</a:t>
            </a:r>
            <a:endParaRPr sz="2400" b="0" i="0" u="none" strike="noStrike" cap="none">
              <a:solidFill>
                <a:schemeClr val="dk1"/>
              </a:solidFill>
              <a:latin typeface="Calibri"/>
              <a:ea typeface="Calibri"/>
              <a:cs typeface="Calibri"/>
              <a:sym typeface="Calibri"/>
            </a:endParaRPr>
          </a:p>
        </p:txBody>
      </p:sp>
      <p:sp>
        <p:nvSpPr>
          <p:cNvPr id="210" name="Google Shape;210;p11"/>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11"/>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11"/>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DOMINANT SUBJECT</a:t>
            </a:r>
            <a:endParaRPr sz="1000" b="0" i="0" u="none" strike="noStrike" cap="none">
              <a:solidFill>
                <a:schemeClr val="dk1"/>
              </a:solidFill>
              <a:latin typeface="Calibri"/>
              <a:ea typeface="Calibri"/>
              <a:cs typeface="Calibri"/>
              <a:sym typeface="Calibri"/>
            </a:endParaRPr>
          </a:p>
        </p:txBody>
      </p:sp>
      <p:sp>
        <p:nvSpPr>
          <p:cNvPr id="213" name="Google Shape;213;p11"/>
          <p:cNvSpPr/>
          <p:nvPr/>
        </p:nvSpPr>
        <p:spPr>
          <a:xfrm>
            <a:off x="640080" y="169164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6400"/>
              <a:buFont typeface="Montserrat"/>
              <a:buNone/>
            </a:pPr>
            <a:r>
              <a:rPr lang="en-US" sz="6400" b="1" i="0" u="none" strike="noStrike" cap="none">
                <a:solidFill>
                  <a:srgbClr val="002147"/>
                </a:solidFill>
                <a:latin typeface="Montserrat"/>
                <a:ea typeface="Montserrat"/>
                <a:cs typeface="Montserrat"/>
                <a:sym typeface="Montserrat"/>
              </a:rPr>
              <a:t>22.6%</a:t>
            </a:r>
            <a:endParaRPr sz="6400" b="0" i="0" u="none" strike="noStrike" cap="none">
              <a:solidFill>
                <a:schemeClr val="dk1"/>
              </a:solidFill>
              <a:latin typeface="Calibri"/>
              <a:ea typeface="Calibri"/>
              <a:cs typeface="Calibri"/>
              <a:sym typeface="Calibri"/>
            </a:endParaRPr>
          </a:p>
        </p:txBody>
      </p:sp>
      <p:sp>
        <p:nvSpPr>
          <p:cNvPr id="214" name="Google Shape;214;p11"/>
          <p:cNvSpPr/>
          <p:nvPr/>
        </p:nvSpPr>
        <p:spPr>
          <a:xfrm>
            <a:off x="640080" y="260604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Business &amp; Management — share of qualifiers</a:t>
            </a:r>
            <a:endParaRPr sz="1300" b="0" i="0" u="none" strike="noStrike" cap="none">
              <a:solidFill>
                <a:schemeClr val="dk1"/>
              </a:solidFill>
              <a:latin typeface="Calibri"/>
              <a:ea typeface="Calibri"/>
              <a:cs typeface="Calibri"/>
              <a:sym typeface="Calibri"/>
            </a:endParaRPr>
          </a:p>
        </p:txBody>
      </p:sp>
      <p:sp>
        <p:nvSpPr>
          <p:cNvPr id="215" name="Google Shape;215;p11"/>
          <p:cNvSpPr/>
          <p:nvPr/>
        </p:nvSpPr>
        <p:spPr>
          <a:xfrm>
            <a:off x="640080" y="310896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11"/>
          <p:cNvSpPr/>
          <p:nvPr/>
        </p:nvSpPr>
        <p:spPr>
          <a:xfrm>
            <a:off x="640080" y="324612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WHY THIS MATTERS FOR GO</a:t>
            </a:r>
            <a:endParaRPr sz="1000" b="0" i="0" u="none" strike="noStrike" cap="none">
              <a:solidFill>
                <a:schemeClr val="dk1"/>
              </a:solidFill>
              <a:latin typeface="Calibri"/>
              <a:ea typeface="Calibri"/>
              <a:cs typeface="Calibri"/>
              <a:sym typeface="Calibri"/>
            </a:endParaRPr>
          </a:p>
        </p:txBody>
      </p:sp>
      <p:sp>
        <p:nvSpPr>
          <p:cNvPr id="217" name="Google Shape;217;p11"/>
          <p:cNvSpPr/>
          <p:nvPr/>
        </p:nvSpPr>
        <p:spPr>
          <a:xfrm>
            <a:off x="640080" y="3520440"/>
            <a:ext cx="5120640" cy="28346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Business &amp; Management graduates nationally have positive outcomes around 84-86% — close to the all-sector average. They are heavily represented in international taught-postgraduate cohorts, who tend to leave the UK labour market within 12-18 months of graduation. This both inflates the FT employment number (international PGs taking immediate roles) and depresses the sustained employment number (those roles ending as visas conclude). A high Business &amp; Management share also pulls outcomes towards the sector mean by construction — there is less subject-mix lift available than at a more specialised institution.</a:t>
            </a:r>
            <a:endParaRPr sz="1200" b="0" i="0" u="none" strike="noStrike" cap="none">
              <a:solidFill>
                <a:schemeClr val="dk1"/>
              </a:solidFill>
              <a:latin typeface="Calibri"/>
              <a:ea typeface="Calibri"/>
              <a:cs typeface="Calibri"/>
              <a:sym typeface="Calibri"/>
            </a:endParaRPr>
          </a:p>
        </p:txBody>
      </p:sp>
      <p:sp>
        <p:nvSpPr>
          <p:cNvPr id="218" name="Google Shape;218;p11"/>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9" name="Google Shape;219;p11"/>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D2 CROSS-REFERENCE</a:t>
            </a:r>
            <a:endParaRPr sz="1000" b="0" i="0" u="none" strike="noStrike" cap="none">
              <a:solidFill>
                <a:schemeClr val="dk1"/>
              </a:solidFill>
              <a:latin typeface="Calibri"/>
              <a:ea typeface="Calibri"/>
              <a:cs typeface="Calibri"/>
              <a:sym typeface="Calibri"/>
            </a:endParaRPr>
          </a:p>
        </p:txBody>
      </p:sp>
      <p:sp>
        <p:nvSpPr>
          <p:cNvPr id="220" name="Google Shape;220;p11"/>
          <p:cNvSpPr/>
          <p:nvPr/>
        </p:nvSpPr>
        <p:spPr>
          <a:xfrm>
            <a:off x="6446520" y="1737360"/>
            <a:ext cx="512064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What is changing now will move outcomes in two years.</a:t>
            </a:r>
            <a:endParaRPr sz="1600" b="0" i="0" u="none" strike="noStrike" cap="none">
              <a:solidFill>
                <a:schemeClr val="dk1"/>
              </a:solidFill>
              <a:latin typeface="Calibri"/>
              <a:ea typeface="Calibri"/>
              <a:cs typeface="Calibri"/>
              <a:sym typeface="Calibri"/>
            </a:endParaRPr>
          </a:p>
        </p:txBody>
      </p:sp>
      <p:sp>
        <p:nvSpPr>
          <p:cNvPr id="221" name="Google Shape;221;p11"/>
          <p:cNvSpPr/>
          <p:nvPr/>
        </p:nvSpPr>
        <p:spPr>
          <a:xfrm>
            <a:off x="6446520" y="2606040"/>
            <a:ext cx="5120640" cy="3703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D2 Enrolment Intelligence shows the international PGT cohort contracted sharply in 2024/25 — from 2,715 non-EU students (2022/23 peak) to 1,930. Most of those students were enrolled in Business &amp; Management, Computing, or Law.</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IMPLICATION FOR FUTURE GO</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The 2025/26 GO release (covering 2023/24 graduates) will include the last cohort of the international growth wave. The 2026/27 GO release (covering 2024/25 graduates) will be the first release where the international contraction shows up. Expect the cohort composition to shift back towards UK undergraduate, which has different employment patterns and tends to push positive outcomes upwards by 1-2pp.</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STRATEGIC IMPLICATION</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Caerwen is structurally set up for a modest improvement in headline GO numbers over the next 24 months — driven by the NSS-graduate-experience lag, the international contraction reducing taught-PG drag, and the maturing UK undergraduate base.</a:t>
            </a:r>
            <a:endParaRPr sz="1200" b="0" i="0" u="none" strike="noStrike" cap="none" dirty="0">
              <a:solidFill>
                <a:schemeClr val="dk1"/>
              </a:solidFill>
              <a:latin typeface="Calibri"/>
              <a:ea typeface="Calibri"/>
              <a:cs typeface="Calibri"/>
              <a:sym typeface="Calibri"/>
            </a:endParaRPr>
          </a:p>
        </p:txBody>
      </p:sp>
      <p:sp>
        <p:nvSpPr>
          <p:cNvPr id="222" name="Google Shape;222;p11"/>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11"/>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24" name="Google Shape;224;p11"/>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229"/>
        <p:cNvGrpSpPr/>
        <p:nvPr/>
      </p:nvGrpSpPr>
      <p:grpSpPr>
        <a:xfrm>
          <a:off x="0" y="0"/>
          <a:ext cx="0" cy="0"/>
          <a:chOff x="0" y="0"/>
          <a:chExt cx="0" cy="0"/>
        </a:xfrm>
      </p:grpSpPr>
      <p:sp>
        <p:nvSpPr>
          <p:cNvPr id="230" name="Google Shape;230;p12"/>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231" name="Google Shape;231;p12"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32" name="Google Shape;232;p12"/>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03</a:t>
            </a:r>
            <a:endParaRPr sz="9600" b="0" i="0" u="none" strike="noStrike" cap="none">
              <a:solidFill>
                <a:schemeClr val="dk1"/>
              </a:solidFill>
              <a:latin typeface="Calibri"/>
              <a:ea typeface="Calibri"/>
              <a:cs typeface="Calibri"/>
              <a:sym typeface="Calibri"/>
            </a:endParaRPr>
          </a:p>
        </p:txBody>
      </p:sp>
      <p:sp>
        <p:nvSpPr>
          <p:cNvPr id="233" name="Google Shape;233;p12"/>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Peer Comparison</a:t>
            </a:r>
            <a:endParaRPr sz="3600" b="0" i="0" u="none" strike="noStrike" cap="none">
              <a:solidFill>
                <a:schemeClr val="dk1"/>
              </a:solidFill>
              <a:latin typeface="Calibri"/>
              <a:ea typeface="Calibri"/>
              <a:cs typeface="Calibri"/>
              <a:sym typeface="Calibri"/>
            </a:endParaRPr>
          </a:p>
        </p:txBody>
      </p:sp>
      <p:sp>
        <p:nvSpPr>
          <p:cNvPr id="234" name="Google Shape;234;p12"/>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Welsh and research-intensive comparators, confirmed not inferred.</a:t>
            </a:r>
            <a:endParaRPr sz="1600" b="0" i="0" u="none" strike="noStrike" cap="none">
              <a:solidFill>
                <a:schemeClr val="dk1"/>
              </a:solidFill>
              <a:latin typeface="Calibri"/>
              <a:ea typeface="Calibri"/>
              <a:cs typeface="Calibri"/>
              <a:sym typeface="Calibri"/>
            </a:endParaRPr>
          </a:p>
        </p:txBody>
      </p:sp>
      <p:sp>
        <p:nvSpPr>
          <p:cNvPr id="235" name="Google Shape;235;p1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40"/>
        <p:cNvGrpSpPr/>
        <p:nvPr/>
      </p:nvGrpSpPr>
      <p:grpSpPr>
        <a:xfrm>
          <a:off x="0" y="0"/>
          <a:ext cx="0" cy="0"/>
          <a:chOff x="0" y="0"/>
          <a:chExt cx="0" cy="0"/>
        </a:xfrm>
      </p:grpSpPr>
      <p:pic>
        <p:nvPicPr>
          <p:cNvPr id="241" name="Google Shape;241;p13"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42" name="Google Shape;242;p13"/>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Peer Comparison — Headline Metrics 2022/23</a:t>
            </a:r>
            <a:endParaRPr sz="2200" b="0" i="0" u="none" strike="noStrike" cap="none">
              <a:solidFill>
                <a:schemeClr val="dk1"/>
              </a:solidFill>
              <a:latin typeface="Calibri"/>
              <a:ea typeface="Calibri"/>
              <a:cs typeface="Calibri"/>
              <a:sym typeface="Calibri"/>
            </a:endParaRPr>
          </a:p>
        </p:txBody>
      </p:sp>
      <p:sp>
        <p:nvSpPr>
          <p:cNvPr id="243" name="Google Shape;243;p1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44" name="Google Shape;244;p13"/>
          <p:cNvGraphicFramePr/>
          <p:nvPr/>
        </p:nvGraphicFramePr>
        <p:xfrm>
          <a:off x="457200" y="1188720"/>
          <a:ext cx="11292850" cy="4023400"/>
        </p:xfrm>
        <a:graphic>
          <a:graphicData uri="http://schemas.openxmlformats.org/drawingml/2006/table">
            <a:tbl>
              <a:tblPr>
                <a:noFill/>
                <a:tableStyleId>{AED56A3B-973C-49C8-B413-30BE8343C9E5}</a:tableStyleId>
              </a:tblPr>
              <a:tblGrid>
                <a:gridCol w="3977650">
                  <a:extLst>
                    <a:ext uri="{9D8B030D-6E8A-4147-A177-3AD203B41FA5}">
                      <a16:colId xmlns:a16="http://schemas.microsoft.com/office/drawing/2014/main" val="20000"/>
                    </a:ext>
                  </a:extLst>
                </a:gridCol>
                <a:gridCol w="18288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1828800">
                  <a:extLst>
                    <a:ext uri="{9D8B030D-6E8A-4147-A177-3AD203B41FA5}">
                      <a16:colId xmlns:a16="http://schemas.microsoft.com/office/drawing/2014/main" val="20003"/>
                    </a:ext>
                  </a:extLst>
                </a:gridCol>
                <a:gridCol w="1828800">
                  <a:extLst>
                    <a:ext uri="{9D8B030D-6E8A-4147-A177-3AD203B41FA5}">
                      <a16:colId xmlns:a16="http://schemas.microsoft.com/office/drawing/2014/main" val="20004"/>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dirty="0">
                          <a:solidFill>
                            <a:srgbClr val="FFFFFF"/>
                          </a:solidFill>
                          <a:latin typeface="Calibri"/>
                          <a:ea typeface="Calibri"/>
                          <a:cs typeface="Calibri"/>
                          <a:sym typeface="Calibri"/>
                        </a:rPr>
                        <a:t>Institution</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Positive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FT employed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PT employed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Unemp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dirty="0">
                          <a:solidFill>
                            <a:srgbClr val="002147"/>
                          </a:solidFill>
                          <a:latin typeface="Calibri"/>
                          <a:ea typeface="Calibri"/>
                          <a:cs typeface="Calibri"/>
                          <a:sym typeface="Calibri"/>
                        </a:rPr>
                        <a:t>Caerwen University</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51.0%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14.0%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Aberystwyth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43.0%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Swansea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Cardiff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62.0%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The University of Hull</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Keele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r h="502925">
                <a:tc>
                  <a:txBody>
                    <a:bodyPr/>
                    <a:lstStyle/>
                    <a:p>
                      <a:pPr marL="0" marR="0" lvl="0" indent="0" algn="l" rtl="0">
                        <a:spcBef>
                          <a:spcPts val="0"/>
                        </a:spcBef>
                        <a:spcAft>
                          <a:spcPts val="0"/>
                        </a:spcAft>
                        <a:buClr>
                          <a:srgbClr val="FFFFFF"/>
                        </a:buClr>
                        <a:buSzPts val="1100"/>
                        <a:buFont typeface="Calibri"/>
                        <a:buNone/>
                      </a:pPr>
                      <a:r>
                        <a:rPr lang="en-US" sz="1100" i="1" u="none" strike="noStrike" cap="none">
                          <a:solidFill>
                            <a:srgbClr val="FFFFFF"/>
                          </a:solidFill>
                          <a:latin typeface="Calibri"/>
                          <a:ea typeface="Calibri"/>
                          <a:cs typeface="Calibri"/>
                          <a:sym typeface="Calibri"/>
                        </a:rPr>
                        <a:t>Sector 2022/23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85.4%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51.6%</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16.7%</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5.8%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7"/>
                  </a:ext>
                </a:extLst>
              </a:tr>
            </a:tbl>
          </a:graphicData>
        </a:graphic>
      </p:graphicFrame>
      <p:sp>
        <p:nvSpPr>
          <p:cNvPr id="245" name="Google Shape;245;p13"/>
          <p:cNvSpPr/>
          <p:nvPr/>
        </p:nvSpPr>
        <p:spPr>
          <a:xfrm>
            <a:off x="457200" y="5303520"/>
            <a:ext cx="11292840" cy="118872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6" name="Google Shape;246;p13"/>
          <p:cNvSpPr/>
          <p:nvPr/>
        </p:nvSpPr>
        <p:spPr>
          <a:xfrm>
            <a:off x="640080" y="539496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PEER READ</a:t>
            </a:r>
            <a:endParaRPr sz="1000" b="0" i="0" u="none" strike="noStrike" cap="none">
              <a:solidFill>
                <a:schemeClr val="dk1"/>
              </a:solidFill>
              <a:latin typeface="Calibri"/>
              <a:ea typeface="Calibri"/>
              <a:cs typeface="Calibri"/>
              <a:sym typeface="Calibri"/>
            </a:endParaRPr>
          </a:p>
        </p:txBody>
      </p:sp>
      <p:sp>
        <p:nvSpPr>
          <p:cNvPr id="247" name="Google Shape;247;p13"/>
          <p:cNvSpPr/>
          <p:nvPr/>
        </p:nvSpPr>
        <p:spPr>
          <a:xfrm>
            <a:off x="640080" y="5623560"/>
            <a:ext cx="109728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On positive outcomes, Caerwen ranks 5 of 6 in this peer group. Cardiff and Swansea are the two institutions clearly above sector. Aberystwyth, Hull, and Keele cluster around the 84-86% range alongside Caerwen. Within the Welsh-and-research-intensive group, Caerwen is mid-pack on the headline number — neither flagged nor differentiated.</a:t>
            </a:r>
            <a:endParaRPr sz="1200" b="0" i="0" u="none" strike="noStrike" cap="none" dirty="0">
              <a:solidFill>
                <a:schemeClr val="dk1"/>
              </a:solidFill>
              <a:latin typeface="Calibri"/>
              <a:ea typeface="Calibri"/>
              <a:cs typeface="Calibri"/>
              <a:sym typeface="Calibri"/>
            </a:endParaRPr>
          </a:p>
        </p:txBody>
      </p:sp>
      <p:sp>
        <p:nvSpPr>
          <p:cNvPr id="248" name="Google Shape;248;p1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9" name="Google Shape;249;p1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50" name="Google Shape;250;p1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55"/>
        <p:cNvGrpSpPr/>
        <p:nvPr/>
      </p:nvGrpSpPr>
      <p:grpSpPr>
        <a:xfrm>
          <a:off x="0" y="0"/>
          <a:ext cx="0" cy="0"/>
          <a:chOff x="0" y="0"/>
          <a:chExt cx="0" cy="0"/>
        </a:xfrm>
      </p:grpSpPr>
      <p:pic>
        <p:nvPicPr>
          <p:cNvPr id="256" name="Google Shape;256;p14"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57" name="Google Shape;257;p14"/>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200"/>
              <a:buFont typeface="Montserrat"/>
              <a:buNone/>
            </a:pPr>
            <a:r>
              <a:rPr lang="en-US" sz="2200" b="1" i="0" u="none" strike="noStrike" cap="none">
                <a:solidFill>
                  <a:srgbClr val="002147"/>
                </a:solidFill>
                <a:latin typeface="Montserrat"/>
                <a:ea typeface="Montserrat"/>
                <a:cs typeface="Montserrat"/>
                <a:sym typeface="Montserrat"/>
              </a:rPr>
              <a:t>Peer Comparison — Positive Outcomes Trajectory</a:t>
            </a:r>
            <a:endParaRPr sz="2200" b="0" i="0" u="none" strike="noStrike" cap="none">
              <a:solidFill>
                <a:schemeClr val="dk1"/>
              </a:solidFill>
              <a:latin typeface="Calibri"/>
              <a:ea typeface="Calibri"/>
              <a:cs typeface="Calibri"/>
              <a:sym typeface="Calibri"/>
            </a:endParaRPr>
          </a:p>
        </p:txBody>
      </p:sp>
      <p:sp>
        <p:nvSpPr>
          <p:cNvPr id="258" name="Google Shape;258;p14"/>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259" name="Google Shape;259;p14"/>
          <p:cNvGraphicFramePr/>
          <p:nvPr/>
        </p:nvGraphicFramePr>
        <p:xfrm>
          <a:off x="457200" y="1188720"/>
          <a:ext cx="11292900" cy="4023400"/>
        </p:xfrm>
        <a:graphic>
          <a:graphicData uri="http://schemas.openxmlformats.org/drawingml/2006/table">
            <a:tbl>
              <a:tblPr>
                <a:noFill/>
                <a:tableStyleId>{AED56A3B-973C-49C8-B413-30BE8343C9E5}</a:tableStyleId>
              </a:tblPr>
              <a:tblGrid>
                <a:gridCol w="3977650">
                  <a:extLst>
                    <a:ext uri="{9D8B030D-6E8A-4147-A177-3AD203B41FA5}">
                      <a16:colId xmlns:a16="http://schemas.microsoft.com/office/drawing/2014/main" val="20000"/>
                    </a:ext>
                  </a:extLst>
                </a:gridCol>
                <a:gridCol w="1463050">
                  <a:extLst>
                    <a:ext uri="{9D8B030D-6E8A-4147-A177-3AD203B41FA5}">
                      <a16:colId xmlns:a16="http://schemas.microsoft.com/office/drawing/2014/main" val="20001"/>
                    </a:ext>
                  </a:extLst>
                </a:gridCol>
                <a:gridCol w="1463050">
                  <a:extLst>
                    <a:ext uri="{9D8B030D-6E8A-4147-A177-3AD203B41FA5}">
                      <a16:colId xmlns:a16="http://schemas.microsoft.com/office/drawing/2014/main" val="20002"/>
                    </a:ext>
                  </a:extLst>
                </a:gridCol>
                <a:gridCol w="1463050">
                  <a:extLst>
                    <a:ext uri="{9D8B030D-6E8A-4147-A177-3AD203B41FA5}">
                      <a16:colId xmlns:a16="http://schemas.microsoft.com/office/drawing/2014/main" val="20003"/>
                    </a:ext>
                  </a:extLst>
                </a:gridCol>
                <a:gridCol w="1463050">
                  <a:extLst>
                    <a:ext uri="{9D8B030D-6E8A-4147-A177-3AD203B41FA5}">
                      <a16:colId xmlns:a16="http://schemas.microsoft.com/office/drawing/2014/main" val="20004"/>
                    </a:ext>
                  </a:extLst>
                </a:gridCol>
                <a:gridCol w="1463050">
                  <a:extLst>
                    <a:ext uri="{9D8B030D-6E8A-4147-A177-3AD203B41FA5}">
                      <a16:colId xmlns:a16="http://schemas.microsoft.com/office/drawing/2014/main" val="20005"/>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dirty="0">
                          <a:solidFill>
                            <a:srgbClr val="FFFFFF"/>
                          </a:solidFill>
                          <a:latin typeface="Calibri"/>
                          <a:ea typeface="Calibri"/>
                          <a:cs typeface="Calibri"/>
                          <a:sym typeface="Calibri"/>
                        </a:rPr>
                        <a:t>Institution</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2018/19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2019/20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dirty="0">
                          <a:solidFill>
                            <a:srgbClr val="002147"/>
                          </a:solidFill>
                          <a:latin typeface="Calibri"/>
                          <a:ea typeface="Calibri"/>
                          <a:cs typeface="Calibri"/>
                          <a:sym typeface="Calibri"/>
                        </a:rPr>
                        <a:t>Caerwen University</a:t>
                      </a:r>
                      <a:endParaRPr sz="1200" u="none" strike="noStrike" cap="none" dirty="0">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E6F7F8"/>
                    </a:solidFill>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Aberystwyth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Swansea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Cardiff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The University of Hull</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502925">
                <a:tc>
                  <a:txBody>
                    <a:bodyPr/>
                    <a:lstStyle/>
                    <a:p>
                      <a:pPr marL="0" marR="0" lvl="0" indent="0" algn="l"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Keele University</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90.0%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6"/>
                  </a:ext>
                </a:extLst>
              </a:tr>
              <a:tr h="502925">
                <a:tc>
                  <a:txBody>
                    <a:bodyPr/>
                    <a:lstStyle/>
                    <a:p>
                      <a:pPr marL="0" marR="0" lvl="0" indent="0" algn="l" rtl="0">
                        <a:spcBef>
                          <a:spcPts val="0"/>
                        </a:spcBef>
                        <a:spcAft>
                          <a:spcPts val="0"/>
                        </a:spcAft>
                        <a:buClr>
                          <a:srgbClr val="FFFFFF"/>
                        </a:buClr>
                        <a:buSzPts val="1100"/>
                        <a:buFont typeface="Calibri"/>
                        <a:buNone/>
                      </a:pPr>
                      <a:r>
                        <a:rPr lang="en-US" sz="1100" i="1" u="none" strike="noStrike" cap="none">
                          <a:solidFill>
                            <a:srgbClr val="FFFFFF"/>
                          </a:solidFill>
                          <a:latin typeface="Calibri"/>
                          <a:ea typeface="Calibri"/>
                          <a:cs typeface="Calibri"/>
                          <a:sym typeface="Calibri"/>
                        </a:rPr>
                        <a:t>UK sector benchmark</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84.6%</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85.7%</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86.4%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86.1%</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85.4%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7"/>
                  </a:ext>
                </a:extLst>
              </a:tr>
            </a:tbl>
          </a:graphicData>
        </a:graphic>
      </p:graphicFrame>
      <p:sp>
        <p:nvSpPr>
          <p:cNvPr id="260" name="Google Shape;260;p14"/>
          <p:cNvSpPr/>
          <p:nvPr/>
        </p:nvSpPr>
        <p:spPr>
          <a:xfrm>
            <a:off x="457200" y="5303520"/>
            <a:ext cx="11292840" cy="118872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1" name="Google Shape;261;p14"/>
          <p:cNvSpPr/>
          <p:nvPr/>
        </p:nvSpPr>
        <p:spPr>
          <a:xfrm>
            <a:off x="640080" y="539496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TRAJECTORY READ</a:t>
            </a:r>
            <a:endParaRPr sz="1000" b="0" i="0" u="none" strike="noStrike" cap="none">
              <a:solidFill>
                <a:schemeClr val="dk1"/>
              </a:solidFill>
              <a:latin typeface="Calibri"/>
              <a:ea typeface="Calibri"/>
              <a:cs typeface="Calibri"/>
              <a:sym typeface="Calibri"/>
            </a:endParaRPr>
          </a:p>
        </p:txBody>
      </p:sp>
      <p:sp>
        <p:nvSpPr>
          <p:cNvPr id="262" name="Google Shape;262;p14"/>
          <p:cNvSpPr/>
          <p:nvPr/>
        </p:nvSpPr>
        <p:spPr>
          <a:xfrm>
            <a:off x="640080" y="5623560"/>
            <a:ext cx="109728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All six institutions show a similar arc: improvement from 2018/19 to a 2020/21 or 2021/22 peak, then a small softening in 2022/23. This is a sector-wide pattern, not institution-specific. Caerwen moved from 84% to a 87% peak (+3pp) and back to 85% (+1pp net). Aberystwyth, Hull, and Keele have moved within similar ranges. Cardiff and Swansea sit consistently 2-4pp above the rest of the peer group, reflecting their Russell Group position in the </a:t>
            </a:r>
            <a:r>
              <a:rPr lang="en-US" sz="1200" b="0" i="0" u="none" strike="noStrike" cap="none" dirty="0" err="1">
                <a:solidFill>
                  <a:srgbClr val="4D4D4D"/>
                </a:solidFill>
                <a:latin typeface="Calibri"/>
                <a:ea typeface="Calibri"/>
                <a:cs typeface="Calibri"/>
                <a:sym typeface="Calibri"/>
              </a:rPr>
              <a:t>labour</a:t>
            </a:r>
            <a:r>
              <a:rPr lang="en-US" sz="1200" b="0" i="0" u="none" strike="noStrike" cap="none" dirty="0">
                <a:solidFill>
                  <a:srgbClr val="4D4D4D"/>
                </a:solidFill>
                <a:latin typeface="Calibri"/>
                <a:ea typeface="Calibri"/>
                <a:cs typeface="Calibri"/>
                <a:sym typeface="Calibri"/>
              </a:rPr>
              <a:t> market.</a:t>
            </a:r>
            <a:endParaRPr sz="1200" b="0" i="0" u="none" strike="noStrike" cap="none" dirty="0">
              <a:solidFill>
                <a:schemeClr val="dk1"/>
              </a:solidFill>
              <a:latin typeface="Calibri"/>
              <a:ea typeface="Calibri"/>
              <a:cs typeface="Calibri"/>
              <a:sym typeface="Calibri"/>
            </a:endParaRPr>
          </a:p>
        </p:txBody>
      </p:sp>
      <p:sp>
        <p:nvSpPr>
          <p:cNvPr id="263" name="Google Shape;263;p14"/>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4" name="Google Shape;264;p14"/>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65" name="Google Shape;265;p1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70"/>
        <p:cNvGrpSpPr/>
        <p:nvPr/>
      </p:nvGrpSpPr>
      <p:grpSpPr>
        <a:xfrm>
          <a:off x="0" y="0"/>
          <a:ext cx="0" cy="0"/>
          <a:chOff x="0" y="0"/>
          <a:chExt cx="0" cy="0"/>
        </a:xfrm>
      </p:grpSpPr>
      <p:pic>
        <p:nvPicPr>
          <p:cNvPr id="271" name="Google Shape;271;p15"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272" name="Google Shape;272;p15"/>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The Blairgowrie Take</a:t>
            </a:r>
            <a:endParaRPr sz="2800" b="0" i="0" u="none" strike="noStrike" cap="none">
              <a:solidFill>
                <a:schemeClr val="dk1"/>
              </a:solidFill>
              <a:latin typeface="Calibri"/>
              <a:ea typeface="Calibri"/>
              <a:cs typeface="Calibri"/>
              <a:sym typeface="Calibri"/>
            </a:endParaRPr>
          </a:p>
        </p:txBody>
      </p:sp>
      <p:sp>
        <p:nvSpPr>
          <p:cNvPr id="273" name="Google Shape;273;p1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15"/>
          <p:cNvSpPr/>
          <p:nvPr/>
        </p:nvSpPr>
        <p:spPr>
          <a:xfrm>
            <a:off x="45720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5" name="Google Shape;275;p15"/>
          <p:cNvSpPr/>
          <p:nvPr/>
        </p:nvSpPr>
        <p:spPr>
          <a:xfrm>
            <a:off x="45720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6" name="Google Shape;276;p15"/>
          <p:cNvSpPr/>
          <p:nvPr/>
        </p:nvSpPr>
        <p:spPr>
          <a:xfrm>
            <a:off x="59436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277" name="Google Shape;277;p15"/>
          <p:cNvSpPr/>
          <p:nvPr/>
        </p:nvSpPr>
        <p:spPr>
          <a:xfrm>
            <a:off x="59436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dirty="0">
                <a:solidFill>
                  <a:srgbClr val="4D4D4D"/>
                </a:solidFill>
                <a:latin typeface="Calibri"/>
                <a:ea typeface="Calibri"/>
                <a:cs typeface="Calibri"/>
                <a:sym typeface="Calibri"/>
              </a:rPr>
              <a:t>Caerwen sits within statistical noise of the UK sector on every primary Graduate Outcomes indicator. Positive outcomes 85.0% (sector 85.4%), unemployment 6.0% (sector 5.8%). The processor's "average" tier call is correct. There is no flag, but there is also no differentiator.</a:t>
            </a:r>
            <a:endParaRPr sz="1100" b="0" i="0" u="none" strike="noStrike" cap="none" dirty="0">
              <a:solidFill>
                <a:schemeClr val="dk1"/>
              </a:solidFill>
              <a:latin typeface="Calibri"/>
              <a:ea typeface="Calibri"/>
              <a:cs typeface="Calibri"/>
              <a:sym typeface="Calibri"/>
            </a:endParaRPr>
          </a:p>
        </p:txBody>
      </p:sp>
      <p:sp>
        <p:nvSpPr>
          <p:cNvPr id="278" name="Google Shape;278;p15"/>
          <p:cNvSpPr/>
          <p:nvPr/>
        </p:nvSpPr>
        <p:spPr>
          <a:xfrm>
            <a:off x="6309360" y="128016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9" name="Google Shape;279;p15"/>
          <p:cNvSpPr/>
          <p:nvPr/>
        </p:nvSpPr>
        <p:spPr>
          <a:xfrm>
            <a:off x="6309360" y="128016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0" name="Google Shape;280;p15"/>
          <p:cNvSpPr/>
          <p:nvPr/>
        </p:nvSpPr>
        <p:spPr>
          <a:xfrm>
            <a:off x="6446520" y="131673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ONE PERSISTENT GAP</a:t>
            </a:r>
            <a:endParaRPr sz="1000" b="0" i="0" u="none" strike="noStrike" cap="none">
              <a:solidFill>
                <a:schemeClr val="dk1"/>
              </a:solidFill>
              <a:latin typeface="Calibri"/>
              <a:ea typeface="Calibri"/>
              <a:cs typeface="Calibri"/>
              <a:sym typeface="Calibri"/>
            </a:endParaRPr>
          </a:p>
        </p:txBody>
      </p:sp>
      <p:sp>
        <p:nvSpPr>
          <p:cNvPr id="281" name="Google Shape;281;p15"/>
          <p:cNvSpPr/>
          <p:nvPr/>
        </p:nvSpPr>
        <p:spPr>
          <a:xfrm>
            <a:off x="6446520" y="169164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Part-time employment runs 2-7pp below sector in every year of the five-year window. The pattern is structural — likely a combination of dominant Business &amp; Management share (low PT employment nationally) and the regional labour market (Gwynedd has fewer PT graduate roles than urban centres). Closing it is a 5-10 year project, not a quick win.</a:t>
            </a:r>
            <a:endParaRPr sz="1100" b="0" i="0" u="none" strike="noStrike" cap="none">
              <a:solidFill>
                <a:schemeClr val="dk1"/>
              </a:solidFill>
              <a:latin typeface="Calibri"/>
              <a:ea typeface="Calibri"/>
              <a:cs typeface="Calibri"/>
              <a:sym typeface="Calibri"/>
            </a:endParaRPr>
          </a:p>
        </p:txBody>
      </p:sp>
      <p:sp>
        <p:nvSpPr>
          <p:cNvPr id="282" name="Google Shape;282;p15"/>
          <p:cNvSpPr/>
          <p:nvPr/>
        </p:nvSpPr>
        <p:spPr>
          <a:xfrm>
            <a:off x="45720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15"/>
          <p:cNvSpPr/>
          <p:nvPr/>
        </p:nvSpPr>
        <p:spPr>
          <a:xfrm>
            <a:off x="45720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15"/>
          <p:cNvSpPr/>
          <p:nvPr/>
        </p:nvSpPr>
        <p:spPr>
          <a:xfrm>
            <a:off x="59436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LEADING-INDICATOR HYPOTHESIS</a:t>
            </a:r>
            <a:endParaRPr sz="1000" b="0" i="0" u="none" strike="noStrike" cap="none">
              <a:solidFill>
                <a:schemeClr val="dk1"/>
              </a:solidFill>
              <a:latin typeface="Calibri"/>
              <a:ea typeface="Calibri"/>
              <a:cs typeface="Calibri"/>
              <a:sym typeface="Calibri"/>
            </a:endParaRPr>
          </a:p>
        </p:txBody>
      </p:sp>
      <p:sp>
        <p:nvSpPr>
          <p:cNvPr id="285" name="Google Shape;285;p15"/>
          <p:cNvSpPr/>
          <p:nvPr/>
        </p:nvSpPr>
        <p:spPr>
          <a:xfrm>
            <a:off x="59436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dirty="0">
                <a:solidFill>
                  <a:srgbClr val="4D4D4D"/>
                </a:solidFill>
                <a:latin typeface="Calibri"/>
                <a:ea typeface="Calibri"/>
                <a:cs typeface="Calibri"/>
                <a:sym typeface="Calibri"/>
              </a:rPr>
              <a:t>GO is a 2-year-lagged signal. The 2022/23 cohort experienced Caerwen before the NSS turnaround documented in D5. The first GO vintage to reflect the post-improvement student experience arrives spring 2026 (2023/24 cohort). If the leading-indicator logic holds, Caerwen should move from "on-sector" towards "above sector" in that release.</a:t>
            </a:r>
            <a:endParaRPr sz="1100" b="0" i="0" u="none" strike="noStrike" cap="none" dirty="0">
              <a:solidFill>
                <a:schemeClr val="dk1"/>
              </a:solidFill>
              <a:latin typeface="Calibri"/>
              <a:ea typeface="Calibri"/>
              <a:cs typeface="Calibri"/>
              <a:sym typeface="Calibri"/>
            </a:endParaRPr>
          </a:p>
        </p:txBody>
      </p:sp>
      <p:sp>
        <p:nvSpPr>
          <p:cNvPr id="286" name="Google Shape;286;p15"/>
          <p:cNvSpPr/>
          <p:nvPr/>
        </p:nvSpPr>
        <p:spPr>
          <a:xfrm>
            <a:off x="6309360" y="3611880"/>
            <a:ext cx="5440680" cy="219456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5"/>
          <p:cNvSpPr/>
          <p:nvPr/>
        </p:nvSpPr>
        <p:spPr>
          <a:xfrm>
            <a:off x="6309360" y="3611880"/>
            <a:ext cx="5440680" cy="3200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8" name="Google Shape;288;p15"/>
          <p:cNvSpPr/>
          <p:nvPr/>
        </p:nvSpPr>
        <p:spPr>
          <a:xfrm>
            <a:off x="6446520" y="3648456"/>
            <a:ext cx="521208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STRATEGIC PRIORITIES</a:t>
            </a:r>
            <a:endParaRPr sz="1000" b="0" i="0" u="none" strike="noStrike" cap="none">
              <a:solidFill>
                <a:schemeClr val="dk1"/>
              </a:solidFill>
              <a:latin typeface="Calibri"/>
              <a:ea typeface="Calibri"/>
              <a:cs typeface="Calibri"/>
              <a:sym typeface="Calibri"/>
            </a:endParaRPr>
          </a:p>
        </p:txBody>
      </p:sp>
      <p:sp>
        <p:nvSpPr>
          <p:cNvPr id="289" name="Google Shape;289;p15"/>
          <p:cNvSpPr/>
          <p:nvPr/>
        </p:nvSpPr>
        <p:spPr>
          <a:xfrm>
            <a:off x="6446520" y="4023360"/>
            <a:ext cx="5212080" cy="17373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100"/>
              <a:buFont typeface="Calibri"/>
              <a:buNone/>
            </a:pPr>
            <a:r>
              <a:rPr lang="en-US" sz="1100" b="0" i="0" u="none" strike="noStrike" cap="none">
                <a:solidFill>
                  <a:srgbClr val="4D4D4D"/>
                </a:solidFill>
                <a:latin typeface="Calibri"/>
                <a:ea typeface="Calibri"/>
                <a:cs typeface="Calibri"/>
                <a:sym typeface="Calibri"/>
              </a:rPr>
              <a:t>1) Treat 2025/26 GO release as a binary leading-indicator test of the NSS turnaround thesis.  2) Subject-mix diversification away from Business &amp; Management would lift positive outcomes mechanically over time.  3) On PT employment, the practical move is regional employer development with Gwynedd partners — not a marketing fix.</a:t>
            </a:r>
            <a:endParaRPr sz="1100" b="0" i="0" u="none" strike="noStrike" cap="none">
              <a:solidFill>
                <a:schemeClr val="dk1"/>
              </a:solidFill>
              <a:latin typeface="Calibri"/>
              <a:ea typeface="Calibri"/>
              <a:cs typeface="Calibri"/>
              <a:sym typeface="Calibri"/>
            </a:endParaRPr>
          </a:p>
        </p:txBody>
      </p:sp>
      <p:sp>
        <p:nvSpPr>
          <p:cNvPr id="290" name="Google Shape;290;p15"/>
          <p:cNvSpPr/>
          <p:nvPr/>
        </p:nvSpPr>
        <p:spPr>
          <a:xfrm>
            <a:off x="457200" y="6080760"/>
            <a:ext cx="1129284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900"/>
              <a:buFont typeface="Calibri"/>
              <a:buNone/>
            </a:pPr>
            <a:r>
              <a:rPr lang="en-US" sz="900" b="0" i="1" u="none" strike="noStrike" cap="none">
                <a:solidFill>
                  <a:srgbClr val="A0B4C8"/>
                </a:solidFill>
                <a:latin typeface="Calibri"/>
                <a:ea typeface="Calibri"/>
                <a:cs typeface="Calibri"/>
                <a:sym typeface="Calibri"/>
              </a:rPr>
              <a:t>Authored by Dr David O'Connor, DBA. HESA Graduate Outcomes is a 15-month post-graduation survey released annually with a ~2-year lag. Five-year window. Peer comparison against confirmed institutions only.</a:t>
            </a:r>
            <a:endParaRPr sz="900" b="0" i="0" u="none" strike="noStrike" cap="none">
              <a:solidFill>
                <a:schemeClr val="dk1"/>
              </a:solidFill>
              <a:latin typeface="Calibri"/>
              <a:ea typeface="Calibri"/>
              <a:cs typeface="Calibri"/>
              <a:sym typeface="Calibri"/>
            </a:endParaRPr>
          </a:p>
        </p:txBody>
      </p:sp>
      <p:sp>
        <p:nvSpPr>
          <p:cNvPr id="291" name="Google Shape;291;p1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1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293" name="Google Shape;293;p1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02147"/>
          </a:solidFill>
          <a:ln/>
        </p:spPr>
        <p:txBody>
          <a:bodyPr/>
          <a:lstStyle/>
          <a:p>
            <a:endParaRPr lang="en-GB"/>
          </a:p>
        </p:txBody>
      </p:sp>
      <p:sp>
        <p:nvSpPr>
          <p:cNvPr id="3" name="Shape 1"/>
          <p:cNvSpPr/>
          <p:nvPr/>
        </p:nvSpPr>
        <p:spPr>
          <a:xfrm>
            <a:off x="0" y="0"/>
            <a:ext cx="164592" cy="6858000"/>
          </a:xfrm>
          <a:prstGeom prst="rect">
            <a:avLst/>
          </a:prstGeom>
          <a:solidFill>
            <a:srgbClr val="FFBF00"/>
          </a:solidFill>
          <a:ln/>
        </p:spPr>
        <p:txBody>
          <a:bodyPr/>
          <a:lstStyle/>
          <a:p>
            <a:endParaRPr lang="en-GB"/>
          </a:p>
        </p:txBody>
      </p:sp>
      <p:pic>
        <p:nvPicPr>
          <p:cNvPr id="4" name="Image 0" descr="/sessions/admiring-beautiful-ritchie/mnt/Downloads/Blairgowrie_code_scripts/blairgowrie-assets/blairgowrie-logo-reversed-on-dark.png"/>
          <p:cNvPicPr>
            <a:picLocks noChangeAspect="1"/>
          </p:cNvPicPr>
          <p:nvPr/>
        </p:nvPicPr>
        <p:blipFill>
          <a:blip r:embed="rId3"/>
          <a:stretch>
            <a:fillRect/>
          </a:stretch>
        </p:blipFill>
        <p:spPr>
          <a:xfrm>
            <a:off x="502920" y="411480"/>
            <a:ext cx="1828800" cy="548640"/>
          </a:xfrm>
          <a:prstGeom prst="rect">
            <a:avLst/>
          </a:prstGeom>
        </p:spPr>
      </p:pic>
      <p:sp>
        <p:nvSpPr>
          <p:cNvPr id="5" name="Text 2"/>
          <p:cNvSpPr/>
          <p:nvPr/>
        </p:nvSpPr>
        <p:spPr>
          <a:xfrm>
            <a:off x="502920" y="1280160"/>
            <a:ext cx="6858000" cy="411480"/>
          </a:xfrm>
          <a:prstGeom prst="rect">
            <a:avLst/>
          </a:prstGeom>
          <a:noFill/>
          <a:ln/>
        </p:spPr>
        <p:txBody>
          <a:bodyPr wrap="square" rtlCol="0" anchor="ctr"/>
          <a:lstStyle/>
          <a:p>
            <a:pPr marL="0" indent="0">
              <a:buNone/>
            </a:pPr>
            <a:r>
              <a:rPr lang="en-US" sz="2200" b="1" dirty="0">
                <a:solidFill>
                  <a:srgbClr val="FFFFFF"/>
                </a:solidFill>
                <a:latin typeface="Montserrat" pitchFamily="34" charset="0"/>
                <a:ea typeface="Montserrat" pitchFamily="34" charset="-122"/>
                <a:cs typeface="Montserrat" pitchFamily="34" charset="-120"/>
              </a:rPr>
              <a:t>Blairgowrie HE Advisory</a:t>
            </a:r>
            <a:endParaRPr lang="en-US" sz="2200" dirty="0"/>
          </a:p>
        </p:txBody>
      </p:sp>
      <p:sp>
        <p:nvSpPr>
          <p:cNvPr id="6" name="Text 3"/>
          <p:cNvSpPr/>
          <p:nvPr/>
        </p:nvSpPr>
        <p:spPr>
          <a:xfrm>
            <a:off x="502920" y="1755648"/>
            <a:ext cx="6858000" cy="310896"/>
          </a:xfrm>
          <a:prstGeom prst="rect">
            <a:avLst/>
          </a:prstGeom>
          <a:noFill/>
          <a:ln/>
        </p:spPr>
        <p:txBody>
          <a:bodyPr wrap="square" rtlCol="0" anchor="ctr"/>
          <a:lstStyle/>
          <a:p>
            <a:pPr marL="0" indent="0">
              <a:buNone/>
            </a:pPr>
            <a:r>
              <a:rPr lang="en-US" sz="1400" i="1" dirty="0">
                <a:solidFill>
                  <a:srgbClr val="00CED1"/>
                </a:solidFill>
                <a:latin typeface="Calibri" pitchFamily="34" charset="0"/>
                <a:ea typeface="Calibri" pitchFamily="34" charset="-122"/>
                <a:cs typeface="Calibri" pitchFamily="34" charset="-120"/>
              </a:rPr>
              <a:t>Strategy that survives first contact with operations.</a:t>
            </a:r>
            <a:endParaRPr lang="en-US" sz="1400" dirty="0"/>
          </a:p>
        </p:txBody>
      </p:sp>
      <p:sp>
        <p:nvSpPr>
          <p:cNvPr id="7" name="Shape 4"/>
          <p:cNvSpPr/>
          <p:nvPr/>
        </p:nvSpPr>
        <p:spPr>
          <a:xfrm>
            <a:off x="502920" y="2176272"/>
            <a:ext cx="5029200" cy="27432"/>
          </a:xfrm>
          <a:prstGeom prst="rect">
            <a:avLst/>
          </a:prstGeom>
          <a:solidFill>
            <a:srgbClr val="00CED1"/>
          </a:solidFill>
          <a:ln/>
        </p:spPr>
        <p:txBody>
          <a:bodyPr/>
          <a:lstStyle/>
          <a:p>
            <a:endParaRPr lang="en-GB"/>
          </a:p>
        </p:txBody>
      </p:sp>
      <p:sp>
        <p:nvSpPr>
          <p:cNvPr id="8" name="Text 5"/>
          <p:cNvSpPr/>
          <p:nvPr/>
        </p:nvSpPr>
        <p:spPr>
          <a:xfrm>
            <a:off x="502920" y="2340864"/>
            <a:ext cx="6858000" cy="256032"/>
          </a:xfrm>
          <a:prstGeom prst="rect">
            <a:avLst/>
          </a:prstGeom>
          <a:noFill/>
          <a:ln/>
        </p:spPr>
        <p:txBody>
          <a:bodyPr wrap="square" rtlCol="0" anchor="ctr"/>
          <a:lstStyle/>
          <a:p>
            <a:pPr marL="0" indent="0">
              <a:buNone/>
            </a:pPr>
            <a:r>
              <a:rPr lang="en-US" sz="1100" dirty="0">
                <a:solidFill>
                  <a:srgbClr val="00CED1"/>
                </a:solidFill>
                <a:latin typeface="Calibri" pitchFamily="34" charset="0"/>
                <a:ea typeface="Calibri" pitchFamily="34" charset="-122"/>
                <a:cs typeface="Calibri" pitchFamily="34" charset="-120"/>
              </a:rPr>
              <a:t>intelligence@blairgowriehe.com</a:t>
            </a:r>
            <a:endParaRPr lang="en-US" sz="1100" dirty="0"/>
          </a:p>
        </p:txBody>
      </p:sp>
      <p:sp>
        <p:nvSpPr>
          <p:cNvPr id="9" name="Text 6"/>
          <p:cNvSpPr/>
          <p:nvPr/>
        </p:nvSpPr>
        <p:spPr>
          <a:xfrm>
            <a:off x="502920" y="2615184"/>
            <a:ext cx="6858000" cy="256032"/>
          </a:xfrm>
          <a:prstGeom prst="rect">
            <a:avLst/>
          </a:prstGeom>
          <a:noFill/>
          <a:ln/>
        </p:spPr>
        <p:txBody>
          <a:bodyPr wrap="square" rtlCol="0" anchor="ctr"/>
          <a:lstStyle/>
          <a:p>
            <a:pPr marL="0" indent="0">
              <a:buNone/>
            </a:pPr>
            <a:r>
              <a:rPr lang="en-US" sz="1100" dirty="0">
                <a:solidFill>
                  <a:srgbClr val="A0B4C8"/>
                </a:solidFill>
                <a:latin typeface="Calibri" pitchFamily="34" charset="0"/>
                <a:ea typeface="Calibri" pitchFamily="34" charset="-122"/>
                <a:cs typeface="Calibri" pitchFamily="34" charset="-120"/>
              </a:rPr>
              <a:t>blairgowriehe.com</a:t>
            </a:r>
            <a:endParaRPr lang="en-US" sz="1100" dirty="0"/>
          </a:p>
        </p:txBody>
      </p:sp>
      <p:sp>
        <p:nvSpPr>
          <p:cNvPr id="10" name="Text 7"/>
          <p:cNvSpPr/>
          <p:nvPr/>
        </p:nvSpPr>
        <p:spPr>
          <a:xfrm>
            <a:off x="502920" y="3456432"/>
            <a:ext cx="6858000" cy="347472"/>
          </a:xfrm>
          <a:prstGeom prst="rect">
            <a:avLst/>
          </a:prstGeom>
          <a:noFill/>
          <a:ln/>
        </p:spPr>
        <p:txBody>
          <a:bodyPr wrap="square" rtlCol="0" anchor="ctr"/>
          <a:lstStyle/>
          <a:p>
            <a:pPr marL="0" indent="0">
              <a:buNone/>
            </a:pPr>
            <a:r>
              <a:rPr lang="en-US" sz="900" i="1" dirty="0">
                <a:solidFill>
                  <a:srgbClr val="A0B4C8"/>
                </a:solidFill>
                <a:latin typeface="Calibri" pitchFamily="34" charset="0"/>
                <a:ea typeface="Calibri" pitchFamily="34" charset="-122"/>
                <a:cs typeface="Calibri" pitchFamily="34" charset="-120"/>
              </a:rPr>
              <a:t>To commission a companion report or refresh engagement, contact intelligence@blairgowriehe.com</a:t>
            </a:r>
            <a:endParaRPr lang="en-US" sz="900" dirty="0"/>
          </a:p>
        </p:txBody>
      </p:sp>
      <p:sp>
        <p:nvSpPr>
          <p:cNvPr id="11" name="Shape 8"/>
          <p:cNvSpPr/>
          <p:nvPr/>
        </p:nvSpPr>
        <p:spPr>
          <a:xfrm>
            <a:off x="8229600" y="502920"/>
            <a:ext cx="27432" cy="5303520"/>
          </a:xfrm>
          <a:prstGeom prst="rect">
            <a:avLst/>
          </a:prstGeom>
          <a:solidFill>
            <a:srgbClr val="1A3355"/>
          </a:solidFill>
          <a:ln/>
        </p:spPr>
        <p:txBody>
          <a:bodyPr/>
          <a:lstStyle/>
          <a:p>
            <a:endParaRPr lang="en-GB"/>
          </a:p>
        </p:txBody>
      </p:sp>
      <p:sp>
        <p:nvSpPr>
          <p:cNvPr id="12" name="Text 9"/>
          <p:cNvSpPr/>
          <p:nvPr/>
        </p:nvSpPr>
        <p:spPr>
          <a:xfrm>
            <a:off x="8458200" y="502920"/>
            <a:ext cx="3474720" cy="201168"/>
          </a:xfrm>
          <a:prstGeom prst="rect">
            <a:avLst/>
          </a:prstGeom>
          <a:noFill/>
          <a:ln/>
        </p:spPr>
        <p:txBody>
          <a:bodyPr wrap="square" rtlCol="0" anchor="ctr"/>
          <a:lstStyle/>
          <a:p>
            <a:pPr marL="0" indent="0">
              <a:buNone/>
            </a:pPr>
            <a:r>
              <a:rPr lang="en-US" sz="700" b="1" kern="0" spc="300" dirty="0">
                <a:solidFill>
                  <a:srgbClr val="00CED1"/>
                </a:solidFill>
                <a:latin typeface="Montserrat" pitchFamily="34" charset="0"/>
                <a:ea typeface="Montserrat" pitchFamily="34" charset="-122"/>
                <a:cs typeface="Montserrat" pitchFamily="34" charset="-120"/>
              </a:rPr>
              <a:t>ADVISORY SUITE</a:t>
            </a:r>
            <a:endParaRPr lang="en-US" sz="700" dirty="0"/>
          </a:p>
        </p:txBody>
      </p:sp>
      <p:sp>
        <p:nvSpPr>
          <p:cNvPr id="13" name="Shape 10"/>
          <p:cNvSpPr/>
          <p:nvPr/>
        </p:nvSpPr>
        <p:spPr>
          <a:xfrm>
            <a:off x="845820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14" name="Text 11"/>
          <p:cNvSpPr/>
          <p:nvPr/>
        </p:nvSpPr>
        <p:spPr>
          <a:xfrm>
            <a:off x="854964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D1</a:t>
            </a:r>
            <a:endParaRPr lang="en-US" sz="1600" dirty="0"/>
          </a:p>
        </p:txBody>
      </p:sp>
      <p:sp>
        <p:nvSpPr>
          <p:cNvPr id="15" name="Text 12"/>
          <p:cNvSpPr/>
          <p:nvPr/>
        </p:nvSpPr>
        <p:spPr>
          <a:xfrm>
            <a:off x="973836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16" name="Text 13"/>
          <p:cNvSpPr/>
          <p:nvPr/>
        </p:nvSpPr>
        <p:spPr>
          <a:xfrm>
            <a:off x="854964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Demand</a:t>
            </a:r>
            <a:endParaRPr lang="en-US" sz="750" dirty="0"/>
          </a:p>
        </p:txBody>
      </p:sp>
      <p:sp>
        <p:nvSpPr>
          <p:cNvPr id="17" name="Text 14"/>
          <p:cNvSpPr/>
          <p:nvPr/>
        </p:nvSpPr>
        <p:spPr>
          <a:xfrm>
            <a:off x="854964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18" name="Shape 15"/>
          <p:cNvSpPr/>
          <p:nvPr/>
        </p:nvSpPr>
        <p:spPr>
          <a:xfrm>
            <a:off x="845820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19" name="Text 16"/>
          <p:cNvSpPr/>
          <p:nvPr/>
        </p:nvSpPr>
        <p:spPr>
          <a:xfrm>
            <a:off x="854964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D2</a:t>
            </a:r>
            <a:endParaRPr lang="en-US" sz="1600" dirty="0"/>
          </a:p>
        </p:txBody>
      </p:sp>
      <p:sp>
        <p:nvSpPr>
          <p:cNvPr id="20" name="Text 17"/>
          <p:cNvSpPr/>
          <p:nvPr/>
        </p:nvSpPr>
        <p:spPr>
          <a:xfrm>
            <a:off x="973836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21" name="Text 18"/>
          <p:cNvSpPr/>
          <p:nvPr/>
        </p:nvSpPr>
        <p:spPr>
          <a:xfrm>
            <a:off x="854964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Enrolment</a:t>
            </a:r>
            <a:endParaRPr lang="en-US" sz="750" dirty="0"/>
          </a:p>
        </p:txBody>
      </p:sp>
      <p:sp>
        <p:nvSpPr>
          <p:cNvPr id="22" name="Text 19"/>
          <p:cNvSpPr/>
          <p:nvPr/>
        </p:nvSpPr>
        <p:spPr>
          <a:xfrm>
            <a:off x="854964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23" name="Shape 20"/>
          <p:cNvSpPr/>
          <p:nvPr/>
        </p:nvSpPr>
        <p:spPr>
          <a:xfrm>
            <a:off x="8458200" y="2414016"/>
            <a:ext cx="1600200" cy="731520"/>
          </a:xfrm>
          <a:prstGeom prst="rect">
            <a:avLst/>
          </a:prstGeom>
          <a:solidFill>
            <a:srgbClr val="00CED1"/>
          </a:solidFill>
          <a:ln w="12700">
            <a:solidFill>
              <a:srgbClr val="00CED1"/>
            </a:solidFill>
            <a:prstDash val="solid"/>
          </a:ln>
        </p:spPr>
        <p:txBody>
          <a:bodyPr/>
          <a:lstStyle/>
          <a:p>
            <a:endParaRPr lang="en-GB"/>
          </a:p>
        </p:txBody>
      </p:sp>
      <p:sp>
        <p:nvSpPr>
          <p:cNvPr id="24" name="Text 21"/>
          <p:cNvSpPr/>
          <p:nvPr/>
        </p:nvSpPr>
        <p:spPr>
          <a:xfrm>
            <a:off x="8549640" y="2459736"/>
            <a:ext cx="1280160" cy="274320"/>
          </a:xfrm>
          <a:prstGeom prst="rect">
            <a:avLst/>
          </a:prstGeom>
          <a:noFill/>
          <a:ln/>
        </p:spPr>
        <p:txBody>
          <a:bodyPr wrap="square" rtlCol="0" anchor="ctr"/>
          <a:lstStyle/>
          <a:p>
            <a:pPr marL="0" indent="0" algn="l">
              <a:buNone/>
            </a:pPr>
            <a:r>
              <a:rPr lang="en-US" sz="1600" b="1" dirty="0">
                <a:solidFill>
                  <a:srgbClr val="002147"/>
                </a:solidFill>
                <a:latin typeface="Montserrat" pitchFamily="34" charset="0"/>
                <a:ea typeface="Montserrat" pitchFamily="34" charset="-122"/>
                <a:cs typeface="Montserrat" pitchFamily="34" charset="-120"/>
              </a:rPr>
              <a:t>D3</a:t>
            </a:r>
            <a:endParaRPr lang="en-US" sz="1600" dirty="0"/>
          </a:p>
        </p:txBody>
      </p:sp>
      <p:sp>
        <p:nvSpPr>
          <p:cNvPr id="25" name="Text 22"/>
          <p:cNvSpPr/>
          <p:nvPr/>
        </p:nvSpPr>
        <p:spPr>
          <a:xfrm>
            <a:off x="9738360" y="2459736"/>
            <a:ext cx="274320" cy="237744"/>
          </a:xfrm>
          <a:prstGeom prst="rect">
            <a:avLst/>
          </a:prstGeom>
          <a:noFill/>
          <a:ln/>
        </p:spPr>
        <p:txBody>
          <a:bodyPr wrap="square" rtlCol="0" anchor="ctr"/>
          <a:lstStyle/>
          <a:p>
            <a:pPr marL="0" indent="0" algn="ctr">
              <a:buNone/>
            </a:pPr>
            <a:r>
              <a:rPr lang="en-US" sz="1100" dirty="0">
                <a:solidFill>
                  <a:srgbClr val="002147"/>
                </a:solidFill>
                <a:latin typeface="Calibri" pitchFamily="34" charset="0"/>
                <a:ea typeface="Calibri" pitchFamily="34" charset="-122"/>
                <a:cs typeface="Calibri" pitchFamily="34" charset="-120"/>
              </a:rPr>
              <a:t>◈</a:t>
            </a:r>
            <a:endParaRPr lang="en-US" sz="1100" dirty="0"/>
          </a:p>
        </p:txBody>
      </p:sp>
      <p:sp>
        <p:nvSpPr>
          <p:cNvPr id="26" name="Text 23"/>
          <p:cNvSpPr/>
          <p:nvPr/>
        </p:nvSpPr>
        <p:spPr>
          <a:xfrm>
            <a:off x="8549640" y="2752344"/>
            <a:ext cx="1463040" cy="182880"/>
          </a:xfrm>
          <a:prstGeom prst="rect">
            <a:avLst/>
          </a:prstGeom>
          <a:noFill/>
          <a:ln/>
        </p:spPr>
        <p:txBody>
          <a:bodyPr wrap="square" rtlCol="0" anchor="ctr"/>
          <a:lstStyle/>
          <a:p>
            <a:pPr marL="0" indent="0" algn="l">
              <a:buNone/>
            </a:pPr>
            <a:r>
              <a:rPr lang="en-US" sz="750" b="1" dirty="0">
                <a:solidFill>
                  <a:srgbClr val="002147"/>
                </a:solidFill>
                <a:latin typeface="Montserrat" pitchFamily="34" charset="0"/>
                <a:ea typeface="Montserrat" pitchFamily="34" charset="-122"/>
                <a:cs typeface="Montserrat" pitchFamily="34" charset="-120"/>
              </a:rPr>
              <a:t>Graduate</a:t>
            </a:r>
            <a:endParaRPr lang="en-US" sz="750" dirty="0"/>
          </a:p>
        </p:txBody>
      </p:sp>
      <p:sp>
        <p:nvSpPr>
          <p:cNvPr id="27" name="Text 24"/>
          <p:cNvSpPr/>
          <p:nvPr/>
        </p:nvSpPr>
        <p:spPr>
          <a:xfrm>
            <a:off x="8549640" y="2935224"/>
            <a:ext cx="1463040" cy="164592"/>
          </a:xfrm>
          <a:prstGeom prst="rect">
            <a:avLst/>
          </a:prstGeom>
          <a:noFill/>
          <a:ln/>
        </p:spPr>
        <p:txBody>
          <a:bodyPr wrap="square" rtlCol="0" anchor="ctr"/>
          <a:lstStyle/>
          <a:p>
            <a:pPr marL="0" indent="0" algn="l">
              <a:buNone/>
            </a:pPr>
            <a:r>
              <a:rPr lang="en-US" sz="700" dirty="0">
                <a:solidFill>
                  <a:srgbClr val="002147"/>
                </a:solidFill>
                <a:latin typeface="Calibri" pitchFamily="34" charset="0"/>
                <a:ea typeface="Calibri" pitchFamily="34" charset="-122"/>
                <a:cs typeface="Calibri" pitchFamily="34" charset="-120"/>
              </a:rPr>
              <a:t>Outcomes</a:t>
            </a:r>
            <a:endParaRPr lang="en-US" sz="700" dirty="0"/>
          </a:p>
        </p:txBody>
      </p:sp>
      <p:sp>
        <p:nvSpPr>
          <p:cNvPr id="28" name="Shape 25"/>
          <p:cNvSpPr/>
          <p:nvPr/>
        </p:nvSpPr>
        <p:spPr>
          <a:xfrm>
            <a:off x="845820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29" name="Text 26"/>
          <p:cNvSpPr/>
          <p:nvPr/>
        </p:nvSpPr>
        <p:spPr>
          <a:xfrm>
            <a:off x="854964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D4</a:t>
            </a:r>
            <a:endParaRPr lang="en-US" sz="1600" dirty="0"/>
          </a:p>
        </p:txBody>
      </p:sp>
      <p:sp>
        <p:nvSpPr>
          <p:cNvPr id="30" name="Text 27"/>
          <p:cNvSpPr/>
          <p:nvPr/>
        </p:nvSpPr>
        <p:spPr>
          <a:xfrm>
            <a:off x="973836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1" name="Text 28"/>
          <p:cNvSpPr/>
          <p:nvPr/>
        </p:nvSpPr>
        <p:spPr>
          <a:xfrm>
            <a:off x="854964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Financial</a:t>
            </a:r>
            <a:endParaRPr lang="en-US" sz="750" dirty="0"/>
          </a:p>
        </p:txBody>
      </p:sp>
      <p:sp>
        <p:nvSpPr>
          <p:cNvPr id="32" name="Text 29"/>
          <p:cNvSpPr/>
          <p:nvPr/>
        </p:nvSpPr>
        <p:spPr>
          <a:xfrm>
            <a:off x="854964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a:t>
            </a:r>
            <a:endParaRPr lang="en-US" sz="700" dirty="0"/>
          </a:p>
        </p:txBody>
      </p:sp>
      <p:sp>
        <p:nvSpPr>
          <p:cNvPr id="33" name="Shape 30"/>
          <p:cNvSpPr/>
          <p:nvPr/>
        </p:nvSpPr>
        <p:spPr>
          <a:xfrm>
            <a:off x="845820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34" name="Text 31"/>
          <p:cNvSpPr/>
          <p:nvPr/>
        </p:nvSpPr>
        <p:spPr>
          <a:xfrm>
            <a:off x="854964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D5</a:t>
            </a:r>
            <a:endParaRPr lang="en-US" sz="1600" dirty="0"/>
          </a:p>
        </p:txBody>
      </p:sp>
      <p:sp>
        <p:nvSpPr>
          <p:cNvPr id="35" name="Text 32"/>
          <p:cNvSpPr/>
          <p:nvPr/>
        </p:nvSpPr>
        <p:spPr>
          <a:xfrm>
            <a:off x="973836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36" name="Text 33"/>
          <p:cNvSpPr/>
          <p:nvPr/>
        </p:nvSpPr>
        <p:spPr>
          <a:xfrm>
            <a:off x="854964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NSS</a:t>
            </a:r>
            <a:endParaRPr lang="en-US" sz="750" dirty="0"/>
          </a:p>
        </p:txBody>
      </p:sp>
      <p:sp>
        <p:nvSpPr>
          <p:cNvPr id="37" name="Text 34"/>
          <p:cNvSpPr/>
          <p:nvPr/>
        </p:nvSpPr>
        <p:spPr>
          <a:xfrm>
            <a:off x="854964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Intelligence</a:t>
            </a:r>
            <a:endParaRPr lang="en-US" sz="700" dirty="0"/>
          </a:p>
        </p:txBody>
      </p:sp>
      <p:sp>
        <p:nvSpPr>
          <p:cNvPr id="38" name="Shape 35"/>
          <p:cNvSpPr/>
          <p:nvPr/>
        </p:nvSpPr>
        <p:spPr>
          <a:xfrm>
            <a:off x="10241280" y="804672"/>
            <a:ext cx="1600200" cy="731520"/>
          </a:xfrm>
          <a:prstGeom prst="rect">
            <a:avLst/>
          </a:prstGeom>
          <a:solidFill>
            <a:srgbClr val="0A1F3A"/>
          </a:solidFill>
          <a:ln w="12700">
            <a:solidFill>
              <a:srgbClr val="1A3355"/>
            </a:solidFill>
            <a:prstDash val="solid"/>
          </a:ln>
        </p:spPr>
        <p:txBody>
          <a:bodyPr/>
          <a:lstStyle/>
          <a:p>
            <a:endParaRPr lang="en-GB"/>
          </a:p>
        </p:txBody>
      </p:sp>
      <p:sp>
        <p:nvSpPr>
          <p:cNvPr id="39" name="Text 36"/>
          <p:cNvSpPr/>
          <p:nvPr/>
        </p:nvSpPr>
        <p:spPr>
          <a:xfrm>
            <a:off x="10332720" y="850392"/>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V1</a:t>
            </a:r>
            <a:endParaRPr lang="en-US" sz="1600" dirty="0"/>
          </a:p>
        </p:txBody>
      </p:sp>
      <p:sp>
        <p:nvSpPr>
          <p:cNvPr id="40" name="Text 37"/>
          <p:cNvSpPr/>
          <p:nvPr/>
        </p:nvSpPr>
        <p:spPr>
          <a:xfrm>
            <a:off x="11521440" y="85039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1" name="Text 38"/>
          <p:cNvSpPr/>
          <p:nvPr/>
        </p:nvSpPr>
        <p:spPr>
          <a:xfrm>
            <a:off x="10332720" y="114300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Value</a:t>
            </a:r>
            <a:endParaRPr lang="en-US" sz="750" dirty="0"/>
          </a:p>
        </p:txBody>
      </p:sp>
      <p:sp>
        <p:nvSpPr>
          <p:cNvPr id="42" name="Text 39"/>
          <p:cNvSpPr/>
          <p:nvPr/>
        </p:nvSpPr>
        <p:spPr>
          <a:xfrm>
            <a:off x="10332720" y="132588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3" name="Shape 40"/>
          <p:cNvSpPr/>
          <p:nvPr/>
        </p:nvSpPr>
        <p:spPr>
          <a:xfrm>
            <a:off x="10241280" y="1609344"/>
            <a:ext cx="1600200" cy="731520"/>
          </a:xfrm>
          <a:prstGeom prst="rect">
            <a:avLst/>
          </a:prstGeom>
          <a:solidFill>
            <a:srgbClr val="0A1F3A"/>
          </a:solidFill>
          <a:ln w="12700">
            <a:solidFill>
              <a:srgbClr val="1A3355"/>
            </a:solidFill>
            <a:prstDash val="solid"/>
          </a:ln>
        </p:spPr>
        <p:txBody>
          <a:bodyPr/>
          <a:lstStyle/>
          <a:p>
            <a:endParaRPr lang="en-GB"/>
          </a:p>
        </p:txBody>
      </p:sp>
      <p:sp>
        <p:nvSpPr>
          <p:cNvPr id="44" name="Text 41"/>
          <p:cNvSpPr/>
          <p:nvPr/>
        </p:nvSpPr>
        <p:spPr>
          <a:xfrm>
            <a:off x="10332720" y="1655064"/>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V2</a:t>
            </a:r>
            <a:endParaRPr lang="en-US" sz="1600" dirty="0"/>
          </a:p>
        </p:txBody>
      </p:sp>
      <p:sp>
        <p:nvSpPr>
          <p:cNvPr id="45" name="Text 42"/>
          <p:cNvSpPr/>
          <p:nvPr/>
        </p:nvSpPr>
        <p:spPr>
          <a:xfrm>
            <a:off x="11521440" y="1655064"/>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46" name="Text 43"/>
          <p:cNvSpPr/>
          <p:nvPr/>
        </p:nvSpPr>
        <p:spPr>
          <a:xfrm>
            <a:off x="10332720" y="1947672"/>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Employee Value</a:t>
            </a:r>
            <a:endParaRPr lang="en-US" sz="750" dirty="0"/>
          </a:p>
        </p:txBody>
      </p:sp>
      <p:sp>
        <p:nvSpPr>
          <p:cNvPr id="47" name="Text 44"/>
          <p:cNvSpPr/>
          <p:nvPr/>
        </p:nvSpPr>
        <p:spPr>
          <a:xfrm>
            <a:off x="10332720" y="2130552"/>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48" name="Shape 45"/>
          <p:cNvSpPr/>
          <p:nvPr/>
        </p:nvSpPr>
        <p:spPr>
          <a:xfrm>
            <a:off x="10241280" y="2414016"/>
            <a:ext cx="1600200" cy="731520"/>
          </a:xfrm>
          <a:prstGeom prst="rect">
            <a:avLst/>
          </a:prstGeom>
          <a:solidFill>
            <a:srgbClr val="0A1F3A"/>
          </a:solidFill>
          <a:ln w="12700">
            <a:solidFill>
              <a:srgbClr val="1A3355"/>
            </a:solidFill>
            <a:prstDash val="solid"/>
          </a:ln>
        </p:spPr>
        <p:txBody>
          <a:bodyPr/>
          <a:lstStyle/>
          <a:p>
            <a:endParaRPr lang="en-GB"/>
          </a:p>
        </p:txBody>
      </p:sp>
      <p:sp>
        <p:nvSpPr>
          <p:cNvPr id="49" name="Text 46"/>
          <p:cNvSpPr/>
          <p:nvPr/>
        </p:nvSpPr>
        <p:spPr>
          <a:xfrm>
            <a:off x="10332720" y="2459736"/>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V3</a:t>
            </a:r>
            <a:endParaRPr lang="en-US" sz="1600" dirty="0"/>
          </a:p>
        </p:txBody>
      </p:sp>
      <p:sp>
        <p:nvSpPr>
          <p:cNvPr id="50" name="Text 47"/>
          <p:cNvSpPr/>
          <p:nvPr/>
        </p:nvSpPr>
        <p:spPr>
          <a:xfrm>
            <a:off x="11521440" y="2459736"/>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1" name="Text 48"/>
          <p:cNvSpPr/>
          <p:nvPr/>
        </p:nvSpPr>
        <p:spPr>
          <a:xfrm>
            <a:off x="10332720" y="2752344"/>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Student Momentum</a:t>
            </a:r>
            <a:endParaRPr lang="en-US" sz="750" dirty="0"/>
          </a:p>
        </p:txBody>
      </p:sp>
      <p:sp>
        <p:nvSpPr>
          <p:cNvPr id="52" name="Text 49"/>
          <p:cNvSpPr/>
          <p:nvPr/>
        </p:nvSpPr>
        <p:spPr>
          <a:xfrm>
            <a:off x="10332720" y="2935224"/>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53" name="Shape 50"/>
          <p:cNvSpPr/>
          <p:nvPr/>
        </p:nvSpPr>
        <p:spPr>
          <a:xfrm>
            <a:off x="10241280" y="3218688"/>
            <a:ext cx="1600200" cy="731520"/>
          </a:xfrm>
          <a:prstGeom prst="rect">
            <a:avLst/>
          </a:prstGeom>
          <a:solidFill>
            <a:srgbClr val="0A1F3A"/>
          </a:solidFill>
          <a:ln w="12700">
            <a:solidFill>
              <a:srgbClr val="1A3355"/>
            </a:solidFill>
            <a:prstDash val="solid"/>
          </a:ln>
        </p:spPr>
        <p:txBody>
          <a:bodyPr/>
          <a:lstStyle/>
          <a:p>
            <a:endParaRPr lang="en-GB"/>
          </a:p>
        </p:txBody>
      </p:sp>
      <p:sp>
        <p:nvSpPr>
          <p:cNvPr id="54" name="Text 51"/>
          <p:cNvSpPr/>
          <p:nvPr/>
        </p:nvSpPr>
        <p:spPr>
          <a:xfrm>
            <a:off x="10332720" y="3264408"/>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V4</a:t>
            </a:r>
            <a:endParaRPr lang="en-US" sz="1600" dirty="0"/>
          </a:p>
        </p:txBody>
      </p:sp>
      <p:sp>
        <p:nvSpPr>
          <p:cNvPr id="55" name="Text 52"/>
          <p:cNvSpPr/>
          <p:nvPr/>
        </p:nvSpPr>
        <p:spPr>
          <a:xfrm>
            <a:off x="11521440" y="3264408"/>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56" name="Text 53"/>
          <p:cNvSpPr/>
          <p:nvPr/>
        </p:nvSpPr>
        <p:spPr>
          <a:xfrm>
            <a:off x="10332720" y="3557016"/>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Main Scheme</a:t>
            </a:r>
            <a:endParaRPr lang="en-US" sz="750" dirty="0"/>
          </a:p>
        </p:txBody>
      </p:sp>
      <p:sp>
        <p:nvSpPr>
          <p:cNvPr id="57" name="Text 54"/>
          <p:cNvSpPr/>
          <p:nvPr/>
        </p:nvSpPr>
        <p:spPr>
          <a:xfrm>
            <a:off x="10332720" y="3739896"/>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Conversion</a:t>
            </a:r>
            <a:endParaRPr lang="en-US" sz="700" dirty="0"/>
          </a:p>
        </p:txBody>
      </p:sp>
      <p:sp>
        <p:nvSpPr>
          <p:cNvPr id="58" name="Shape 55"/>
          <p:cNvSpPr/>
          <p:nvPr/>
        </p:nvSpPr>
        <p:spPr>
          <a:xfrm>
            <a:off x="10241280" y="4023360"/>
            <a:ext cx="1600200" cy="731520"/>
          </a:xfrm>
          <a:prstGeom prst="rect">
            <a:avLst/>
          </a:prstGeom>
          <a:solidFill>
            <a:srgbClr val="0A1F3A"/>
          </a:solidFill>
          <a:ln w="12700">
            <a:solidFill>
              <a:srgbClr val="1A3355"/>
            </a:solidFill>
            <a:prstDash val="solid"/>
          </a:ln>
        </p:spPr>
        <p:txBody>
          <a:bodyPr/>
          <a:lstStyle/>
          <a:p>
            <a:endParaRPr lang="en-GB"/>
          </a:p>
        </p:txBody>
      </p:sp>
      <p:sp>
        <p:nvSpPr>
          <p:cNvPr id="59" name="Text 56"/>
          <p:cNvSpPr/>
          <p:nvPr/>
        </p:nvSpPr>
        <p:spPr>
          <a:xfrm>
            <a:off x="10332720" y="4069080"/>
            <a:ext cx="1280160" cy="274320"/>
          </a:xfrm>
          <a:prstGeom prst="rect">
            <a:avLst/>
          </a:prstGeom>
          <a:noFill/>
          <a:ln/>
        </p:spPr>
        <p:txBody>
          <a:bodyPr wrap="square" rtlCol="0" anchor="ctr"/>
          <a:lstStyle/>
          <a:p>
            <a:pPr marL="0" indent="0" algn="l">
              <a:buNone/>
            </a:pPr>
            <a:r>
              <a:rPr lang="en-US" sz="1600" b="1" dirty="0">
                <a:solidFill>
                  <a:srgbClr val="A0B4C8"/>
                </a:solidFill>
                <a:latin typeface="Montserrat" pitchFamily="34" charset="0"/>
                <a:ea typeface="Montserrat" pitchFamily="34" charset="-122"/>
                <a:cs typeface="Montserrat" pitchFamily="34" charset="-120"/>
              </a:rPr>
              <a:t>CED</a:t>
            </a:r>
            <a:endParaRPr lang="en-US" sz="1600" dirty="0"/>
          </a:p>
        </p:txBody>
      </p:sp>
      <p:sp>
        <p:nvSpPr>
          <p:cNvPr id="60" name="Text 57"/>
          <p:cNvSpPr/>
          <p:nvPr/>
        </p:nvSpPr>
        <p:spPr>
          <a:xfrm>
            <a:off x="11521440" y="4069080"/>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1" name="Text 58"/>
          <p:cNvSpPr/>
          <p:nvPr/>
        </p:nvSpPr>
        <p:spPr>
          <a:xfrm>
            <a:off x="10332720" y="4361688"/>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Clearing Exposure</a:t>
            </a:r>
            <a:endParaRPr lang="en-US" sz="750" dirty="0"/>
          </a:p>
        </p:txBody>
      </p:sp>
      <p:sp>
        <p:nvSpPr>
          <p:cNvPr id="62" name="Text 59"/>
          <p:cNvSpPr/>
          <p:nvPr/>
        </p:nvSpPr>
        <p:spPr>
          <a:xfrm>
            <a:off x="10332720" y="4544568"/>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Diagnostic</a:t>
            </a:r>
            <a:endParaRPr lang="en-US" sz="700" dirty="0"/>
          </a:p>
        </p:txBody>
      </p:sp>
      <p:sp>
        <p:nvSpPr>
          <p:cNvPr id="63" name="Shape 60"/>
          <p:cNvSpPr/>
          <p:nvPr/>
        </p:nvSpPr>
        <p:spPr>
          <a:xfrm>
            <a:off x="10241280" y="4828032"/>
            <a:ext cx="1600200" cy="731520"/>
          </a:xfrm>
          <a:prstGeom prst="rect">
            <a:avLst/>
          </a:prstGeom>
          <a:solidFill>
            <a:srgbClr val="0A1F3A"/>
          </a:solidFill>
          <a:ln w="12700">
            <a:solidFill>
              <a:srgbClr val="1A3355"/>
            </a:solidFill>
            <a:prstDash val="solid"/>
          </a:ln>
        </p:spPr>
        <p:txBody>
          <a:bodyPr/>
          <a:lstStyle/>
          <a:p>
            <a:endParaRPr lang="en-GB"/>
          </a:p>
        </p:txBody>
      </p:sp>
      <p:sp>
        <p:nvSpPr>
          <p:cNvPr id="64" name="Text 61"/>
          <p:cNvSpPr/>
          <p:nvPr/>
        </p:nvSpPr>
        <p:spPr>
          <a:xfrm>
            <a:off x="10332720" y="4873752"/>
            <a:ext cx="1280160" cy="274320"/>
          </a:xfrm>
          <a:prstGeom prst="rect">
            <a:avLst/>
          </a:prstGeom>
          <a:noFill/>
          <a:ln/>
        </p:spPr>
        <p:txBody>
          <a:bodyPr wrap="square" rtlCol="0" anchor="ctr"/>
          <a:lstStyle/>
          <a:p>
            <a:pPr marL="0" indent="0" algn="l">
              <a:buNone/>
            </a:pPr>
            <a:r>
              <a:rPr lang="en-US" sz="1600" b="1" dirty="0">
                <a:solidFill>
                  <a:srgbClr val="00CED1"/>
                </a:solidFill>
                <a:latin typeface="Montserrat" pitchFamily="34" charset="0"/>
                <a:ea typeface="Montserrat" pitchFamily="34" charset="-122"/>
                <a:cs typeface="Montserrat" pitchFamily="34" charset="-120"/>
              </a:rPr>
              <a:t>IHD</a:t>
            </a:r>
            <a:endParaRPr lang="en-US" sz="1600" dirty="0"/>
          </a:p>
        </p:txBody>
      </p:sp>
      <p:sp>
        <p:nvSpPr>
          <p:cNvPr id="65" name="Text 62"/>
          <p:cNvSpPr/>
          <p:nvPr/>
        </p:nvSpPr>
        <p:spPr>
          <a:xfrm>
            <a:off x="11521440" y="4873752"/>
            <a:ext cx="274320" cy="237744"/>
          </a:xfrm>
          <a:prstGeom prst="rect">
            <a:avLst/>
          </a:prstGeom>
          <a:noFill/>
          <a:ln/>
        </p:spPr>
        <p:txBody>
          <a:bodyPr wrap="square" rtlCol="0" anchor="ctr"/>
          <a:lstStyle/>
          <a:p>
            <a:pPr marL="0" indent="0" algn="ctr">
              <a:buNone/>
            </a:pPr>
            <a:r>
              <a:rPr lang="en-US" sz="1100" dirty="0">
                <a:solidFill>
                  <a:srgbClr val="334466"/>
                </a:solidFill>
                <a:latin typeface="Calibri" pitchFamily="34" charset="0"/>
                <a:ea typeface="Calibri" pitchFamily="34" charset="-122"/>
                <a:cs typeface="Calibri" pitchFamily="34" charset="-120"/>
              </a:rPr>
              <a:t>◆</a:t>
            </a:r>
            <a:endParaRPr lang="en-US" sz="1100" dirty="0"/>
          </a:p>
        </p:txBody>
      </p:sp>
      <p:sp>
        <p:nvSpPr>
          <p:cNvPr id="66" name="Text 63"/>
          <p:cNvSpPr/>
          <p:nvPr/>
        </p:nvSpPr>
        <p:spPr>
          <a:xfrm>
            <a:off x="10332720" y="5166360"/>
            <a:ext cx="1463040" cy="182880"/>
          </a:xfrm>
          <a:prstGeom prst="rect">
            <a:avLst/>
          </a:prstGeom>
          <a:noFill/>
          <a:ln/>
        </p:spPr>
        <p:txBody>
          <a:bodyPr wrap="square" rtlCol="0" anchor="ctr"/>
          <a:lstStyle/>
          <a:p>
            <a:pPr marL="0" indent="0" algn="l">
              <a:buNone/>
            </a:pPr>
            <a:r>
              <a:rPr lang="en-US" sz="750" dirty="0">
                <a:solidFill>
                  <a:srgbClr val="334466"/>
                </a:solidFill>
                <a:latin typeface="Montserrat" pitchFamily="34" charset="0"/>
                <a:ea typeface="Montserrat" pitchFamily="34" charset="-122"/>
                <a:cs typeface="Montserrat" pitchFamily="34" charset="-120"/>
              </a:rPr>
              <a:t>Institutional</a:t>
            </a:r>
            <a:endParaRPr lang="en-US" sz="750" dirty="0"/>
          </a:p>
        </p:txBody>
      </p:sp>
      <p:sp>
        <p:nvSpPr>
          <p:cNvPr id="67" name="Text 64"/>
          <p:cNvSpPr/>
          <p:nvPr/>
        </p:nvSpPr>
        <p:spPr>
          <a:xfrm>
            <a:off x="10332720" y="5349240"/>
            <a:ext cx="1463040" cy="164592"/>
          </a:xfrm>
          <a:prstGeom prst="rect">
            <a:avLst/>
          </a:prstGeom>
          <a:noFill/>
          <a:ln/>
        </p:spPr>
        <p:txBody>
          <a:bodyPr wrap="square" rtlCol="0" anchor="ctr"/>
          <a:lstStyle/>
          <a:p>
            <a:pPr marL="0" indent="0" algn="l">
              <a:buNone/>
            </a:pPr>
            <a:r>
              <a:rPr lang="en-US" sz="700" dirty="0">
                <a:solidFill>
                  <a:srgbClr val="334466"/>
                </a:solidFill>
                <a:latin typeface="Calibri" pitchFamily="34" charset="0"/>
                <a:ea typeface="Calibri" pitchFamily="34" charset="-122"/>
                <a:cs typeface="Calibri" pitchFamily="34" charset="-120"/>
              </a:rPr>
              <a:t>Health Diag.</a:t>
            </a:r>
            <a:endParaRPr lang="en-US" sz="700" dirty="0"/>
          </a:p>
        </p:txBody>
      </p:sp>
      <p:sp>
        <p:nvSpPr>
          <p:cNvPr id="68" name="Shape 65"/>
          <p:cNvSpPr/>
          <p:nvPr/>
        </p:nvSpPr>
        <p:spPr>
          <a:xfrm>
            <a:off x="0" y="6309360"/>
            <a:ext cx="12188952" cy="548640"/>
          </a:xfrm>
          <a:prstGeom prst="rect">
            <a:avLst/>
          </a:prstGeom>
          <a:solidFill>
            <a:srgbClr val="00CED1"/>
          </a:solidFill>
          <a:ln/>
        </p:spPr>
        <p:txBody>
          <a:bodyPr/>
          <a:lstStyle/>
          <a:p>
            <a:endParaRPr lang="en-GB"/>
          </a:p>
        </p:txBody>
      </p:sp>
      <p:sp>
        <p:nvSpPr>
          <p:cNvPr id="69" name="Text 66"/>
          <p:cNvSpPr/>
          <p:nvPr/>
        </p:nvSpPr>
        <p:spPr>
          <a:xfrm>
            <a:off x="365760" y="6364224"/>
            <a:ext cx="11430000" cy="274320"/>
          </a:xfrm>
          <a:prstGeom prst="rect">
            <a:avLst/>
          </a:prstGeom>
          <a:noFill/>
          <a:ln/>
        </p:spPr>
        <p:txBody>
          <a:bodyPr wrap="square" rtlCol="0" anchor="ctr"/>
          <a:lstStyle/>
          <a:p>
            <a:pPr marL="0" indent="0">
              <a:buNone/>
            </a:pPr>
            <a:r>
              <a:rPr lang="en-US" sz="750" dirty="0">
                <a:solidFill>
                  <a:srgbClr val="002147"/>
                </a:solidFill>
                <a:latin typeface="Calibri" pitchFamily="34" charset="0"/>
                <a:ea typeface="Calibri" pitchFamily="34" charset="-122"/>
                <a:cs typeface="Calibri" pitchFamily="34" charset="-120"/>
              </a:rPr>
              <a:t>D3 Report  |  © Blairgowrie HE Advisory Limited 2025  |  Company No. 17140253  |  intelligence@blairgowriehe.com</a:t>
            </a:r>
            <a:endParaRPr lang="en-US" sz="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31"/>
        <p:cNvGrpSpPr/>
        <p:nvPr/>
      </p:nvGrpSpPr>
      <p:grpSpPr>
        <a:xfrm>
          <a:off x="0" y="0"/>
          <a:ext cx="0" cy="0"/>
          <a:chOff x="0" y="0"/>
          <a:chExt cx="0" cy="0"/>
        </a:xfrm>
      </p:grpSpPr>
      <p:pic>
        <p:nvPicPr>
          <p:cNvPr id="32" name="Google Shape;32;p2"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33" name="Google Shape;33;p2"/>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Validity &amp; Data Sources</a:t>
            </a:r>
            <a:endParaRPr sz="2800" b="0" i="0" u="none" strike="noStrike" cap="none">
              <a:solidFill>
                <a:schemeClr val="dk1"/>
              </a:solidFill>
              <a:latin typeface="Calibri"/>
              <a:ea typeface="Calibri"/>
              <a:cs typeface="Calibri"/>
              <a:sym typeface="Calibri"/>
            </a:endParaRPr>
          </a:p>
        </p:txBody>
      </p:sp>
      <p:sp>
        <p:nvSpPr>
          <p:cNvPr id="34" name="Google Shape;34;p2"/>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2"/>
          <p:cNvSpPr/>
          <p:nvPr/>
        </p:nvSpPr>
        <p:spPr>
          <a:xfrm>
            <a:off x="45720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VALIDITY</a:t>
            </a:r>
            <a:endParaRPr sz="1000" b="0" i="0" u="none" strike="noStrike" cap="none">
              <a:solidFill>
                <a:schemeClr val="dk1"/>
              </a:solidFill>
              <a:latin typeface="Calibri"/>
              <a:ea typeface="Calibri"/>
              <a:cs typeface="Calibri"/>
              <a:sym typeface="Calibri"/>
            </a:endParaRPr>
          </a:p>
        </p:txBody>
      </p:sp>
      <p:sp>
        <p:nvSpPr>
          <p:cNvPr id="37" name="Google Shape;37;p2"/>
          <p:cNvSpPr/>
          <p:nvPr/>
        </p:nvSpPr>
        <p:spPr>
          <a:xfrm>
            <a:off x="64008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Calibri"/>
              <a:buNone/>
            </a:pPr>
            <a:r>
              <a:rPr lang="en-US" sz="1300" b="1" i="0" u="none" strike="noStrike" cap="none">
                <a:solidFill>
                  <a:srgbClr val="002147"/>
                </a:solidFill>
                <a:latin typeface="Calibri"/>
                <a:ea typeface="Calibri"/>
                <a:cs typeface="Calibri"/>
                <a:sym typeface="Calibri"/>
              </a:rPr>
              <a:t>12-month window from data vintage</a:t>
            </a:r>
            <a:br>
              <a:rPr lang="en-US" sz="1300" b="1" i="0" u="none" strike="noStrike" cap="none">
                <a:solidFill>
                  <a:srgbClr val="002147"/>
                </a:solidFill>
                <a:latin typeface="Calibri"/>
                <a:ea typeface="Calibri"/>
                <a:cs typeface="Calibri"/>
                <a:sym typeface="Calibri"/>
              </a:rPr>
            </a:br>
            <a:r>
              <a:rPr lang="en-US" sz="1200" b="0" i="0" u="none" strike="noStrike" cap="none">
                <a:solidFill>
                  <a:srgbClr val="4D4D4D"/>
                </a:solidFill>
                <a:latin typeface="Calibri"/>
                <a:ea typeface="Calibri"/>
                <a:cs typeface="Calibri"/>
                <a:sym typeface="Calibri"/>
              </a:rPr>
              <a:t>This report uses HESA Graduate Outcomes 2022/23 data (released spring 2025).</a:t>
            </a:r>
            <a:br>
              <a:rPr lang="en-US" sz="1200" b="0" i="0" u="none" strike="noStrike" cap="none">
                <a:solidFill>
                  <a:srgbClr val="4D4D4D"/>
                </a:solidFill>
                <a:latin typeface="Calibri"/>
                <a:ea typeface="Calibri"/>
                <a:cs typeface="Calibri"/>
                <a:sym typeface="Calibri"/>
              </a:rPr>
            </a:br>
            <a:r>
              <a:rPr lang="en-US" sz="1200" b="0" i="0" u="none" strike="noStrike" cap="none">
                <a:solidFill>
                  <a:srgbClr val="4D4D4D"/>
                </a:solidFill>
                <a:latin typeface="Calibri"/>
                <a:ea typeface="Calibri"/>
                <a:cs typeface="Calibri"/>
                <a:sym typeface="Calibri"/>
              </a:rPr>
              <a:t>Valid until: April 2027</a:t>
            </a:r>
            <a:br>
              <a:rPr lang="en-US" sz="1200" b="0" i="0" u="none" strike="noStrike" cap="none">
                <a:solidFill>
                  <a:srgbClr val="4D4D4D"/>
                </a:solidFill>
                <a:latin typeface="Calibri"/>
                <a:ea typeface="Calibri"/>
                <a:cs typeface="Calibri"/>
                <a:sym typeface="Calibri"/>
              </a:rPr>
            </a:br>
            <a:br>
              <a:rPr lang="en-US" sz="1200" b="0" i="0" u="none" strike="noStrike" cap="none">
                <a:solidFill>
                  <a:srgbClr val="4D4D4D"/>
                </a:solidFill>
                <a:latin typeface="Calibri"/>
                <a:ea typeface="Calibri"/>
                <a:cs typeface="Calibri"/>
                <a:sym typeface="Calibri"/>
              </a:rPr>
            </a:br>
            <a:r>
              <a:rPr lang="en-US" sz="1200" b="0" i="1" u="none" strike="noStrike" cap="none">
                <a:solidFill>
                  <a:srgbClr val="4D4D4D"/>
                </a:solidFill>
                <a:latin typeface="Calibri"/>
                <a:ea typeface="Calibri"/>
                <a:cs typeface="Calibri"/>
                <a:sym typeface="Calibri"/>
              </a:rPr>
              <a:t>HESA Graduate Outcomes is a 15-month post-graduation survey released annually with a ~2-year lag. The next release (2023/24 cohort) is expected spring 2026.</a:t>
            </a:r>
            <a:endParaRPr sz="1300" b="0" i="0" u="none" strike="noStrike" cap="none">
              <a:solidFill>
                <a:schemeClr val="dk1"/>
              </a:solidFill>
              <a:latin typeface="Calibri"/>
              <a:ea typeface="Calibri"/>
              <a:cs typeface="Calibri"/>
              <a:sym typeface="Calibri"/>
            </a:endParaRPr>
          </a:p>
        </p:txBody>
      </p:sp>
      <p:sp>
        <p:nvSpPr>
          <p:cNvPr id="38" name="Google Shape;38;p2"/>
          <p:cNvSpPr/>
          <p:nvPr/>
        </p:nvSpPr>
        <p:spPr>
          <a:xfrm>
            <a:off x="6263640" y="1280160"/>
            <a:ext cx="548640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39;p2"/>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DATA SOURCES</a:t>
            </a:r>
            <a:endParaRPr sz="1000" b="0" i="0" u="none" strike="noStrike" cap="none">
              <a:solidFill>
                <a:schemeClr val="dk1"/>
              </a:solidFill>
              <a:latin typeface="Calibri"/>
              <a:ea typeface="Calibri"/>
              <a:cs typeface="Calibri"/>
              <a:sym typeface="Calibri"/>
            </a:endParaRPr>
          </a:p>
        </p:txBody>
      </p:sp>
      <p:sp>
        <p:nvSpPr>
          <p:cNvPr id="40" name="Google Shape;40;p2"/>
          <p:cNvSpPr/>
          <p:nvPr/>
        </p:nvSpPr>
        <p:spPr>
          <a:xfrm>
            <a:off x="6446520" y="1691640"/>
            <a:ext cx="5120640" cy="18745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200"/>
              <a:buFont typeface="Calibri"/>
              <a:buNone/>
            </a:pPr>
            <a:r>
              <a:rPr lang="en-US" sz="1200" b="1" i="0" u="none" strike="noStrike" cap="none" dirty="0">
                <a:solidFill>
                  <a:srgbClr val="002147"/>
                </a:solidFill>
                <a:latin typeface="Calibri"/>
                <a:ea typeface="Calibri"/>
                <a:cs typeface="Calibri"/>
                <a:sym typeface="Calibri"/>
              </a:rPr>
              <a:t>HESA Graduate Outcomes (Survey)</a:t>
            </a:r>
            <a:br>
              <a:rPr lang="en-US" sz="1200" b="1" i="0" u="none" strike="noStrike" cap="none" dirty="0">
                <a:solidFill>
                  <a:srgbClr val="002147"/>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15-month post-graduation employment survey</a:t>
            </a:r>
            <a:br>
              <a:rPr lang="en-US" sz="1200" b="0" i="0" u="none" strike="noStrike" cap="none" dirty="0">
                <a:solidFill>
                  <a:srgbClr val="4D4D4D"/>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Provider-level, all qualifiers, all levels</a:t>
            </a:r>
            <a:br>
              <a:rPr lang="en-US" sz="1200" b="0" i="0" u="none" strike="noStrike" cap="none" dirty="0">
                <a:solidFill>
                  <a:srgbClr val="4D4D4D"/>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Sector coverage: 364 UK HE providers (2022/23)</a:t>
            </a:r>
            <a:br>
              <a:rPr lang="en-US" sz="1200" b="0" i="0" u="none" strike="noStrike" cap="none" dirty="0">
                <a:solidFill>
                  <a:srgbClr val="4D4D4D"/>
                </a:solidFill>
                <a:latin typeface="Calibri"/>
                <a:ea typeface="Calibri"/>
                <a:cs typeface="Calibri"/>
                <a:sym typeface="Calibri"/>
              </a:rPr>
            </a:br>
            <a:br>
              <a:rPr lang="en-US" sz="1200" b="0" i="0" u="none" strike="noStrike" cap="none" dirty="0">
                <a:solidFill>
                  <a:srgbClr val="4D4D4D"/>
                </a:solidFill>
                <a:latin typeface="Calibri"/>
                <a:ea typeface="Calibri"/>
                <a:cs typeface="Calibri"/>
                <a:sym typeface="Calibri"/>
              </a:rPr>
            </a:br>
            <a:r>
              <a:rPr lang="en-US" sz="1200" b="1" i="0" u="none" strike="noStrike" cap="none" dirty="0">
                <a:solidFill>
                  <a:srgbClr val="002147"/>
                </a:solidFill>
                <a:latin typeface="Calibri"/>
                <a:ea typeface="Calibri"/>
                <a:cs typeface="Calibri"/>
                <a:sym typeface="Calibri"/>
              </a:rPr>
              <a:t>Sector benchmark and OfS B3 framing</a:t>
            </a:r>
            <a:br>
              <a:rPr lang="en-US" sz="1200" b="1" i="0" u="none" strike="noStrike" cap="none" dirty="0">
                <a:solidFill>
                  <a:srgbClr val="002147"/>
                </a:solidFill>
                <a:latin typeface="Calibri"/>
                <a:ea typeface="Calibri"/>
                <a:cs typeface="Calibri"/>
                <a:sym typeface="Calibri"/>
              </a:rPr>
            </a:br>
            <a:r>
              <a:rPr lang="en-US" sz="1200" b="0" i="0" u="none" strike="noStrike" cap="none" dirty="0">
                <a:solidFill>
                  <a:srgbClr val="4D4D4D"/>
                </a:solidFill>
                <a:latin typeface="Calibri"/>
                <a:ea typeface="Calibri"/>
                <a:cs typeface="Calibri"/>
                <a:sym typeface="Calibri"/>
              </a:rPr>
              <a:t>OfS Condition B3 thresholds for context</a:t>
            </a:r>
            <a:br>
              <a:rPr lang="en-US" sz="1200" b="0" i="0" u="none" strike="noStrike" cap="none" dirty="0">
                <a:solidFill>
                  <a:srgbClr val="4D4D4D"/>
                </a:solidFill>
                <a:latin typeface="Calibri"/>
                <a:ea typeface="Calibri"/>
                <a:cs typeface="Calibri"/>
                <a:sym typeface="Calibri"/>
              </a:rPr>
            </a:br>
            <a:r>
              <a:rPr lang="en-US" sz="1200" b="0" i="1" u="none" strike="noStrike" cap="none" dirty="0">
                <a:solidFill>
                  <a:srgbClr val="4D4D4D"/>
                </a:solidFill>
                <a:latin typeface="Calibri"/>
                <a:ea typeface="Calibri"/>
                <a:cs typeface="Calibri"/>
                <a:sym typeface="Calibri"/>
              </a:rPr>
              <a:t>Resolved: Caerwen University (UKPRN 10007857)</a:t>
            </a:r>
            <a:endParaRPr sz="1200" b="0" i="0" u="none" strike="noStrike" cap="none" dirty="0">
              <a:solidFill>
                <a:schemeClr val="dk1"/>
              </a:solidFill>
              <a:latin typeface="Calibri"/>
              <a:ea typeface="Calibri"/>
              <a:cs typeface="Calibri"/>
              <a:sym typeface="Calibri"/>
            </a:endParaRPr>
          </a:p>
        </p:txBody>
      </p:sp>
      <p:sp>
        <p:nvSpPr>
          <p:cNvPr id="41" name="Google Shape;41;p2"/>
          <p:cNvSpPr/>
          <p:nvPr/>
        </p:nvSpPr>
        <p:spPr>
          <a:xfrm>
            <a:off x="457200" y="4023360"/>
            <a:ext cx="11292840" cy="219456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2"/>
          <p:cNvSpPr/>
          <p:nvPr/>
        </p:nvSpPr>
        <p:spPr>
          <a:xfrm>
            <a:off x="640080" y="416052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METHODOLOGY</a:t>
            </a:r>
            <a:endParaRPr sz="1000" b="0" i="0" u="none" strike="noStrike" cap="none">
              <a:solidFill>
                <a:schemeClr val="dk1"/>
              </a:solidFill>
              <a:latin typeface="Calibri"/>
              <a:ea typeface="Calibri"/>
              <a:cs typeface="Calibri"/>
              <a:sym typeface="Calibri"/>
            </a:endParaRPr>
          </a:p>
        </p:txBody>
      </p:sp>
      <p:sp>
        <p:nvSpPr>
          <p:cNvPr id="43" name="Google Shape;43;p2"/>
          <p:cNvSpPr/>
          <p:nvPr/>
        </p:nvSpPr>
        <p:spPr>
          <a:xfrm>
            <a:off x="640080" y="4434840"/>
            <a:ext cx="10972800" cy="4114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Doctoral-grade analytical rigour, applied to regulated sector data.</a:t>
            </a:r>
            <a:endParaRPr sz="1800" b="0" i="0" u="none" strike="noStrike" cap="none">
              <a:solidFill>
                <a:schemeClr val="dk1"/>
              </a:solidFill>
              <a:latin typeface="Calibri"/>
              <a:ea typeface="Calibri"/>
              <a:cs typeface="Calibri"/>
              <a:sym typeface="Calibri"/>
            </a:endParaRPr>
          </a:p>
        </p:txBody>
      </p:sp>
      <p:sp>
        <p:nvSpPr>
          <p:cNvPr id="44" name="Google Shape;44;p2"/>
          <p:cNvSpPr/>
          <p:nvPr/>
        </p:nvSpPr>
        <p:spPr>
          <a:xfrm>
            <a:off x="640080" y="4892040"/>
            <a:ext cx="10972800" cy="12801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a:solidFill>
                  <a:srgbClr val="FFFFFF"/>
                </a:solidFill>
                <a:latin typeface="Calibri"/>
                <a:ea typeface="Calibri"/>
                <a:cs typeface="Calibri"/>
                <a:sym typeface="Calibri"/>
              </a:rPr>
              <a:t>Five-year Graduate Outcomes trajectory analysis. Positive outcomes, full-time employment, part-time employment, unemployment, and further study tracked against the UK aggregate. Tier classification against the all-provider distribution. Peer comparison against confirmed institutions only.</a:t>
            </a:r>
            <a:br>
              <a:rPr lang="en-US" sz="1200" b="0" i="0" u="none" strike="noStrike" cap="none">
                <a:solidFill>
                  <a:srgbClr val="FFFFFF"/>
                </a:solidFill>
                <a:latin typeface="Calibri"/>
                <a:ea typeface="Calibri"/>
                <a:cs typeface="Calibri"/>
                <a:sym typeface="Calibri"/>
              </a:rPr>
            </a:br>
            <a:br>
              <a:rPr lang="en-US" sz="1200" b="0" i="0" u="none" strike="noStrike" cap="none">
                <a:solidFill>
                  <a:srgbClr val="FFFFFF"/>
                </a:solidFill>
                <a:latin typeface="Calibri"/>
                <a:ea typeface="Calibri"/>
                <a:cs typeface="Calibri"/>
                <a:sym typeface="Calibri"/>
              </a:rPr>
            </a:br>
            <a:r>
              <a:rPr lang="en-US" sz="1000" b="0" i="1" u="none" strike="noStrike" cap="none">
                <a:solidFill>
                  <a:srgbClr val="A0B4C8"/>
                </a:solidFill>
                <a:latin typeface="Calibri"/>
                <a:ea typeface="Calibri"/>
                <a:cs typeface="Calibri"/>
                <a:sym typeface="Calibri"/>
              </a:rPr>
              <a:t>Authored by Dr David O'Connor, DBA (University of Bath, 2023). 14 years of UK HE leadership including PVC at BIMM University. Two private-equity exits at 4x returns. 300%+ enrolment growth across the operating track record.</a:t>
            </a:r>
            <a:endParaRPr sz="1200" b="0" i="0" u="none" strike="noStrike" cap="none">
              <a:solidFill>
                <a:schemeClr val="dk1"/>
              </a:solidFill>
              <a:latin typeface="Calibri"/>
              <a:ea typeface="Calibri"/>
              <a:cs typeface="Calibri"/>
              <a:sym typeface="Calibri"/>
            </a:endParaRPr>
          </a:p>
        </p:txBody>
      </p:sp>
      <p:sp>
        <p:nvSpPr>
          <p:cNvPr id="45" name="Google Shape;45;p2"/>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2"/>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47" name="Google Shape;47;p2"/>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52"/>
        <p:cNvGrpSpPr/>
        <p:nvPr/>
      </p:nvGrpSpPr>
      <p:grpSpPr>
        <a:xfrm>
          <a:off x="0" y="0"/>
          <a:ext cx="0" cy="0"/>
          <a:chOff x="0" y="0"/>
          <a:chExt cx="0" cy="0"/>
        </a:xfrm>
      </p:grpSpPr>
      <p:pic>
        <p:nvPicPr>
          <p:cNvPr id="53" name="Google Shape;53;p3"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54" name="Google Shape;54;p3"/>
          <p:cNvSpPr/>
          <p:nvPr/>
        </p:nvSpPr>
        <p:spPr>
          <a:xfrm>
            <a:off x="457200" y="365760"/>
            <a:ext cx="91440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800"/>
              <a:buFont typeface="Montserrat"/>
              <a:buNone/>
            </a:pPr>
            <a:r>
              <a:rPr lang="en-US" sz="2800" b="1" i="0" u="none" strike="noStrike" cap="none">
                <a:solidFill>
                  <a:srgbClr val="002147"/>
                </a:solidFill>
                <a:latin typeface="Montserrat"/>
                <a:ea typeface="Montserrat"/>
                <a:cs typeface="Montserrat"/>
                <a:sym typeface="Montserrat"/>
              </a:rPr>
              <a:t>Executive Summary</a:t>
            </a:r>
            <a:endParaRPr sz="2800" b="0" i="0" u="none" strike="noStrike" cap="none">
              <a:solidFill>
                <a:schemeClr val="dk1"/>
              </a:solidFill>
              <a:latin typeface="Calibri"/>
              <a:ea typeface="Calibri"/>
              <a:cs typeface="Calibri"/>
              <a:sym typeface="Calibri"/>
            </a:endParaRPr>
          </a:p>
        </p:txBody>
      </p:sp>
      <p:sp>
        <p:nvSpPr>
          <p:cNvPr id="55" name="Google Shape;55;p3"/>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3"/>
          <p:cNvSpPr/>
          <p:nvPr/>
        </p:nvSpPr>
        <p:spPr>
          <a:xfrm>
            <a:off x="457200" y="1280160"/>
            <a:ext cx="3703320" cy="23774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457200" y="1280160"/>
            <a:ext cx="3703320" cy="320040"/>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59436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POSITIVE OUTCOMES 2022/23</a:t>
            </a:r>
            <a:endParaRPr sz="1000" b="0" i="0" u="none" strike="noStrike" cap="none">
              <a:solidFill>
                <a:schemeClr val="dk1"/>
              </a:solidFill>
              <a:latin typeface="Calibri"/>
              <a:ea typeface="Calibri"/>
              <a:cs typeface="Calibri"/>
              <a:sym typeface="Calibri"/>
            </a:endParaRPr>
          </a:p>
        </p:txBody>
      </p:sp>
      <p:sp>
        <p:nvSpPr>
          <p:cNvPr id="59" name="Google Shape;59;p3"/>
          <p:cNvSpPr/>
          <p:nvPr/>
        </p:nvSpPr>
        <p:spPr>
          <a:xfrm>
            <a:off x="59436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85.0%</a:t>
            </a:r>
            <a:endParaRPr sz="4200" b="0" i="0" u="none" strike="noStrike" cap="none">
              <a:solidFill>
                <a:schemeClr val="dk1"/>
              </a:solidFill>
              <a:latin typeface="Calibri"/>
              <a:ea typeface="Calibri"/>
              <a:cs typeface="Calibri"/>
              <a:sym typeface="Calibri"/>
            </a:endParaRPr>
          </a:p>
        </p:txBody>
      </p:sp>
      <p:sp>
        <p:nvSpPr>
          <p:cNvPr id="60" name="Google Shape;60;p3"/>
          <p:cNvSpPr/>
          <p:nvPr/>
        </p:nvSpPr>
        <p:spPr>
          <a:xfrm>
            <a:off x="59436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-0.4pp vs sector (85.4%)</a:t>
            </a:r>
            <a:endParaRPr sz="1300" b="0" i="0" u="none" strike="noStrike" cap="none">
              <a:solidFill>
                <a:schemeClr val="dk1"/>
              </a:solidFill>
              <a:latin typeface="Calibri"/>
              <a:ea typeface="Calibri"/>
              <a:cs typeface="Calibri"/>
              <a:sym typeface="Calibri"/>
            </a:endParaRPr>
          </a:p>
        </p:txBody>
      </p:sp>
      <p:sp>
        <p:nvSpPr>
          <p:cNvPr id="61" name="Google Shape;61;p3"/>
          <p:cNvSpPr/>
          <p:nvPr/>
        </p:nvSpPr>
        <p:spPr>
          <a:xfrm>
            <a:off x="59436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Tier: AVERAGE</a:t>
            </a:r>
            <a:endParaRPr sz="1200" b="0" i="0" u="none" strike="noStrike" cap="none">
              <a:solidFill>
                <a:schemeClr val="dk1"/>
              </a:solidFill>
              <a:latin typeface="Calibri"/>
              <a:ea typeface="Calibri"/>
              <a:cs typeface="Calibri"/>
              <a:sym typeface="Calibri"/>
            </a:endParaRPr>
          </a:p>
        </p:txBody>
      </p:sp>
      <p:sp>
        <p:nvSpPr>
          <p:cNvPr id="62" name="Google Shape;62;p3"/>
          <p:cNvSpPr/>
          <p:nvPr/>
        </p:nvSpPr>
        <p:spPr>
          <a:xfrm>
            <a:off x="4389120" y="1280160"/>
            <a:ext cx="3703320" cy="2377440"/>
          </a:xfrm>
          <a:prstGeom prst="rect">
            <a:avLst/>
          </a:prstGeom>
          <a:solidFill>
            <a:srgbClr val="F2F6FA"/>
          </a:solidFill>
          <a:ln w="12700" cap="flat" cmpd="sng">
            <a:solidFill>
              <a:srgbClr val="E68A00"/>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4389120" y="1280160"/>
            <a:ext cx="3703320" cy="320040"/>
          </a:xfrm>
          <a:prstGeom prst="rect">
            <a:avLst/>
          </a:prstGeom>
          <a:solidFill>
            <a:srgbClr val="E68A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452628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UNEMPLOYMENT 2022/23</a:t>
            </a:r>
            <a:endParaRPr sz="1000" b="0" i="0" u="none" strike="noStrike" cap="none">
              <a:solidFill>
                <a:schemeClr val="dk1"/>
              </a:solidFill>
              <a:latin typeface="Calibri"/>
              <a:ea typeface="Calibri"/>
              <a:cs typeface="Calibri"/>
              <a:sym typeface="Calibri"/>
            </a:endParaRPr>
          </a:p>
        </p:txBody>
      </p:sp>
      <p:sp>
        <p:nvSpPr>
          <p:cNvPr id="65" name="Google Shape;65;p3"/>
          <p:cNvSpPr/>
          <p:nvPr/>
        </p:nvSpPr>
        <p:spPr>
          <a:xfrm>
            <a:off x="452628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6.0%</a:t>
            </a:r>
            <a:endParaRPr sz="4200" b="0" i="0" u="none" strike="noStrike" cap="none">
              <a:solidFill>
                <a:schemeClr val="dk1"/>
              </a:solidFill>
              <a:latin typeface="Calibri"/>
              <a:ea typeface="Calibri"/>
              <a:cs typeface="Calibri"/>
              <a:sym typeface="Calibri"/>
            </a:endParaRPr>
          </a:p>
        </p:txBody>
      </p:sp>
      <p:sp>
        <p:nvSpPr>
          <p:cNvPr id="66" name="Google Shape;66;p3"/>
          <p:cNvSpPr/>
          <p:nvPr/>
        </p:nvSpPr>
        <p:spPr>
          <a:xfrm>
            <a:off x="452628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+0.2pp vs sector (5.8%)</a:t>
            </a:r>
            <a:endParaRPr sz="1300" b="0" i="0" u="none" strike="noStrike" cap="none">
              <a:solidFill>
                <a:schemeClr val="dk1"/>
              </a:solidFill>
              <a:latin typeface="Calibri"/>
              <a:ea typeface="Calibri"/>
              <a:cs typeface="Calibri"/>
              <a:sym typeface="Calibri"/>
            </a:endParaRPr>
          </a:p>
        </p:txBody>
      </p:sp>
      <p:sp>
        <p:nvSpPr>
          <p:cNvPr id="67" name="Google Shape;67;p3"/>
          <p:cNvSpPr/>
          <p:nvPr/>
        </p:nvSpPr>
        <p:spPr>
          <a:xfrm>
            <a:off x="452628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Trajectory: improving</a:t>
            </a:r>
            <a:endParaRPr sz="1200" b="0" i="0" u="none" strike="noStrike" cap="none">
              <a:solidFill>
                <a:schemeClr val="dk1"/>
              </a:solidFill>
              <a:latin typeface="Calibri"/>
              <a:ea typeface="Calibri"/>
              <a:cs typeface="Calibri"/>
              <a:sym typeface="Calibri"/>
            </a:endParaRPr>
          </a:p>
        </p:txBody>
      </p:sp>
      <p:sp>
        <p:nvSpPr>
          <p:cNvPr id="68" name="Google Shape;68;p3"/>
          <p:cNvSpPr/>
          <p:nvPr/>
        </p:nvSpPr>
        <p:spPr>
          <a:xfrm>
            <a:off x="8321040" y="1280160"/>
            <a:ext cx="3703320" cy="2377440"/>
          </a:xfrm>
          <a:prstGeom prst="rect">
            <a:avLst/>
          </a:prstGeom>
          <a:solidFill>
            <a:srgbClr val="F2F6FA"/>
          </a:solidFill>
          <a:ln w="12700" cap="flat" cmpd="sng">
            <a:solidFill>
              <a:srgbClr val="2E7D3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69;p3"/>
          <p:cNvSpPr/>
          <p:nvPr/>
        </p:nvSpPr>
        <p:spPr>
          <a:xfrm>
            <a:off x="8321040" y="1280160"/>
            <a:ext cx="3703320" cy="320040"/>
          </a:xfrm>
          <a:prstGeom prst="rect">
            <a:avLst/>
          </a:prstGeom>
          <a:solidFill>
            <a:srgbClr val="2E7D3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70;p3"/>
          <p:cNvSpPr/>
          <p:nvPr/>
        </p:nvSpPr>
        <p:spPr>
          <a:xfrm>
            <a:off x="8458200" y="1307592"/>
            <a:ext cx="3429000" cy="25603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000"/>
              <a:buFont typeface="Montserrat"/>
              <a:buNone/>
            </a:pPr>
            <a:r>
              <a:rPr lang="en-US" sz="1000" b="1" i="0" u="none" strike="noStrike" cap="none">
                <a:solidFill>
                  <a:srgbClr val="FFFFFF"/>
                </a:solidFill>
                <a:latin typeface="Montserrat"/>
                <a:ea typeface="Montserrat"/>
                <a:cs typeface="Montserrat"/>
                <a:sym typeface="Montserrat"/>
              </a:rPr>
              <a:t>FULL-TIME EMPLOYMENT</a:t>
            </a:r>
            <a:endParaRPr sz="1000" b="0" i="0" u="none" strike="noStrike" cap="none">
              <a:solidFill>
                <a:schemeClr val="dk1"/>
              </a:solidFill>
              <a:latin typeface="Calibri"/>
              <a:ea typeface="Calibri"/>
              <a:cs typeface="Calibri"/>
              <a:sym typeface="Calibri"/>
            </a:endParaRPr>
          </a:p>
        </p:txBody>
      </p:sp>
      <p:sp>
        <p:nvSpPr>
          <p:cNvPr id="71" name="Google Shape;71;p3"/>
          <p:cNvSpPr/>
          <p:nvPr/>
        </p:nvSpPr>
        <p:spPr>
          <a:xfrm>
            <a:off x="8458200" y="169164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4200"/>
              <a:buFont typeface="Montserrat"/>
              <a:buNone/>
            </a:pPr>
            <a:r>
              <a:rPr lang="en-US" sz="4200" b="1" i="0" u="none" strike="noStrike" cap="none">
                <a:solidFill>
                  <a:srgbClr val="002147"/>
                </a:solidFill>
                <a:latin typeface="Montserrat"/>
                <a:ea typeface="Montserrat"/>
                <a:cs typeface="Montserrat"/>
                <a:sym typeface="Montserrat"/>
              </a:rPr>
              <a:t>51.0%</a:t>
            </a:r>
            <a:endParaRPr sz="4200" b="0" i="0" u="none" strike="noStrike" cap="none">
              <a:solidFill>
                <a:schemeClr val="dk1"/>
              </a:solidFill>
              <a:latin typeface="Calibri"/>
              <a:ea typeface="Calibri"/>
              <a:cs typeface="Calibri"/>
              <a:sym typeface="Calibri"/>
            </a:endParaRPr>
          </a:p>
        </p:txBody>
      </p:sp>
      <p:sp>
        <p:nvSpPr>
          <p:cNvPr id="72" name="Google Shape;72;p3"/>
          <p:cNvSpPr/>
          <p:nvPr/>
        </p:nvSpPr>
        <p:spPr>
          <a:xfrm>
            <a:off x="8458200" y="2468880"/>
            <a:ext cx="342900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-0.6pp vs sector (51.6%)</a:t>
            </a:r>
            <a:endParaRPr sz="1300" b="0" i="0" u="none" strike="noStrike" cap="none">
              <a:solidFill>
                <a:schemeClr val="dk1"/>
              </a:solidFill>
              <a:latin typeface="Calibri"/>
              <a:ea typeface="Calibri"/>
              <a:cs typeface="Calibri"/>
              <a:sym typeface="Calibri"/>
            </a:endParaRPr>
          </a:p>
        </p:txBody>
      </p:sp>
      <p:sp>
        <p:nvSpPr>
          <p:cNvPr id="73" name="Google Shape;73;p3"/>
          <p:cNvSpPr/>
          <p:nvPr/>
        </p:nvSpPr>
        <p:spPr>
          <a:xfrm>
            <a:off x="8458200" y="2788920"/>
            <a:ext cx="3429000" cy="777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On-sector performance</a:t>
            </a:r>
            <a:endParaRPr sz="1200" b="0" i="0" u="none" strike="noStrike" cap="none">
              <a:solidFill>
                <a:schemeClr val="dk1"/>
              </a:solidFill>
              <a:latin typeface="Calibri"/>
              <a:ea typeface="Calibri"/>
              <a:cs typeface="Calibri"/>
              <a:sym typeface="Calibri"/>
            </a:endParaRPr>
          </a:p>
        </p:txBody>
      </p:sp>
      <p:sp>
        <p:nvSpPr>
          <p:cNvPr id="74" name="Google Shape;74;p3"/>
          <p:cNvSpPr/>
          <p:nvPr/>
        </p:nvSpPr>
        <p:spPr>
          <a:xfrm>
            <a:off x="457200" y="3931920"/>
            <a:ext cx="11292840" cy="228600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3"/>
          <p:cNvSpPr/>
          <p:nvPr/>
        </p:nvSpPr>
        <p:spPr>
          <a:xfrm>
            <a:off x="640080" y="4069080"/>
            <a:ext cx="1097280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HEADLINE FINDING</a:t>
            </a:r>
            <a:endParaRPr sz="1000" b="0" i="0" u="none" strike="noStrike" cap="none">
              <a:solidFill>
                <a:schemeClr val="dk1"/>
              </a:solidFill>
              <a:latin typeface="Calibri"/>
              <a:ea typeface="Calibri"/>
              <a:cs typeface="Calibri"/>
              <a:sym typeface="Calibri"/>
            </a:endParaRPr>
          </a:p>
        </p:txBody>
      </p:sp>
      <p:sp>
        <p:nvSpPr>
          <p:cNvPr id="76" name="Google Shape;76;p3"/>
          <p:cNvSpPr/>
          <p:nvPr/>
        </p:nvSpPr>
        <p:spPr>
          <a:xfrm>
            <a:off x="640080" y="4343400"/>
            <a:ext cx="10972800" cy="457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Genuinely on-sector outcomes — and a leading indicator that says they should improve.</a:t>
            </a:r>
            <a:endParaRPr sz="1800" b="0" i="0" u="none" strike="noStrike" cap="none">
              <a:solidFill>
                <a:schemeClr val="dk1"/>
              </a:solidFill>
              <a:latin typeface="Calibri"/>
              <a:ea typeface="Calibri"/>
              <a:cs typeface="Calibri"/>
              <a:sym typeface="Calibri"/>
            </a:endParaRPr>
          </a:p>
        </p:txBody>
      </p:sp>
      <p:sp>
        <p:nvSpPr>
          <p:cNvPr id="77" name="Google Shape;77;p3"/>
          <p:cNvSpPr/>
          <p:nvPr/>
        </p:nvSpPr>
        <p:spPr>
          <a:xfrm>
            <a:off x="640080" y="4846320"/>
            <a:ext cx="109728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err="1">
                <a:solidFill>
                  <a:srgbClr val="FFFFFF"/>
                </a:solidFill>
                <a:latin typeface="Calibri"/>
                <a:ea typeface="Calibri"/>
                <a:cs typeface="Calibri"/>
                <a:sym typeface="Calibri"/>
              </a:rPr>
              <a:t>Caerwen's</a:t>
            </a:r>
            <a:r>
              <a:rPr lang="en-US" sz="1200" b="0" i="0" u="none" strike="noStrike" cap="none" dirty="0">
                <a:solidFill>
                  <a:srgbClr val="FFFFFF"/>
                </a:solidFill>
                <a:latin typeface="Calibri"/>
                <a:ea typeface="Calibri"/>
                <a:cs typeface="Calibri"/>
                <a:sym typeface="Calibri"/>
              </a:rPr>
              <a:t> graduate outcomes track the UK sector almost exactly across five years. Positive outcomes peaked at 87% in 2021/22 (sector 86.1%) and have eased to 85% in 2022/23 (sector 85.4%). Unemployment improved from 8% in 2018/19 to 6% in 2022/23, mirroring the sector's own improvement window. The processor classifies outcomes as "average" tier and that is the right read — the institution sits within statistical noise of the UK aggregate on every primary indicator. The one persistent gap is part-time employment (14.0% vs sector 16.7%), where Caerwen has consistently lagged by 2-3pp across all five years. Note that GO data is a 2-year-lagged signal: the 2022/23 cohort experienced Caerwen before the NSS turnaround documented in D5. The first GO vintage to reflect the post-2023 student experience improvements will not arrive until 2024/25 data, expected spring 2026.</a:t>
            </a:r>
            <a:endParaRPr sz="1200" b="0" i="0" u="none" strike="noStrike" cap="none" dirty="0">
              <a:solidFill>
                <a:schemeClr val="dk1"/>
              </a:solidFill>
              <a:latin typeface="Calibri"/>
              <a:ea typeface="Calibri"/>
              <a:cs typeface="Calibri"/>
              <a:sym typeface="Calibri"/>
            </a:endParaRPr>
          </a:p>
        </p:txBody>
      </p:sp>
      <p:sp>
        <p:nvSpPr>
          <p:cNvPr id="78" name="Google Shape;78;p3"/>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3"/>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80" name="Google Shape;80;p3"/>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85"/>
        <p:cNvGrpSpPr/>
        <p:nvPr/>
      </p:nvGrpSpPr>
      <p:grpSpPr>
        <a:xfrm>
          <a:off x="0" y="0"/>
          <a:ext cx="0" cy="0"/>
          <a:chOff x="0" y="0"/>
          <a:chExt cx="0" cy="0"/>
        </a:xfrm>
      </p:grpSpPr>
      <p:sp>
        <p:nvSpPr>
          <p:cNvPr id="86" name="Google Shape;86;p4"/>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7" name="Google Shape;87;p4"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88" name="Google Shape;88;p4"/>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01</a:t>
            </a:r>
            <a:endParaRPr sz="9600" b="0" i="0" u="none" strike="noStrike" cap="none">
              <a:solidFill>
                <a:schemeClr val="dk1"/>
              </a:solidFill>
              <a:latin typeface="Calibri"/>
              <a:ea typeface="Calibri"/>
              <a:cs typeface="Calibri"/>
              <a:sym typeface="Calibri"/>
            </a:endParaRPr>
          </a:p>
        </p:txBody>
      </p:sp>
      <p:sp>
        <p:nvSpPr>
          <p:cNvPr id="89" name="Google Shape;89;p4"/>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Outcomes &amp; Trajectory</a:t>
            </a:r>
            <a:endParaRPr sz="3600" b="0" i="0" u="none" strike="noStrike" cap="none">
              <a:solidFill>
                <a:schemeClr val="dk1"/>
              </a:solidFill>
              <a:latin typeface="Calibri"/>
              <a:ea typeface="Calibri"/>
              <a:cs typeface="Calibri"/>
              <a:sym typeface="Calibri"/>
            </a:endParaRPr>
          </a:p>
        </p:txBody>
      </p:sp>
      <p:sp>
        <p:nvSpPr>
          <p:cNvPr id="90" name="Google Shape;90;p4"/>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Five-year movement against the sector benchmark.</a:t>
            </a:r>
            <a:endParaRPr sz="1600" b="0" i="0" u="none" strike="noStrike" cap="none">
              <a:solidFill>
                <a:schemeClr val="dk1"/>
              </a:solidFill>
              <a:latin typeface="Calibri"/>
              <a:ea typeface="Calibri"/>
              <a:cs typeface="Calibri"/>
              <a:sym typeface="Calibri"/>
            </a:endParaRPr>
          </a:p>
        </p:txBody>
      </p:sp>
      <p:sp>
        <p:nvSpPr>
          <p:cNvPr id="91" name="Google Shape;91;p4"/>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96"/>
        <p:cNvGrpSpPr/>
        <p:nvPr/>
      </p:nvGrpSpPr>
      <p:grpSpPr>
        <a:xfrm>
          <a:off x="0" y="0"/>
          <a:ext cx="0" cy="0"/>
          <a:chOff x="0" y="0"/>
          <a:chExt cx="0" cy="0"/>
        </a:xfrm>
      </p:grpSpPr>
      <p:pic>
        <p:nvPicPr>
          <p:cNvPr id="97" name="Google Shape;97;p5"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98" name="Google Shape;98;p5"/>
          <p:cNvSpPr/>
          <p:nvPr/>
        </p:nvSpPr>
        <p:spPr>
          <a:xfrm>
            <a:off x="457200" y="365760"/>
            <a:ext cx="100584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Five-Year Graduate Outcomes Trajectory</a:t>
            </a:r>
            <a:endParaRPr sz="2400" b="0" i="0" u="none" strike="noStrike" cap="none">
              <a:solidFill>
                <a:schemeClr val="dk1"/>
              </a:solidFill>
              <a:latin typeface="Calibri"/>
              <a:ea typeface="Calibri"/>
              <a:cs typeface="Calibri"/>
              <a:sym typeface="Calibri"/>
            </a:endParaRPr>
          </a:p>
        </p:txBody>
      </p:sp>
      <p:sp>
        <p:nvSpPr>
          <p:cNvPr id="99" name="Google Shape;99;p5"/>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00" name="Google Shape;100;p5"/>
          <p:cNvGraphicFramePr/>
          <p:nvPr/>
        </p:nvGraphicFramePr>
        <p:xfrm>
          <a:off x="457200" y="1188720"/>
          <a:ext cx="11292900" cy="3200400"/>
        </p:xfrm>
        <a:graphic>
          <a:graphicData uri="http://schemas.openxmlformats.org/drawingml/2006/table">
            <a:tbl>
              <a:tblPr>
                <a:noFill/>
                <a:tableStyleId>{AED56A3B-973C-49C8-B413-30BE8343C9E5}</a:tableStyleId>
              </a:tblPr>
              <a:tblGrid>
                <a:gridCol w="1691650">
                  <a:extLst>
                    <a:ext uri="{9D8B030D-6E8A-4147-A177-3AD203B41FA5}">
                      <a16:colId xmlns:a16="http://schemas.microsoft.com/office/drawing/2014/main" val="20000"/>
                    </a:ext>
                  </a:extLst>
                </a:gridCol>
                <a:gridCol w="1920250">
                  <a:extLst>
                    <a:ext uri="{9D8B030D-6E8A-4147-A177-3AD203B41FA5}">
                      <a16:colId xmlns:a16="http://schemas.microsoft.com/office/drawing/2014/main" val="20001"/>
                    </a:ext>
                  </a:extLst>
                </a:gridCol>
                <a:gridCol w="1920250">
                  <a:extLst>
                    <a:ext uri="{9D8B030D-6E8A-4147-A177-3AD203B41FA5}">
                      <a16:colId xmlns:a16="http://schemas.microsoft.com/office/drawing/2014/main" val="20002"/>
                    </a:ext>
                  </a:extLst>
                </a:gridCol>
                <a:gridCol w="1920250">
                  <a:extLst>
                    <a:ext uri="{9D8B030D-6E8A-4147-A177-3AD203B41FA5}">
                      <a16:colId xmlns:a16="http://schemas.microsoft.com/office/drawing/2014/main" val="20003"/>
                    </a:ext>
                  </a:extLst>
                </a:gridCol>
                <a:gridCol w="1920250">
                  <a:extLst>
                    <a:ext uri="{9D8B030D-6E8A-4147-A177-3AD203B41FA5}">
                      <a16:colId xmlns:a16="http://schemas.microsoft.com/office/drawing/2014/main" val="20004"/>
                    </a:ext>
                  </a:extLst>
                </a:gridCol>
                <a:gridCol w="1920250">
                  <a:extLst>
                    <a:ext uri="{9D8B030D-6E8A-4147-A177-3AD203B41FA5}">
                      <a16:colId xmlns:a16="http://schemas.microsoft.com/office/drawing/2014/main" val="20005"/>
                    </a:ext>
                  </a:extLst>
                </a:gridCol>
              </a:tblGrid>
              <a:tr h="457200">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Year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Positive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FT employed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PT employed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Further study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Unemployment %</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2018/19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2019/20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49.0%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13.0%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10.0%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7.0%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r h="457200">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85.0%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51.0%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14.0%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4D4D4D"/>
                        </a:buClr>
                        <a:buSzPts val="1200"/>
                        <a:buFont typeface="Calibri"/>
                        <a:buNone/>
                      </a:pPr>
                      <a:r>
                        <a:rPr lang="en-US" sz="1200" u="none" strike="noStrike" cap="none">
                          <a:solidFill>
                            <a:srgbClr val="4D4D4D"/>
                          </a:solidFill>
                          <a:latin typeface="Calibri"/>
                          <a:ea typeface="Calibri"/>
                          <a:cs typeface="Calibri"/>
                          <a:sym typeface="Calibri"/>
                        </a:rPr>
                        <a:t>8.0%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6.0%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5"/>
                  </a:ext>
                </a:extLst>
              </a:tr>
              <a:tr h="457200">
                <a:tc>
                  <a:txBody>
                    <a:bodyPr/>
                    <a:lstStyle/>
                    <a:p>
                      <a:pPr marL="0" marR="0" lvl="0" indent="0" algn="l" rtl="0">
                        <a:spcBef>
                          <a:spcPts val="0"/>
                        </a:spcBef>
                        <a:spcAft>
                          <a:spcPts val="0"/>
                        </a:spcAft>
                        <a:buClr>
                          <a:srgbClr val="FFFFFF"/>
                        </a:buClr>
                        <a:buSzPts val="1100"/>
                        <a:buFont typeface="Calibri"/>
                        <a:buNone/>
                      </a:pPr>
                      <a:r>
                        <a:rPr lang="en-US" sz="1100" i="1" u="none" strike="noStrike" cap="none">
                          <a:solidFill>
                            <a:srgbClr val="FFFFFF"/>
                          </a:solidFill>
                          <a:latin typeface="Calibri"/>
                          <a:ea typeface="Calibri"/>
                          <a:cs typeface="Calibri"/>
                          <a:sym typeface="Calibri"/>
                        </a:rPr>
                        <a:t>Sector 2022/23</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85.4%</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51.6%</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16.7%</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100"/>
                        <a:buFont typeface="Calibri"/>
                        <a:buNone/>
                      </a:pPr>
                      <a:r>
                        <a:rPr lang="en-US" sz="1100" u="none" strike="noStrike" cap="none">
                          <a:solidFill>
                            <a:srgbClr val="FFFFFF"/>
                          </a:solidFill>
                          <a:latin typeface="Calibri"/>
                          <a:ea typeface="Calibri"/>
                          <a:cs typeface="Calibri"/>
                          <a:sym typeface="Calibri"/>
                        </a:rPr>
                        <a:t>5.8%</a:t>
                      </a:r>
                      <a:endParaRPr sz="11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6"/>
                  </a:ext>
                </a:extLst>
              </a:tr>
            </a:tbl>
          </a:graphicData>
        </a:graphic>
      </p:graphicFrame>
      <p:sp>
        <p:nvSpPr>
          <p:cNvPr id="101" name="Google Shape;101;p5"/>
          <p:cNvSpPr/>
          <p:nvPr/>
        </p:nvSpPr>
        <p:spPr>
          <a:xfrm>
            <a:off x="457200" y="5029200"/>
            <a:ext cx="11292840" cy="14630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5"/>
          <p:cNvSpPr/>
          <p:nvPr/>
        </p:nvSpPr>
        <p:spPr>
          <a:xfrm>
            <a:off x="640080" y="51206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SHAPE</a:t>
            </a:r>
            <a:endParaRPr sz="1000" b="0" i="0" u="none" strike="noStrike" cap="none">
              <a:solidFill>
                <a:schemeClr val="dk1"/>
              </a:solidFill>
              <a:latin typeface="Calibri"/>
              <a:ea typeface="Calibri"/>
              <a:cs typeface="Calibri"/>
              <a:sym typeface="Calibri"/>
            </a:endParaRPr>
          </a:p>
        </p:txBody>
      </p:sp>
      <p:sp>
        <p:nvSpPr>
          <p:cNvPr id="103" name="Google Shape;103;p5"/>
          <p:cNvSpPr/>
          <p:nvPr/>
        </p:nvSpPr>
        <p:spPr>
          <a:xfrm>
            <a:off x="640080" y="5349240"/>
            <a:ext cx="10972800" cy="10515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Positive outcomes climbed from 84% (2018/19) to a 2021/22 peak of 87%, then eased back to 85% in 2022/23. That tracks the sector pattern almost identically — the sector also peaked at 86.4% in 2020/21 and has come off marginally since. Unemployment improved from 8% to a 5% trough in 2021/22 and now sits at 6%. The arc is one of post-pandemic recovery and gentle </a:t>
            </a:r>
            <a:r>
              <a:rPr lang="en-US" sz="1200" b="0" i="0" u="none" strike="noStrike" cap="none" dirty="0" err="1">
                <a:solidFill>
                  <a:srgbClr val="4D4D4D"/>
                </a:solidFill>
                <a:latin typeface="Calibri"/>
                <a:ea typeface="Calibri"/>
                <a:cs typeface="Calibri"/>
                <a:sym typeface="Calibri"/>
              </a:rPr>
              <a:t>normalisation</a:t>
            </a:r>
            <a:r>
              <a:rPr lang="en-US" sz="1200" b="0" i="0" u="none" strike="noStrike" cap="none" dirty="0">
                <a:solidFill>
                  <a:srgbClr val="4D4D4D"/>
                </a:solidFill>
                <a:latin typeface="Calibri"/>
                <a:ea typeface="Calibri"/>
                <a:cs typeface="Calibri"/>
                <a:sym typeface="Calibri"/>
              </a:rPr>
              <a:t>, not improvement or decline. Caerwen's PT employment column is the only persistent below-sector position — the gap is small but it is structural, not cyclical.</a:t>
            </a:r>
            <a:endParaRPr sz="1200" b="0" i="0" u="none" strike="noStrike" cap="none" dirty="0">
              <a:solidFill>
                <a:schemeClr val="dk1"/>
              </a:solidFill>
              <a:latin typeface="Calibri"/>
              <a:ea typeface="Calibri"/>
              <a:cs typeface="Calibri"/>
              <a:sym typeface="Calibri"/>
            </a:endParaRPr>
          </a:p>
        </p:txBody>
      </p:sp>
      <p:sp>
        <p:nvSpPr>
          <p:cNvPr id="104" name="Google Shape;104;p5"/>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5"/>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06" name="Google Shape;106;p5"/>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11"/>
        <p:cNvGrpSpPr/>
        <p:nvPr/>
      </p:nvGrpSpPr>
      <p:grpSpPr>
        <a:xfrm>
          <a:off x="0" y="0"/>
          <a:ext cx="0" cy="0"/>
          <a:chOff x="0" y="0"/>
          <a:chExt cx="0" cy="0"/>
        </a:xfrm>
      </p:grpSpPr>
      <p:pic>
        <p:nvPicPr>
          <p:cNvPr id="112" name="Google Shape;112;p6"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13" name="Google Shape;113;p6"/>
          <p:cNvSpPr/>
          <p:nvPr/>
        </p:nvSpPr>
        <p:spPr>
          <a:xfrm>
            <a:off x="457200" y="365760"/>
            <a:ext cx="100584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Gap vs Sector — Five-Year Evolution</a:t>
            </a:r>
            <a:endParaRPr sz="2400" b="0" i="0" u="none" strike="noStrike" cap="none">
              <a:solidFill>
                <a:schemeClr val="dk1"/>
              </a:solidFill>
              <a:latin typeface="Calibri"/>
              <a:ea typeface="Calibri"/>
              <a:cs typeface="Calibri"/>
              <a:sym typeface="Calibri"/>
            </a:endParaRPr>
          </a:p>
        </p:txBody>
      </p:sp>
      <p:sp>
        <p:nvSpPr>
          <p:cNvPr id="114" name="Google Shape;114;p6"/>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aphicFrame>
        <p:nvGraphicFramePr>
          <p:cNvPr id="115" name="Google Shape;115;p6"/>
          <p:cNvGraphicFramePr/>
          <p:nvPr/>
        </p:nvGraphicFramePr>
        <p:xfrm>
          <a:off x="457200" y="1188720"/>
          <a:ext cx="11292825" cy="2514625"/>
        </p:xfrm>
        <a:graphic>
          <a:graphicData uri="http://schemas.openxmlformats.org/drawingml/2006/table">
            <a:tbl>
              <a:tblPr>
                <a:noFill/>
                <a:tableStyleId>{AED56A3B-973C-49C8-B413-30BE8343C9E5}</a:tableStyleId>
              </a:tblPr>
              <a:tblGrid>
                <a:gridCol w="3520450">
                  <a:extLst>
                    <a:ext uri="{9D8B030D-6E8A-4147-A177-3AD203B41FA5}">
                      <a16:colId xmlns:a16="http://schemas.microsoft.com/office/drawing/2014/main" val="20000"/>
                    </a:ext>
                  </a:extLst>
                </a:gridCol>
                <a:gridCol w="1554475">
                  <a:extLst>
                    <a:ext uri="{9D8B030D-6E8A-4147-A177-3AD203B41FA5}">
                      <a16:colId xmlns:a16="http://schemas.microsoft.com/office/drawing/2014/main" val="20001"/>
                    </a:ext>
                  </a:extLst>
                </a:gridCol>
                <a:gridCol w="1554475">
                  <a:extLst>
                    <a:ext uri="{9D8B030D-6E8A-4147-A177-3AD203B41FA5}">
                      <a16:colId xmlns:a16="http://schemas.microsoft.com/office/drawing/2014/main" val="20002"/>
                    </a:ext>
                  </a:extLst>
                </a:gridCol>
                <a:gridCol w="1554475">
                  <a:extLst>
                    <a:ext uri="{9D8B030D-6E8A-4147-A177-3AD203B41FA5}">
                      <a16:colId xmlns:a16="http://schemas.microsoft.com/office/drawing/2014/main" val="20003"/>
                    </a:ext>
                  </a:extLst>
                </a:gridCol>
                <a:gridCol w="1554475">
                  <a:extLst>
                    <a:ext uri="{9D8B030D-6E8A-4147-A177-3AD203B41FA5}">
                      <a16:colId xmlns:a16="http://schemas.microsoft.com/office/drawing/2014/main" val="20004"/>
                    </a:ext>
                  </a:extLst>
                </a:gridCol>
                <a:gridCol w="1554475">
                  <a:extLst>
                    <a:ext uri="{9D8B030D-6E8A-4147-A177-3AD203B41FA5}">
                      <a16:colId xmlns:a16="http://schemas.microsoft.com/office/drawing/2014/main" val="20005"/>
                    </a:ext>
                  </a:extLst>
                </a:gridCol>
              </a:tblGrid>
              <a:tr h="502925">
                <a:tc>
                  <a:txBody>
                    <a:bodyPr/>
                    <a:lstStyle/>
                    <a:p>
                      <a:pPr marL="0" marR="0" lvl="0" indent="0" algn="l"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Indicator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2018/19</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2019/20</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2020/21</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2021/22</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tc>
                  <a:txBody>
                    <a:bodyPr/>
                    <a:lstStyle/>
                    <a:p>
                      <a:pPr marL="0" marR="0" lvl="0" indent="0" algn="ctr" rtl="0">
                        <a:spcBef>
                          <a:spcPts val="0"/>
                        </a:spcBef>
                        <a:spcAft>
                          <a:spcPts val="0"/>
                        </a:spcAft>
                        <a:buClr>
                          <a:srgbClr val="FFFFFF"/>
                        </a:buClr>
                        <a:buSzPts val="1200"/>
                        <a:buFont typeface="Calibri"/>
                        <a:buNone/>
                      </a:pPr>
                      <a:r>
                        <a:rPr lang="en-US" sz="1200" b="1" u="none" strike="noStrike" cap="none">
                          <a:solidFill>
                            <a:srgbClr val="FFFFFF"/>
                          </a:solidFill>
                          <a:latin typeface="Calibri"/>
                          <a:ea typeface="Calibri"/>
                          <a:cs typeface="Calibri"/>
                          <a:sym typeface="Calibri"/>
                        </a:rPr>
                        <a:t>2022/23</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solidFill>
                      <a:srgbClr val="002147"/>
                    </a:solidFill>
                  </a:tcPr>
                </a:tc>
                <a:extLst>
                  <a:ext uri="{0D108BD9-81ED-4DB2-BD59-A6C34878D82A}">
                    <a16:rowId xmlns:a16="http://schemas.microsoft.com/office/drawing/2014/main" val="10000"/>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Positive outcomes</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-0.6pp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+0.3pp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-0.4pp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+0.9pp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-0.4pp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1"/>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FT employment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-1.7pp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-1.2pp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+0.4pp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+2.8pp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-0.6pp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2"/>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PT employment</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-6.8pp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-5.3pp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-4.6pp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-5.4pp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C8102E"/>
                        </a:buClr>
                        <a:buSzPts val="1200"/>
                        <a:buFont typeface="Calibri"/>
                        <a:buNone/>
                      </a:pPr>
                      <a:r>
                        <a:rPr lang="en-US" sz="1200" b="1" u="none" strike="noStrike" cap="none">
                          <a:solidFill>
                            <a:srgbClr val="C8102E"/>
                          </a:solidFill>
                          <a:latin typeface="Calibri"/>
                          <a:ea typeface="Calibri"/>
                          <a:cs typeface="Calibri"/>
                          <a:sym typeface="Calibri"/>
                        </a:rPr>
                        <a:t>-2.7pp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3"/>
                  </a:ext>
                </a:extLst>
              </a:tr>
              <a:tr h="502925">
                <a:tc>
                  <a:txBody>
                    <a:bodyPr/>
                    <a:lstStyle/>
                    <a:p>
                      <a:pPr marL="0" marR="0" lvl="0" indent="0" algn="l" rtl="0">
                        <a:spcBef>
                          <a:spcPts val="0"/>
                        </a:spcBef>
                        <a:spcAft>
                          <a:spcPts val="0"/>
                        </a:spcAft>
                        <a:buClr>
                          <a:srgbClr val="002147"/>
                        </a:buClr>
                        <a:buSzPts val="1200"/>
                        <a:buFont typeface="Calibri"/>
                        <a:buNone/>
                      </a:pPr>
                      <a:r>
                        <a:rPr lang="en-US" sz="1200" b="1" u="none" strike="noStrike" cap="none">
                          <a:solidFill>
                            <a:srgbClr val="002147"/>
                          </a:solidFill>
                          <a:latin typeface="Calibri"/>
                          <a:ea typeface="Calibri"/>
                          <a:cs typeface="Calibri"/>
                          <a:sym typeface="Calibri"/>
                        </a:rPr>
                        <a:t>Unemployment (lower better)</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+0.9pp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-0.4pp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+0.8pp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2E7D32"/>
                        </a:buClr>
                        <a:buSzPts val="1200"/>
                        <a:buFont typeface="Calibri"/>
                        <a:buNone/>
                      </a:pPr>
                      <a:r>
                        <a:rPr lang="en-US" sz="1200" b="1" u="none" strike="noStrike" cap="none">
                          <a:solidFill>
                            <a:srgbClr val="2E7D32"/>
                          </a:solidFill>
                          <a:latin typeface="Calibri"/>
                          <a:ea typeface="Calibri"/>
                          <a:cs typeface="Calibri"/>
                          <a:sym typeface="Calibri"/>
                        </a:rPr>
                        <a:t>-0.4pp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tc>
                  <a:txBody>
                    <a:bodyPr/>
                    <a:lstStyle/>
                    <a:p>
                      <a:pPr marL="0" marR="0" lvl="0" indent="0" algn="ctr" rtl="0">
                        <a:spcBef>
                          <a:spcPts val="0"/>
                        </a:spcBef>
                        <a:spcAft>
                          <a:spcPts val="0"/>
                        </a:spcAft>
                        <a:buClr>
                          <a:srgbClr val="E68A00"/>
                        </a:buClr>
                        <a:buSzPts val="1200"/>
                        <a:buFont typeface="Calibri"/>
                        <a:buNone/>
                      </a:pPr>
                      <a:r>
                        <a:rPr lang="en-US" sz="1200" b="1" u="none" strike="noStrike" cap="none">
                          <a:solidFill>
                            <a:srgbClr val="E68A00"/>
                          </a:solidFill>
                          <a:latin typeface="Calibri"/>
                          <a:ea typeface="Calibri"/>
                          <a:cs typeface="Calibri"/>
                          <a:sym typeface="Calibri"/>
                        </a:rPr>
                        <a:t>+0.2pp</a:t>
                      </a:r>
                      <a:endParaRPr sz="1200" u="none" strike="noStrike" cap="none">
                        <a:latin typeface="Calibri"/>
                        <a:ea typeface="Calibri"/>
                        <a:cs typeface="Calibri"/>
                        <a:sym typeface="Calibri"/>
                      </a:endParaRPr>
                    </a:p>
                  </a:txBody>
                  <a:tcPr marL="91450" marR="91450" marT="45725" marB="45725">
                    <a:lnL w="9525" cap="flat" cmpd="sng">
                      <a:solidFill>
                        <a:srgbClr val="D0D6DD"/>
                      </a:solidFill>
                      <a:prstDash val="solid"/>
                      <a:round/>
                      <a:headEnd type="none" w="sm" len="sm"/>
                      <a:tailEnd type="none" w="sm" len="sm"/>
                    </a:lnL>
                    <a:lnR w="9525" cap="flat" cmpd="sng">
                      <a:solidFill>
                        <a:srgbClr val="D0D6DD"/>
                      </a:solidFill>
                      <a:prstDash val="solid"/>
                      <a:round/>
                      <a:headEnd type="none" w="sm" len="sm"/>
                      <a:tailEnd type="none" w="sm" len="sm"/>
                    </a:lnR>
                    <a:lnT w="9525" cap="flat" cmpd="sng">
                      <a:solidFill>
                        <a:srgbClr val="D0D6DD"/>
                      </a:solidFill>
                      <a:prstDash val="solid"/>
                      <a:round/>
                      <a:headEnd type="none" w="sm" len="sm"/>
                      <a:tailEnd type="none" w="sm" len="sm"/>
                    </a:lnT>
                    <a:lnB w="9525" cap="flat" cmpd="sng">
                      <a:solidFill>
                        <a:srgbClr val="D0D6DD"/>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16" name="Google Shape;116;p6"/>
          <p:cNvSpPr/>
          <p:nvPr/>
        </p:nvSpPr>
        <p:spPr>
          <a:xfrm>
            <a:off x="457200" y="4114800"/>
            <a:ext cx="11292840" cy="23774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6"/>
          <p:cNvSpPr/>
          <p:nvPr/>
        </p:nvSpPr>
        <p:spPr>
          <a:xfrm>
            <a:off x="640080" y="4206240"/>
            <a:ext cx="1097280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READING THE GAPS</a:t>
            </a:r>
            <a:endParaRPr sz="1000" b="0" i="0" u="none" strike="noStrike" cap="none">
              <a:solidFill>
                <a:schemeClr val="dk1"/>
              </a:solidFill>
              <a:latin typeface="Calibri"/>
              <a:ea typeface="Calibri"/>
              <a:cs typeface="Calibri"/>
              <a:sym typeface="Calibri"/>
            </a:endParaRPr>
          </a:p>
        </p:txBody>
      </p:sp>
      <p:sp>
        <p:nvSpPr>
          <p:cNvPr id="118" name="Google Shape;118;p6"/>
          <p:cNvSpPr/>
          <p:nvPr/>
        </p:nvSpPr>
        <p:spPr>
          <a:xfrm>
            <a:off x="640080" y="4480560"/>
            <a:ext cx="10972800" cy="19202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Positive outcomes: oscillates within ±1pp of sector — Caerwen is on the line, not above or below it. FT employment: closed in 2018/19 from a -1.7pp gap to within -0.6pp at 2022/23. The full-time </a:t>
            </a:r>
            <a:r>
              <a:rPr lang="en-US" sz="1200" b="0" i="0" u="none" strike="noStrike" cap="none" dirty="0" err="1">
                <a:solidFill>
                  <a:srgbClr val="FFFFFF"/>
                </a:solidFill>
                <a:latin typeface="Calibri"/>
                <a:ea typeface="Calibri"/>
                <a:cs typeface="Calibri"/>
                <a:sym typeface="Calibri"/>
              </a:rPr>
              <a:t>labour</a:t>
            </a:r>
            <a:r>
              <a:rPr lang="en-US" sz="1200" b="0" i="0" u="none" strike="noStrike" cap="none" dirty="0">
                <a:solidFill>
                  <a:srgbClr val="FFFFFF"/>
                </a:solidFill>
                <a:latin typeface="Calibri"/>
                <a:ea typeface="Calibri"/>
                <a:cs typeface="Calibri"/>
                <a:sym typeface="Calibri"/>
              </a:rPr>
              <a:t> market positioning is fractionally stronger than five years ago. PT employment: persistent and material gap. Caerwen has run 2-7pp below sector on PT employment in every single year of the window. Unemployment: marginally worse than sector in three of five years but the gap is never more than 0.9pp. Across the four indicators, Caerwen is one structural pattern (PT employment) and one borderline result (unemployment) away from being indistinguishable from the UK average.</a:t>
            </a:r>
            <a:endParaRPr sz="1200" b="0" i="0" u="none" strike="noStrike" cap="none" dirty="0">
              <a:solidFill>
                <a:schemeClr val="dk1"/>
              </a:solidFill>
              <a:latin typeface="Calibri"/>
              <a:ea typeface="Calibri"/>
              <a:cs typeface="Calibri"/>
              <a:sym typeface="Calibri"/>
            </a:endParaRPr>
          </a:p>
        </p:txBody>
      </p:sp>
      <p:sp>
        <p:nvSpPr>
          <p:cNvPr id="119" name="Google Shape;119;p6"/>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6"/>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21" name="Google Shape;121;p6"/>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26"/>
        <p:cNvGrpSpPr/>
        <p:nvPr/>
      </p:nvGrpSpPr>
      <p:grpSpPr>
        <a:xfrm>
          <a:off x="0" y="0"/>
          <a:ext cx="0" cy="0"/>
          <a:chOff x="0" y="0"/>
          <a:chExt cx="0" cy="0"/>
        </a:xfrm>
      </p:grpSpPr>
      <p:pic>
        <p:nvPicPr>
          <p:cNvPr id="127" name="Google Shape;127;p7"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28" name="Google Shape;128;p7"/>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Outcomes Tier &amp; OfS Regulatory Framing</a:t>
            </a:r>
            <a:endParaRPr sz="2400" b="0" i="0" u="none" strike="noStrike" cap="none">
              <a:solidFill>
                <a:schemeClr val="dk1"/>
              </a:solidFill>
              <a:latin typeface="Calibri"/>
              <a:ea typeface="Calibri"/>
              <a:cs typeface="Calibri"/>
              <a:sym typeface="Calibri"/>
            </a:endParaRPr>
          </a:p>
        </p:txBody>
      </p:sp>
      <p:sp>
        <p:nvSpPr>
          <p:cNvPr id="129" name="Google Shape;129;p7"/>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7"/>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1" name="Google Shape;131;p7"/>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PROCESSOR TIER CALL</a:t>
            </a:r>
            <a:endParaRPr sz="1000" b="0" i="0" u="none" strike="noStrike" cap="none">
              <a:solidFill>
                <a:schemeClr val="dk1"/>
              </a:solidFill>
              <a:latin typeface="Calibri"/>
              <a:ea typeface="Calibri"/>
              <a:cs typeface="Calibri"/>
              <a:sym typeface="Calibri"/>
            </a:endParaRPr>
          </a:p>
        </p:txBody>
      </p:sp>
      <p:sp>
        <p:nvSpPr>
          <p:cNvPr id="132" name="Google Shape;132;p7"/>
          <p:cNvSpPr/>
          <p:nvPr/>
        </p:nvSpPr>
        <p:spPr>
          <a:xfrm>
            <a:off x="640080" y="1783080"/>
            <a:ext cx="5120640" cy="9144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5400"/>
              <a:buFont typeface="Montserrat"/>
              <a:buNone/>
            </a:pPr>
            <a:r>
              <a:rPr lang="en-US" sz="5400" b="1" i="0" u="none" strike="noStrike" cap="none">
                <a:solidFill>
                  <a:srgbClr val="002147"/>
                </a:solidFill>
                <a:latin typeface="Montserrat"/>
                <a:ea typeface="Montserrat"/>
                <a:cs typeface="Montserrat"/>
                <a:sym typeface="Montserrat"/>
              </a:rPr>
              <a:t>AVERAGE</a:t>
            </a:r>
            <a:endParaRPr sz="5400" b="0" i="0" u="none" strike="noStrike" cap="none">
              <a:solidFill>
                <a:schemeClr val="dk1"/>
              </a:solidFill>
              <a:latin typeface="Calibri"/>
              <a:ea typeface="Calibri"/>
              <a:cs typeface="Calibri"/>
              <a:sym typeface="Calibri"/>
            </a:endParaRPr>
          </a:p>
        </p:txBody>
      </p:sp>
      <p:sp>
        <p:nvSpPr>
          <p:cNvPr id="133" name="Google Shape;133;p7"/>
          <p:cNvSpPr/>
          <p:nvPr/>
        </p:nvSpPr>
        <p:spPr>
          <a:xfrm>
            <a:off x="640080" y="274320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a:solidFill>
                  <a:srgbClr val="002147"/>
                </a:solidFill>
                <a:latin typeface="Montserrat"/>
                <a:ea typeface="Montserrat"/>
                <a:cs typeface="Montserrat"/>
                <a:sym typeface="Montserrat"/>
              </a:rPr>
              <a:t>Within statistical noise of the UK aggregate</a:t>
            </a:r>
            <a:endParaRPr sz="1300" b="0" i="0" u="none" strike="noStrike" cap="none">
              <a:solidFill>
                <a:schemeClr val="dk1"/>
              </a:solidFill>
              <a:latin typeface="Calibri"/>
              <a:ea typeface="Calibri"/>
              <a:cs typeface="Calibri"/>
              <a:sym typeface="Calibri"/>
            </a:endParaRPr>
          </a:p>
        </p:txBody>
      </p:sp>
      <p:sp>
        <p:nvSpPr>
          <p:cNvPr id="134" name="Google Shape;134;p7"/>
          <p:cNvSpPr/>
          <p:nvPr/>
        </p:nvSpPr>
        <p:spPr>
          <a:xfrm>
            <a:off x="640080" y="3154680"/>
            <a:ext cx="5120640" cy="1463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dirty="0">
                <a:solidFill>
                  <a:srgbClr val="4D4D4D"/>
                </a:solidFill>
                <a:latin typeface="Calibri"/>
                <a:ea typeface="Calibri"/>
                <a:cs typeface="Calibri"/>
                <a:sym typeface="Calibri"/>
              </a:rPr>
              <a:t>The processor classifies outcomes against the all-provider distribution. Caerwen sits in the middle band on every primary indicator — positive outcomes within ±1pp of sector, FT employment within 1pp, unemployment within 1pp. There is no flagged underperformance and no flagged outperformance.</a:t>
            </a:r>
            <a:endParaRPr sz="1200" b="0" i="0" u="none" strike="noStrike" cap="none" dirty="0">
              <a:solidFill>
                <a:schemeClr val="dk1"/>
              </a:solidFill>
              <a:latin typeface="Calibri"/>
              <a:ea typeface="Calibri"/>
              <a:cs typeface="Calibri"/>
              <a:sym typeface="Calibri"/>
            </a:endParaRPr>
          </a:p>
        </p:txBody>
      </p:sp>
      <p:sp>
        <p:nvSpPr>
          <p:cNvPr id="135" name="Google Shape;135;p7"/>
          <p:cNvSpPr/>
          <p:nvPr/>
        </p:nvSpPr>
        <p:spPr>
          <a:xfrm>
            <a:off x="640080" y="475488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6" name="Google Shape;136;p7"/>
          <p:cNvSpPr/>
          <p:nvPr/>
        </p:nvSpPr>
        <p:spPr>
          <a:xfrm>
            <a:off x="640080" y="489204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PROCESSOR TRAJECTORY READS</a:t>
            </a:r>
            <a:endParaRPr sz="1000" b="0" i="0" u="none" strike="noStrike" cap="none">
              <a:solidFill>
                <a:schemeClr val="dk1"/>
              </a:solidFill>
              <a:latin typeface="Calibri"/>
              <a:ea typeface="Calibri"/>
              <a:cs typeface="Calibri"/>
              <a:sym typeface="Calibri"/>
            </a:endParaRPr>
          </a:p>
        </p:txBody>
      </p:sp>
      <p:sp>
        <p:nvSpPr>
          <p:cNvPr id="137" name="Google Shape;137;p7"/>
          <p:cNvSpPr/>
          <p:nvPr/>
        </p:nvSpPr>
        <p:spPr>
          <a:xfrm>
            <a:off x="640080" y="516636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Positive outcomes:  stable</a:t>
            </a:r>
            <a:endParaRPr sz="1300" b="0" i="0" u="none" strike="noStrike" cap="none">
              <a:solidFill>
                <a:schemeClr val="dk1"/>
              </a:solidFill>
              <a:latin typeface="Calibri"/>
              <a:ea typeface="Calibri"/>
              <a:cs typeface="Calibri"/>
              <a:sym typeface="Calibri"/>
            </a:endParaRPr>
          </a:p>
        </p:txBody>
      </p:sp>
      <p:sp>
        <p:nvSpPr>
          <p:cNvPr id="138" name="Google Shape;138;p7"/>
          <p:cNvSpPr/>
          <p:nvPr/>
        </p:nvSpPr>
        <p:spPr>
          <a:xfrm>
            <a:off x="640080" y="544068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300"/>
              <a:buFont typeface="Calibri"/>
              <a:buNone/>
            </a:pPr>
            <a:r>
              <a:rPr lang="en-US" sz="1300" b="0" i="0" u="none" strike="noStrike" cap="none">
                <a:solidFill>
                  <a:srgbClr val="4D4D4D"/>
                </a:solidFill>
                <a:latin typeface="Calibri"/>
                <a:ea typeface="Calibri"/>
                <a:cs typeface="Calibri"/>
                <a:sym typeface="Calibri"/>
              </a:rPr>
              <a:t>Unemployment:  improving</a:t>
            </a:r>
            <a:endParaRPr sz="1300" b="0" i="0" u="none" strike="noStrike" cap="none">
              <a:solidFill>
                <a:schemeClr val="dk1"/>
              </a:solidFill>
              <a:latin typeface="Calibri"/>
              <a:ea typeface="Calibri"/>
              <a:cs typeface="Calibri"/>
              <a:sym typeface="Calibri"/>
            </a:endParaRPr>
          </a:p>
        </p:txBody>
      </p:sp>
      <p:sp>
        <p:nvSpPr>
          <p:cNvPr id="139" name="Google Shape;139;p7"/>
          <p:cNvSpPr/>
          <p:nvPr/>
        </p:nvSpPr>
        <p:spPr>
          <a:xfrm>
            <a:off x="640080" y="571500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Peak positive year: 2021/22</a:t>
            </a:r>
            <a:endParaRPr sz="1200" b="0" i="0" u="none" strike="noStrike" cap="none">
              <a:solidFill>
                <a:schemeClr val="dk1"/>
              </a:solidFill>
              <a:latin typeface="Calibri"/>
              <a:ea typeface="Calibri"/>
              <a:cs typeface="Calibri"/>
              <a:sym typeface="Calibri"/>
            </a:endParaRPr>
          </a:p>
        </p:txBody>
      </p:sp>
      <p:sp>
        <p:nvSpPr>
          <p:cNvPr id="140" name="Google Shape;140;p7"/>
          <p:cNvSpPr/>
          <p:nvPr/>
        </p:nvSpPr>
        <p:spPr>
          <a:xfrm>
            <a:off x="640080" y="594360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4D4D4D"/>
              </a:buClr>
              <a:buSzPts val="1200"/>
              <a:buFont typeface="Calibri"/>
              <a:buNone/>
            </a:pPr>
            <a:r>
              <a:rPr lang="en-US" sz="1200" b="0" i="0" u="none" strike="noStrike" cap="none">
                <a:solidFill>
                  <a:srgbClr val="4D4D4D"/>
                </a:solidFill>
                <a:latin typeface="Calibri"/>
                <a:ea typeface="Calibri"/>
                <a:cs typeface="Calibri"/>
                <a:sym typeface="Calibri"/>
              </a:rPr>
              <a:t>Best unemployment year: 2021/22</a:t>
            </a:r>
            <a:endParaRPr sz="1200" b="0" i="0" u="none" strike="noStrike" cap="none">
              <a:solidFill>
                <a:schemeClr val="dk1"/>
              </a:solidFill>
              <a:latin typeface="Calibri"/>
              <a:ea typeface="Calibri"/>
              <a:cs typeface="Calibri"/>
              <a:sym typeface="Calibri"/>
            </a:endParaRPr>
          </a:p>
        </p:txBody>
      </p:sp>
      <p:sp>
        <p:nvSpPr>
          <p:cNvPr id="141" name="Google Shape;141;p7"/>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2" name="Google Shape;142;p7"/>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OFS CONDITION B3</a:t>
            </a:r>
            <a:endParaRPr sz="1000" b="0" i="0" u="none" strike="noStrike" cap="none">
              <a:solidFill>
                <a:schemeClr val="dk1"/>
              </a:solidFill>
              <a:latin typeface="Calibri"/>
              <a:ea typeface="Calibri"/>
              <a:cs typeface="Calibri"/>
              <a:sym typeface="Calibri"/>
            </a:endParaRPr>
          </a:p>
        </p:txBody>
      </p:sp>
      <p:sp>
        <p:nvSpPr>
          <p:cNvPr id="143" name="Google Shape;143;p7"/>
          <p:cNvSpPr/>
          <p:nvPr/>
        </p:nvSpPr>
        <p:spPr>
          <a:xfrm>
            <a:off x="6446520" y="1737360"/>
            <a:ext cx="512064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800"/>
              <a:buFont typeface="Montserrat"/>
              <a:buNone/>
            </a:pPr>
            <a:r>
              <a:rPr lang="en-US" sz="1800" b="1" i="0" u="none" strike="noStrike" cap="none">
                <a:solidFill>
                  <a:srgbClr val="FFFFFF"/>
                </a:solidFill>
                <a:latin typeface="Montserrat"/>
                <a:ea typeface="Montserrat"/>
                <a:cs typeface="Montserrat"/>
                <a:sym typeface="Montserrat"/>
              </a:rPr>
              <a:t>No regulatory flag triggered.</a:t>
            </a:r>
            <a:endParaRPr sz="1800" b="0" i="0" u="none" strike="noStrike" cap="none">
              <a:solidFill>
                <a:schemeClr val="dk1"/>
              </a:solidFill>
              <a:latin typeface="Calibri"/>
              <a:ea typeface="Calibri"/>
              <a:cs typeface="Calibri"/>
              <a:sym typeface="Calibri"/>
            </a:endParaRPr>
          </a:p>
        </p:txBody>
      </p:sp>
      <p:sp>
        <p:nvSpPr>
          <p:cNvPr id="144" name="Google Shape;144;p7"/>
          <p:cNvSpPr/>
          <p:nvPr/>
        </p:nvSpPr>
        <p:spPr>
          <a:xfrm>
            <a:off x="6446520" y="2423160"/>
            <a:ext cx="5120640" cy="38862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OfS Condition B3 sets numerical thresholds for student outcomes including continuation, completion, and progression to managerial/professional employment or further study. The thresholds vary by mode, level, and subject.</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WHERE Caerwen SITS</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At 85.0% positive outcomes, Caerwen is comfortably above the OfS B3 progression threshold for full-time first degree (currently 60%). The institution is not in the OfS attention zone on graduate outcomes and there is no investigation precedent.</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WHAT THIS MEANS COMMERCIALLY</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Discover Uni publishes positive outcomes scores at subject-level. The average tier means prospective students do not see a red flag, but they also do not see a competitive differentiator. The opportunity to move from "average" to "above sector" is the most commercially valuable narrative move available on this dataset.</a:t>
            </a:r>
            <a:endParaRPr sz="1200" b="0" i="0" u="none" strike="noStrike" cap="none" dirty="0">
              <a:solidFill>
                <a:schemeClr val="dk1"/>
              </a:solidFill>
              <a:latin typeface="Calibri"/>
              <a:ea typeface="Calibri"/>
              <a:cs typeface="Calibri"/>
              <a:sym typeface="Calibri"/>
            </a:endParaRPr>
          </a:p>
        </p:txBody>
      </p:sp>
      <p:sp>
        <p:nvSpPr>
          <p:cNvPr id="145" name="Google Shape;145;p7"/>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7"/>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47" name="Google Shape;147;p7"/>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02147"/>
        </a:solidFill>
        <a:effectLst/>
      </p:bgPr>
    </p:bg>
    <p:spTree>
      <p:nvGrpSpPr>
        <p:cNvPr id="1" name="Shape 152"/>
        <p:cNvGrpSpPr/>
        <p:nvPr/>
      </p:nvGrpSpPr>
      <p:grpSpPr>
        <a:xfrm>
          <a:off x="0" y="0"/>
          <a:ext cx="0" cy="0"/>
          <a:chOff x="0" y="0"/>
          <a:chExt cx="0" cy="0"/>
        </a:xfrm>
      </p:grpSpPr>
      <p:sp>
        <p:nvSpPr>
          <p:cNvPr id="153" name="Google Shape;153;p8"/>
          <p:cNvSpPr/>
          <p:nvPr/>
        </p:nvSpPr>
        <p:spPr>
          <a:xfrm>
            <a:off x="0" y="0"/>
            <a:ext cx="164592" cy="6858000"/>
          </a:xfrm>
          <a:prstGeom prst="rect">
            <a:avLst/>
          </a:prstGeom>
          <a:solidFill>
            <a:srgbClr val="FFBF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54" name="Google Shape;154;p8" descr="/home/claude/blairgowrie-assets/blairgowrie-logo-reversed-on-dark.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55" name="Google Shape;155;p8"/>
          <p:cNvSpPr/>
          <p:nvPr/>
        </p:nvSpPr>
        <p:spPr>
          <a:xfrm>
            <a:off x="640080" y="2286000"/>
            <a:ext cx="2743200" cy="1371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9600"/>
              <a:buFont typeface="Montserrat"/>
              <a:buNone/>
            </a:pPr>
            <a:r>
              <a:rPr lang="en-US" sz="9600" b="1" i="0" u="none" strike="noStrike" cap="none">
                <a:solidFill>
                  <a:srgbClr val="00CED1"/>
                </a:solidFill>
                <a:latin typeface="Montserrat"/>
                <a:ea typeface="Montserrat"/>
                <a:cs typeface="Montserrat"/>
                <a:sym typeface="Montserrat"/>
              </a:rPr>
              <a:t>02</a:t>
            </a:r>
            <a:endParaRPr sz="9600" b="0" i="0" u="none" strike="noStrike" cap="none">
              <a:solidFill>
                <a:schemeClr val="dk1"/>
              </a:solidFill>
              <a:latin typeface="Calibri"/>
              <a:ea typeface="Calibri"/>
              <a:cs typeface="Calibri"/>
              <a:sym typeface="Calibri"/>
            </a:endParaRPr>
          </a:p>
        </p:txBody>
      </p:sp>
      <p:sp>
        <p:nvSpPr>
          <p:cNvPr id="156" name="Google Shape;156;p8"/>
          <p:cNvSpPr/>
          <p:nvPr/>
        </p:nvSpPr>
        <p:spPr>
          <a:xfrm>
            <a:off x="640080" y="3657600"/>
            <a:ext cx="1097280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3600"/>
              <a:buFont typeface="Montserrat"/>
              <a:buNone/>
            </a:pPr>
            <a:r>
              <a:rPr lang="en-US" sz="3600" b="1" i="0" u="none" strike="noStrike" cap="none">
                <a:solidFill>
                  <a:srgbClr val="FFFFFF"/>
                </a:solidFill>
                <a:latin typeface="Montserrat"/>
                <a:ea typeface="Montserrat"/>
                <a:cs typeface="Montserrat"/>
                <a:sym typeface="Montserrat"/>
              </a:rPr>
              <a:t>The Part-Time Question</a:t>
            </a:r>
            <a:endParaRPr sz="3600" b="0" i="0" u="none" strike="noStrike" cap="none">
              <a:solidFill>
                <a:schemeClr val="dk1"/>
              </a:solidFill>
              <a:latin typeface="Calibri"/>
              <a:ea typeface="Calibri"/>
              <a:cs typeface="Calibri"/>
              <a:sym typeface="Calibri"/>
            </a:endParaRPr>
          </a:p>
        </p:txBody>
      </p:sp>
      <p:sp>
        <p:nvSpPr>
          <p:cNvPr id="157" name="Google Shape;157;p8"/>
          <p:cNvSpPr/>
          <p:nvPr/>
        </p:nvSpPr>
        <p:spPr>
          <a:xfrm>
            <a:off x="640080" y="4343400"/>
            <a:ext cx="10972800" cy="36576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1600"/>
              <a:buFont typeface="Calibri"/>
              <a:buNone/>
            </a:pPr>
            <a:r>
              <a:rPr lang="en-US" sz="1600" b="0" i="1" u="none" strike="noStrike" cap="none">
                <a:solidFill>
                  <a:srgbClr val="A0B4C8"/>
                </a:solidFill>
                <a:latin typeface="Calibri"/>
                <a:ea typeface="Calibri"/>
                <a:cs typeface="Calibri"/>
                <a:sym typeface="Calibri"/>
              </a:rPr>
              <a:t>The one persistent gap on the entire dataset.</a:t>
            </a:r>
            <a:endParaRPr sz="1600" b="0" i="0" u="none" strike="noStrike" cap="none">
              <a:solidFill>
                <a:schemeClr val="dk1"/>
              </a:solidFill>
              <a:latin typeface="Calibri"/>
              <a:ea typeface="Calibri"/>
              <a:cs typeface="Calibri"/>
              <a:sym typeface="Calibri"/>
            </a:endParaRPr>
          </a:p>
        </p:txBody>
      </p:sp>
      <p:sp>
        <p:nvSpPr>
          <p:cNvPr id="158" name="Google Shape;158;p8"/>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63"/>
        <p:cNvGrpSpPr/>
        <p:nvPr/>
      </p:nvGrpSpPr>
      <p:grpSpPr>
        <a:xfrm>
          <a:off x="0" y="0"/>
          <a:ext cx="0" cy="0"/>
          <a:chOff x="0" y="0"/>
          <a:chExt cx="0" cy="0"/>
        </a:xfrm>
      </p:grpSpPr>
      <p:pic>
        <p:nvPicPr>
          <p:cNvPr id="164" name="Google Shape;164;p9" descr="/home/claude/blairgowrie-assets/blairgowrie-logo-primary-on-light.png"/>
          <p:cNvPicPr preferRelativeResize="0"/>
          <p:nvPr/>
        </p:nvPicPr>
        <p:blipFill rotWithShape="1">
          <a:blip r:embed="rId3">
            <a:alphaModFix/>
          </a:blip>
          <a:srcRect/>
          <a:stretch/>
        </p:blipFill>
        <p:spPr>
          <a:xfrm>
            <a:off x="10131552" y="228600"/>
            <a:ext cx="1828800" cy="548640"/>
          </a:xfrm>
          <a:prstGeom prst="rect">
            <a:avLst/>
          </a:prstGeom>
          <a:noFill/>
          <a:ln>
            <a:noFill/>
          </a:ln>
        </p:spPr>
      </p:pic>
      <p:sp>
        <p:nvSpPr>
          <p:cNvPr id="165" name="Google Shape;165;p9"/>
          <p:cNvSpPr/>
          <p:nvPr/>
        </p:nvSpPr>
        <p:spPr>
          <a:xfrm>
            <a:off x="457200" y="365760"/>
            <a:ext cx="10972800" cy="502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2400"/>
              <a:buFont typeface="Montserrat"/>
              <a:buNone/>
            </a:pPr>
            <a:r>
              <a:rPr lang="en-US" sz="2400" b="1" i="0" u="none" strike="noStrike" cap="none">
                <a:solidFill>
                  <a:srgbClr val="002147"/>
                </a:solidFill>
                <a:latin typeface="Montserrat"/>
                <a:ea typeface="Montserrat"/>
                <a:cs typeface="Montserrat"/>
                <a:sym typeface="Montserrat"/>
              </a:rPr>
              <a:t>Deep Dive — Part-Time Employment</a:t>
            </a:r>
            <a:endParaRPr sz="2400" b="0" i="0" u="none" strike="noStrike" cap="none">
              <a:solidFill>
                <a:schemeClr val="dk1"/>
              </a:solidFill>
              <a:latin typeface="Calibri"/>
              <a:ea typeface="Calibri"/>
              <a:cs typeface="Calibri"/>
              <a:sym typeface="Calibri"/>
            </a:endParaRPr>
          </a:p>
        </p:txBody>
      </p:sp>
      <p:sp>
        <p:nvSpPr>
          <p:cNvPr id="166" name="Google Shape;166;p9"/>
          <p:cNvSpPr/>
          <p:nvPr/>
        </p:nvSpPr>
        <p:spPr>
          <a:xfrm>
            <a:off x="457200" y="914400"/>
            <a:ext cx="1371600" cy="36576"/>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7" name="Google Shape;167;p9"/>
          <p:cNvSpPr/>
          <p:nvPr/>
        </p:nvSpPr>
        <p:spPr>
          <a:xfrm>
            <a:off x="457200" y="1280160"/>
            <a:ext cx="5486400" cy="5120640"/>
          </a:xfrm>
          <a:prstGeom prst="rect">
            <a:avLst/>
          </a:prstGeom>
          <a:solidFill>
            <a:srgbClr val="F2F6FA"/>
          </a:solidFill>
          <a:ln w="12700" cap="flat" cmpd="sng">
            <a:solidFill>
              <a:srgbClr val="00CED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9"/>
          <p:cNvSpPr/>
          <p:nvPr/>
        </p:nvSpPr>
        <p:spPr>
          <a:xfrm>
            <a:off x="64008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THE GAP</a:t>
            </a:r>
            <a:endParaRPr sz="1000" b="0" i="0" u="none" strike="noStrike" cap="none">
              <a:solidFill>
                <a:schemeClr val="dk1"/>
              </a:solidFill>
              <a:latin typeface="Calibri"/>
              <a:ea typeface="Calibri"/>
              <a:cs typeface="Calibri"/>
              <a:sym typeface="Calibri"/>
            </a:endParaRPr>
          </a:p>
        </p:txBody>
      </p:sp>
      <p:sp>
        <p:nvSpPr>
          <p:cNvPr id="169" name="Google Shape;169;p9"/>
          <p:cNvSpPr/>
          <p:nvPr/>
        </p:nvSpPr>
        <p:spPr>
          <a:xfrm>
            <a:off x="640080" y="1691640"/>
            <a:ext cx="5120640" cy="10058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6400"/>
              <a:buFont typeface="Montserrat"/>
              <a:buNone/>
            </a:pPr>
            <a:r>
              <a:rPr lang="en-US" sz="6400" b="1" i="0" u="none" strike="noStrike" cap="none">
                <a:solidFill>
                  <a:srgbClr val="C8102E"/>
                </a:solidFill>
                <a:latin typeface="Montserrat"/>
                <a:ea typeface="Montserrat"/>
                <a:cs typeface="Montserrat"/>
                <a:sym typeface="Montserrat"/>
              </a:rPr>
              <a:t>-2.7pp</a:t>
            </a:r>
            <a:endParaRPr sz="6400" b="0" i="0" u="none" strike="noStrike" cap="none">
              <a:solidFill>
                <a:schemeClr val="dk1"/>
              </a:solidFill>
              <a:latin typeface="Calibri"/>
              <a:ea typeface="Calibri"/>
              <a:cs typeface="Calibri"/>
              <a:sym typeface="Calibri"/>
            </a:endParaRPr>
          </a:p>
        </p:txBody>
      </p:sp>
      <p:sp>
        <p:nvSpPr>
          <p:cNvPr id="170" name="Google Shape;170;p9"/>
          <p:cNvSpPr/>
          <p:nvPr/>
        </p:nvSpPr>
        <p:spPr>
          <a:xfrm>
            <a:off x="640080" y="2697480"/>
            <a:ext cx="5120640" cy="32004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2147"/>
              </a:buClr>
              <a:buSzPts val="1300"/>
              <a:buFont typeface="Montserrat"/>
              <a:buNone/>
            </a:pPr>
            <a:r>
              <a:rPr lang="en-US" sz="1300" b="1" i="0" u="none" strike="noStrike" cap="none" dirty="0">
                <a:solidFill>
                  <a:srgbClr val="002147"/>
                </a:solidFill>
                <a:latin typeface="Montserrat"/>
                <a:ea typeface="Montserrat"/>
                <a:cs typeface="Montserrat"/>
                <a:sym typeface="Montserrat"/>
              </a:rPr>
              <a:t>2022/23: Caerwen 14.0%, sector 16.7%</a:t>
            </a:r>
            <a:endParaRPr sz="1300" b="0" i="0" u="none" strike="noStrike" cap="none" dirty="0">
              <a:solidFill>
                <a:schemeClr val="dk1"/>
              </a:solidFill>
              <a:latin typeface="Calibri"/>
              <a:ea typeface="Calibri"/>
              <a:cs typeface="Calibri"/>
              <a:sym typeface="Calibri"/>
            </a:endParaRPr>
          </a:p>
        </p:txBody>
      </p:sp>
      <p:sp>
        <p:nvSpPr>
          <p:cNvPr id="171" name="Google Shape;171;p9"/>
          <p:cNvSpPr/>
          <p:nvPr/>
        </p:nvSpPr>
        <p:spPr>
          <a:xfrm>
            <a:off x="640080" y="3200400"/>
            <a:ext cx="5120640"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2" name="Google Shape;172;p9"/>
          <p:cNvSpPr/>
          <p:nvPr/>
        </p:nvSpPr>
        <p:spPr>
          <a:xfrm>
            <a:off x="640080" y="3337560"/>
            <a:ext cx="5120640" cy="22860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FIVE-YEAR HISTORY</a:t>
            </a:r>
            <a:endParaRPr sz="1000" b="0" i="0" u="none" strike="noStrike" cap="none">
              <a:solidFill>
                <a:schemeClr val="dk1"/>
              </a:solidFill>
              <a:latin typeface="Calibri"/>
              <a:ea typeface="Calibri"/>
              <a:cs typeface="Calibri"/>
              <a:sym typeface="Calibri"/>
            </a:endParaRPr>
          </a:p>
        </p:txBody>
      </p:sp>
      <p:sp>
        <p:nvSpPr>
          <p:cNvPr id="173" name="Google Shape;173;p9"/>
          <p:cNvSpPr/>
          <p:nvPr/>
        </p:nvSpPr>
        <p:spPr>
          <a:xfrm>
            <a:off x="640080" y="361188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1200"/>
              <a:buFont typeface="Calibri"/>
              <a:buNone/>
            </a:pPr>
            <a:r>
              <a:rPr lang="en-US" sz="1200" b="0" i="0" u="none" strike="noStrike" cap="none" dirty="0">
                <a:solidFill>
                  <a:srgbClr val="C8102E"/>
                </a:solidFill>
                <a:latin typeface="Calibri"/>
                <a:ea typeface="Calibri"/>
                <a:cs typeface="Calibri"/>
                <a:sym typeface="Calibri"/>
              </a:rPr>
              <a:t>2018/19:  Caerwen 10.0%  |  Sector 16.8%  |  Gap -6.8pp</a:t>
            </a:r>
            <a:endParaRPr sz="1200" b="0" i="0" u="none" strike="noStrike" cap="none" dirty="0">
              <a:solidFill>
                <a:schemeClr val="dk1"/>
              </a:solidFill>
              <a:latin typeface="Calibri"/>
              <a:ea typeface="Calibri"/>
              <a:cs typeface="Calibri"/>
              <a:sym typeface="Calibri"/>
            </a:endParaRPr>
          </a:p>
        </p:txBody>
      </p:sp>
      <p:sp>
        <p:nvSpPr>
          <p:cNvPr id="174" name="Google Shape;174;p9"/>
          <p:cNvSpPr/>
          <p:nvPr/>
        </p:nvSpPr>
        <p:spPr>
          <a:xfrm>
            <a:off x="640080" y="3904488"/>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1200"/>
              <a:buFont typeface="Calibri"/>
              <a:buNone/>
            </a:pPr>
            <a:r>
              <a:rPr lang="en-US" sz="1200" b="0" i="0" u="none" strike="noStrike" cap="none" dirty="0">
                <a:solidFill>
                  <a:srgbClr val="C8102E"/>
                </a:solidFill>
                <a:latin typeface="Calibri"/>
                <a:ea typeface="Calibri"/>
                <a:cs typeface="Calibri"/>
                <a:sym typeface="Calibri"/>
              </a:rPr>
              <a:t>2019/20:  Caerwen 11.0%  |  Sector 16.3%  |  Gap -5.3pp</a:t>
            </a:r>
            <a:endParaRPr sz="1200" b="0" i="0" u="none" strike="noStrike" cap="none" dirty="0">
              <a:solidFill>
                <a:schemeClr val="dk1"/>
              </a:solidFill>
              <a:latin typeface="Calibri"/>
              <a:ea typeface="Calibri"/>
              <a:cs typeface="Calibri"/>
              <a:sym typeface="Calibri"/>
            </a:endParaRPr>
          </a:p>
        </p:txBody>
      </p:sp>
      <p:sp>
        <p:nvSpPr>
          <p:cNvPr id="175" name="Google Shape;175;p9"/>
          <p:cNvSpPr/>
          <p:nvPr/>
        </p:nvSpPr>
        <p:spPr>
          <a:xfrm>
            <a:off x="640080" y="4197096"/>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1200"/>
              <a:buFont typeface="Calibri"/>
              <a:buNone/>
            </a:pPr>
            <a:r>
              <a:rPr lang="en-US" sz="1200" b="0" i="0" u="none" strike="noStrike" cap="none" dirty="0">
                <a:solidFill>
                  <a:srgbClr val="C8102E"/>
                </a:solidFill>
                <a:latin typeface="Calibri"/>
                <a:ea typeface="Calibri"/>
                <a:cs typeface="Calibri"/>
                <a:sym typeface="Calibri"/>
              </a:rPr>
              <a:t>2020/21:  Caerwen 11.0%  |  Sector 15.6%  |  Gap -4.6pp</a:t>
            </a:r>
            <a:endParaRPr sz="1200" b="0" i="0" u="none" strike="noStrike" cap="none" dirty="0">
              <a:solidFill>
                <a:schemeClr val="dk1"/>
              </a:solidFill>
              <a:latin typeface="Calibri"/>
              <a:ea typeface="Calibri"/>
              <a:cs typeface="Calibri"/>
              <a:sym typeface="Calibri"/>
            </a:endParaRPr>
          </a:p>
        </p:txBody>
      </p:sp>
      <p:sp>
        <p:nvSpPr>
          <p:cNvPr id="176" name="Google Shape;176;p9"/>
          <p:cNvSpPr/>
          <p:nvPr/>
        </p:nvSpPr>
        <p:spPr>
          <a:xfrm>
            <a:off x="640080" y="4489704"/>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1200"/>
              <a:buFont typeface="Calibri"/>
              <a:buNone/>
            </a:pPr>
            <a:r>
              <a:rPr lang="en-US" sz="1200" b="0" i="0" u="none" strike="noStrike" cap="none" dirty="0">
                <a:solidFill>
                  <a:srgbClr val="C8102E"/>
                </a:solidFill>
                <a:latin typeface="Calibri"/>
                <a:ea typeface="Calibri"/>
                <a:cs typeface="Calibri"/>
                <a:sym typeface="Calibri"/>
              </a:rPr>
              <a:t>2021/22:  Caerwen 11.0%  |  Sector 16.4%  |  Gap -5.4pp</a:t>
            </a:r>
            <a:endParaRPr sz="1200" b="0" i="0" u="none" strike="noStrike" cap="none" dirty="0">
              <a:solidFill>
                <a:schemeClr val="dk1"/>
              </a:solidFill>
              <a:latin typeface="Calibri"/>
              <a:ea typeface="Calibri"/>
              <a:cs typeface="Calibri"/>
              <a:sym typeface="Calibri"/>
            </a:endParaRPr>
          </a:p>
        </p:txBody>
      </p:sp>
      <p:sp>
        <p:nvSpPr>
          <p:cNvPr id="177" name="Google Shape;177;p9"/>
          <p:cNvSpPr/>
          <p:nvPr/>
        </p:nvSpPr>
        <p:spPr>
          <a:xfrm>
            <a:off x="640080" y="4782312"/>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C8102E"/>
              </a:buClr>
              <a:buSzPts val="1200"/>
              <a:buFont typeface="Calibri"/>
              <a:buNone/>
            </a:pPr>
            <a:r>
              <a:rPr lang="en-US" sz="1200" b="0" i="0" u="none" strike="noStrike" cap="none" dirty="0">
                <a:solidFill>
                  <a:srgbClr val="C8102E"/>
                </a:solidFill>
                <a:latin typeface="Calibri"/>
                <a:ea typeface="Calibri"/>
                <a:cs typeface="Calibri"/>
                <a:sym typeface="Calibri"/>
              </a:rPr>
              <a:t>2022/23:  Caerwen 14.0%  |  Sector 16.7%  |  Gap -2.7pp</a:t>
            </a:r>
            <a:endParaRPr sz="1200" b="0" i="0" u="none" strike="noStrike" cap="none" dirty="0">
              <a:solidFill>
                <a:schemeClr val="dk1"/>
              </a:solidFill>
              <a:latin typeface="Calibri"/>
              <a:ea typeface="Calibri"/>
              <a:cs typeface="Calibri"/>
              <a:sym typeface="Calibri"/>
            </a:endParaRPr>
          </a:p>
        </p:txBody>
      </p:sp>
      <p:sp>
        <p:nvSpPr>
          <p:cNvPr id="178" name="Google Shape;178;p9"/>
          <p:cNvSpPr/>
          <p:nvPr/>
        </p:nvSpPr>
        <p:spPr>
          <a:xfrm>
            <a:off x="6263640" y="1280160"/>
            <a:ext cx="5486400" cy="5120640"/>
          </a:xfrm>
          <a:prstGeom prst="rect">
            <a:avLst/>
          </a:prstGeom>
          <a:solidFill>
            <a:srgbClr val="00214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9"/>
          <p:cNvSpPr/>
          <p:nvPr/>
        </p:nvSpPr>
        <p:spPr>
          <a:xfrm>
            <a:off x="6446520" y="1417320"/>
            <a:ext cx="5120640" cy="2743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00CED1"/>
              </a:buClr>
              <a:buSzPts val="1000"/>
              <a:buFont typeface="Montserrat"/>
              <a:buNone/>
            </a:pPr>
            <a:r>
              <a:rPr lang="en-US" sz="1000" b="1" i="0" u="none" strike="noStrike" cap="none">
                <a:solidFill>
                  <a:srgbClr val="00CED1"/>
                </a:solidFill>
                <a:latin typeface="Montserrat"/>
                <a:ea typeface="Montserrat"/>
                <a:cs typeface="Montserrat"/>
                <a:sym typeface="Montserrat"/>
              </a:rPr>
              <a:t>WHAT THIS MEANS</a:t>
            </a:r>
            <a:endParaRPr sz="1000" b="0" i="0" u="none" strike="noStrike" cap="none">
              <a:solidFill>
                <a:schemeClr val="dk1"/>
              </a:solidFill>
              <a:latin typeface="Calibri"/>
              <a:ea typeface="Calibri"/>
              <a:cs typeface="Calibri"/>
              <a:sym typeface="Calibri"/>
            </a:endParaRPr>
          </a:p>
        </p:txBody>
      </p:sp>
      <p:sp>
        <p:nvSpPr>
          <p:cNvPr id="180" name="Google Shape;180;p9"/>
          <p:cNvSpPr/>
          <p:nvPr/>
        </p:nvSpPr>
        <p:spPr>
          <a:xfrm>
            <a:off x="6446520" y="1737360"/>
            <a:ext cx="5120640" cy="64008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600"/>
              <a:buFont typeface="Montserrat"/>
              <a:buNone/>
            </a:pPr>
            <a:r>
              <a:rPr lang="en-US" sz="1600" b="1" i="0" u="none" strike="noStrike" cap="none">
                <a:solidFill>
                  <a:srgbClr val="FFFFFF"/>
                </a:solidFill>
                <a:latin typeface="Montserrat"/>
                <a:ea typeface="Montserrat"/>
                <a:cs typeface="Montserrat"/>
                <a:sym typeface="Montserrat"/>
              </a:rPr>
              <a:t>Structural, not cyclical. And probably geographic.</a:t>
            </a:r>
            <a:endParaRPr sz="1600" b="0" i="0" u="none" strike="noStrike" cap="none">
              <a:solidFill>
                <a:schemeClr val="dk1"/>
              </a:solidFill>
              <a:latin typeface="Calibri"/>
              <a:ea typeface="Calibri"/>
              <a:cs typeface="Calibri"/>
              <a:sym typeface="Calibri"/>
            </a:endParaRPr>
          </a:p>
        </p:txBody>
      </p:sp>
      <p:sp>
        <p:nvSpPr>
          <p:cNvPr id="181" name="Google Shape;181;p9"/>
          <p:cNvSpPr/>
          <p:nvPr/>
        </p:nvSpPr>
        <p:spPr>
          <a:xfrm>
            <a:off x="6446520" y="2423160"/>
            <a:ext cx="5120640" cy="3931920"/>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FFFFFF"/>
              </a:buClr>
              <a:buSzPts val="1200"/>
              <a:buFont typeface="Calibri"/>
              <a:buNone/>
            </a:pPr>
            <a:r>
              <a:rPr lang="en-US" sz="1200" b="0" i="0" u="none" strike="noStrike" cap="none" dirty="0">
                <a:solidFill>
                  <a:srgbClr val="FFFFFF"/>
                </a:solidFill>
                <a:latin typeface="Calibri"/>
                <a:ea typeface="Calibri"/>
                <a:cs typeface="Calibri"/>
                <a:sym typeface="Calibri"/>
              </a:rPr>
              <a:t>Caerwen has run below sector on PT employment in every single year of the five-year window. The gap is small in any individual year but its consistency rules out cyclical explanation. Two structural drivers are likely.</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1. SUBJECT MIX</a:t>
            </a:r>
            <a:br>
              <a:rPr lang="en-US" sz="900" b="1" i="0" u="none" strike="noStrike" cap="none" dirty="0">
                <a:solidFill>
                  <a:srgbClr val="00CED1"/>
                </a:solidFill>
                <a:latin typeface="Calibri"/>
                <a:ea typeface="Calibri"/>
                <a:cs typeface="Calibri"/>
                <a:sym typeface="Calibri"/>
              </a:rPr>
            </a:br>
            <a:r>
              <a:rPr lang="en-US" sz="1200" b="0" i="0" u="none" strike="noStrike" cap="none" dirty="0" err="1">
                <a:solidFill>
                  <a:srgbClr val="FFFFFF"/>
                </a:solidFill>
                <a:latin typeface="Calibri"/>
                <a:ea typeface="Calibri"/>
                <a:cs typeface="Calibri"/>
                <a:sym typeface="Calibri"/>
              </a:rPr>
              <a:t>Caerwen's</a:t>
            </a:r>
            <a:r>
              <a:rPr lang="en-US" sz="1200" b="0" i="0" u="none" strike="noStrike" cap="none" dirty="0">
                <a:solidFill>
                  <a:srgbClr val="FFFFFF"/>
                </a:solidFill>
                <a:latin typeface="Calibri"/>
                <a:ea typeface="Calibri"/>
                <a:cs typeface="Calibri"/>
                <a:sym typeface="Calibri"/>
              </a:rPr>
              <a:t> dominant subject (Business &amp; Management, 22.6% of qualifiers) is a low-PT-employment field nationally. PT employment is more common in Education, Health, and Allied Subjects — disciplines where </a:t>
            </a:r>
            <a:r>
              <a:rPr lang="en-US" sz="1200" b="0" i="0" u="none" strike="noStrike" cap="none" dirty="0" err="1">
                <a:solidFill>
                  <a:srgbClr val="FFFFFF"/>
                </a:solidFill>
                <a:latin typeface="Calibri"/>
                <a:ea typeface="Calibri"/>
                <a:cs typeface="Calibri"/>
                <a:sym typeface="Calibri"/>
              </a:rPr>
              <a:t>Caerwen's</a:t>
            </a:r>
            <a:r>
              <a:rPr lang="en-US" sz="1200" b="0" i="0" u="none" strike="noStrike" cap="none" dirty="0">
                <a:solidFill>
                  <a:srgbClr val="FFFFFF"/>
                </a:solidFill>
                <a:latin typeface="Calibri"/>
                <a:ea typeface="Calibri"/>
                <a:cs typeface="Calibri"/>
                <a:sym typeface="Calibri"/>
              </a:rPr>
              <a:t> qualifier share is smaller.</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2. REGIONAL LABOUR MARKET</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Gwynedd and the surrounding </a:t>
            </a:r>
            <a:r>
              <a:rPr lang="en-US" sz="1200" b="0" i="0" u="none" strike="noStrike" cap="none" dirty="0" err="1">
                <a:solidFill>
                  <a:srgbClr val="FFFFFF"/>
                </a:solidFill>
                <a:latin typeface="Calibri"/>
                <a:ea typeface="Calibri"/>
                <a:cs typeface="Calibri"/>
                <a:sym typeface="Calibri"/>
              </a:rPr>
              <a:t>labour</a:t>
            </a:r>
            <a:r>
              <a:rPr lang="en-US" sz="1200" b="0" i="0" u="none" strike="noStrike" cap="none" dirty="0">
                <a:solidFill>
                  <a:srgbClr val="FFFFFF"/>
                </a:solidFill>
                <a:latin typeface="Calibri"/>
                <a:ea typeface="Calibri"/>
                <a:cs typeface="Calibri"/>
                <a:sym typeface="Calibri"/>
              </a:rPr>
              <a:t> market is rural, with fewer PT graduate-level roles than Cardiff, Manchester, or Birmingham. Graduates wanting to stay in the region after Caerwen either take FT roles in the public sector or relocate. Graduates wanting PT work tend to relocate to urban </a:t>
            </a:r>
            <a:r>
              <a:rPr lang="en-US" sz="1200" b="0" i="0" u="none" strike="noStrike" cap="none" dirty="0" err="1">
                <a:solidFill>
                  <a:srgbClr val="FFFFFF"/>
                </a:solidFill>
                <a:latin typeface="Calibri"/>
                <a:ea typeface="Calibri"/>
                <a:cs typeface="Calibri"/>
                <a:sym typeface="Calibri"/>
              </a:rPr>
              <a:t>centres</a:t>
            </a:r>
            <a:r>
              <a:rPr lang="en-US" sz="1200" b="0" i="0" u="none" strike="noStrike" cap="none" dirty="0">
                <a:solidFill>
                  <a:srgbClr val="FFFFFF"/>
                </a:solidFill>
                <a:latin typeface="Calibri"/>
                <a:ea typeface="Calibri"/>
                <a:cs typeface="Calibri"/>
                <a:sym typeface="Calibri"/>
              </a:rPr>
              <a:t>.</a:t>
            </a:r>
            <a:br>
              <a:rPr lang="en-US" sz="1200" b="0" i="0" u="none" strike="noStrike" cap="none" dirty="0">
                <a:solidFill>
                  <a:srgbClr val="FFFFFF"/>
                </a:solidFill>
                <a:latin typeface="Calibri"/>
                <a:ea typeface="Calibri"/>
                <a:cs typeface="Calibri"/>
                <a:sym typeface="Calibri"/>
              </a:rPr>
            </a:br>
            <a:br>
              <a:rPr lang="en-US" sz="1200" b="0" i="0" u="none" strike="noStrike" cap="none" dirty="0">
                <a:solidFill>
                  <a:srgbClr val="FFFFFF"/>
                </a:solidFill>
                <a:latin typeface="Calibri"/>
                <a:ea typeface="Calibri"/>
                <a:cs typeface="Calibri"/>
                <a:sym typeface="Calibri"/>
              </a:rPr>
            </a:br>
            <a:r>
              <a:rPr lang="en-US" sz="900" b="1" i="0" u="none" strike="noStrike" cap="none" dirty="0">
                <a:solidFill>
                  <a:srgbClr val="00CED1"/>
                </a:solidFill>
                <a:latin typeface="Calibri"/>
                <a:ea typeface="Calibri"/>
                <a:cs typeface="Calibri"/>
                <a:sym typeface="Calibri"/>
              </a:rPr>
              <a:t>COMMERCIAL READ</a:t>
            </a:r>
            <a:br>
              <a:rPr lang="en-US" sz="900" b="1" i="0" u="none" strike="noStrike" cap="none" dirty="0">
                <a:solidFill>
                  <a:srgbClr val="00CED1"/>
                </a:solidFill>
                <a:latin typeface="Calibri"/>
                <a:ea typeface="Calibri"/>
                <a:cs typeface="Calibri"/>
                <a:sym typeface="Calibri"/>
              </a:rPr>
            </a:br>
            <a:r>
              <a:rPr lang="en-US" sz="1200" b="0" i="0" u="none" strike="noStrike" cap="none" dirty="0">
                <a:solidFill>
                  <a:srgbClr val="FFFFFF"/>
                </a:solidFill>
                <a:latin typeface="Calibri"/>
                <a:ea typeface="Calibri"/>
                <a:cs typeface="Calibri"/>
                <a:sym typeface="Calibri"/>
              </a:rPr>
              <a:t>Closing this gap is a 5-10 year project that requires either subject-mix change or regional employer development. It is not a quick win.</a:t>
            </a:r>
            <a:endParaRPr sz="1200" b="0" i="0" u="none" strike="noStrike" cap="none" dirty="0">
              <a:solidFill>
                <a:schemeClr val="dk1"/>
              </a:solidFill>
              <a:latin typeface="Calibri"/>
              <a:ea typeface="Calibri"/>
              <a:cs typeface="Calibri"/>
              <a:sym typeface="Calibri"/>
            </a:endParaRPr>
          </a:p>
        </p:txBody>
      </p:sp>
      <p:sp>
        <p:nvSpPr>
          <p:cNvPr id="182" name="Google Shape;182;p9"/>
          <p:cNvSpPr/>
          <p:nvPr/>
        </p:nvSpPr>
        <p:spPr>
          <a:xfrm>
            <a:off x="0" y="6629400"/>
            <a:ext cx="12188952" cy="18288"/>
          </a:xfrm>
          <a:prstGeom prst="rect">
            <a:avLst/>
          </a:prstGeom>
          <a:solidFill>
            <a:srgbClr val="00CE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9"/>
          <p:cNvSpPr/>
          <p:nvPr/>
        </p:nvSpPr>
        <p:spPr>
          <a:xfrm>
            <a:off x="365760" y="6656832"/>
            <a:ext cx="11430000" cy="164592"/>
          </a:xfrm>
          <a:prstGeom prst="rect">
            <a:avLst/>
          </a:prstGeom>
          <a:noFill/>
          <a:ln>
            <a:noFill/>
          </a:ln>
        </p:spPr>
        <p:txBody>
          <a:bodyPr spcFirstLastPara="1" wrap="square" lIns="91425" tIns="45700" rIns="91425" bIns="45700" anchor="ctr" anchorCtr="0">
            <a:noAutofit/>
          </a:bodyPr>
          <a:lstStyle/>
          <a:p>
            <a:pPr marL="0" marR="0" lvl="0" indent="0" algn="l" rtl="0">
              <a:spcBef>
                <a:spcPts val="0"/>
              </a:spcBef>
              <a:spcAft>
                <a:spcPts val="0"/>
              </a:spcAft>
              <a:buClr>
                <a:srgbClr val="A0B4C8"/>
              </a:buClr>
              <a:buSzPts val="800"/>
              <a:buFont typeface="Calibri"/>
              <a:buNone/>
            </a:pPr>
            <a:r>
              <a:rPr lang="en-US" sz="800" b="0" i="0" u="none" strike="noStrike" cap="none">
                <a:solidFill>
                  <a:srgbClr val="A0B4C8"/>
                </a:solidFill>
                <a:latin typeface="Calibri"/>
                <a:ea typeface="Calibri"/>
                <a:cs typeface="Calibri"/>
                <a:sym typeface="Calibri"/>
              </a:rPr>
              <a:t>blairgowriehe.com  |  david@blairgowriehe.com  |  Confidential</a:t>
            </a:r>
            <a:endParaRPr sz="800" b="0" i="0" u="none" strike="noStrike" cap="none">
              <a:solidFill>
                <a:schemeClr val="dk1"/>
              </a:solidFill>
              <a:latin typeface="Calibri"/>
              <a:ea typeface="Calibri"/>
              <a:cs typeface="Calibri"/>
              <a:sym typeface="Calibri"/>
            </a:endParaRPr>
          </a:p>
        </p:txBody>
      </p:sp>
      <p:sp>
        <p:nvSpPr>
          <p:cNvPr id="184" name="Google Shape;184;p9"/>
          <p:cNvSpPr txBox="1"/>
          <p:nvPr/>
        </p:nvSpPr>
        <p:spPr>
          <a:xfrm>
            <a:off x="8582900" y="6377975"/>
            <a:ext cx="3487200" cy="320100"/>
          </a:xfrm>
          <a:prstGeom prst="rect">
            <a:avLst/>
          </a:prstGeom>
          <a:solidFill>
            <a:srgbClr val="FEBF00"/>
          </a:solidFill>
          <a:ln w="38100" cap="flat" cmpd="sng">
            <a:solidFill>
              <a:srgbClr val="FEBF00"/>
            </a:solidFill>
            <a:prstDash val="solid"/>
            <a:round/>
            <a:headEnd type="none" w="sm" len="sm"/>
            <a:tailEnd type="none" w="sm" len="sm"/>
          </a:ln>
        </p:spPr>
        <p:txBody>
          <a:bodyPr spcFirstLastPara="1" wrap="square" lIns="91425" tIns="91425" rIns="91425" bIns="91425" anchor="ctr" anchorCtr="0">
            <a:noAutofit/>
          </a:bodyPr>
          <a:lstStyle/>
          <a:p>
            <a:pPr marL="0" lvl="0" indent="0" algn="r" rtl="0">
              <a:spcBef>
                <a:spcPts val="0"/>
              </a:spcBef>
              <a:spcAft>
                <a:spcPts val="0"/>
              </a:spcAft>
              <a:buNone/>
            </a:pPr>
            <a:r>
              <a:rPr lang="en-US" b="1"/>
              <a:t>Illustrative Report with Live Data</a:t>
            </a:r>
            <a:endParaRPr b="1"/>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2945</Words>
  <Application>Microsoft Macintosh PowerPoint</Application>
  <PresentationFormat>Widescreen</PresentationFormat>
  <Paragraphs>354</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Montserrat</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Blairgowrie HE Advisory</dc:creator>
  <cp:lastModifiedBy>David OConnor</cp:lastModifiedBy>
  <cp:revision>1</cp:revision>
  <dcterms:created xsi:type="dcterms:W3CDTF">2026-04-14T18:45:47Z</dcterms:created>
  <dcterms:modified xsi:type="dcterms:W3CDTF">2026-04-20T11:34:43Z</dcterms:modified>
</cp:coreProperties>
</file>