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Lst>
  <p:sldSz cx="12192000" cy="6858000"/>
  <p:notesSz cx="6858000" cy="12192000"/>
  <p:embeddedFontLst>
    <p:embeddedFont>
      <p:font typeface="Montserrat" pitchFamily="2" charset="77"/>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6" roundtripDataSignature="AMtx7mgn1Mq/hA6b3iIryQRZeKHF2qhHv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42D58F3-6AD2-4ED4-9BF7-546B5F8C98B4}">
  <a:tblStyle styleId="{142D58F3-6AD2-4ED4-9BF7-546B5F8C98B4}"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64"/>
    <p:restoredTop sz="94631"/>
  </p:normalViewPr>
  <p:slideViewPr>
    <p:cSldViewPr snapToGrid="0" showGuides="1">
      <p:cViewPr varScale="1">
        <p:scale>
          <a:sx n="83" d="100"/>
          <a:sy n="83" d="100"/>
        </p:scale>
        <p:origin x="296" y="4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customschemas.google.com/relationships/presentationmetadata" Target="metadata"/><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
        <p:cNvGrpSpPr/>
        <p:nvPr/>
      </p:nvGrpSpPr>
      <p:grpSpPr>
        <a:xfrm>
          <a:off x="0" y="0"/>
          <a:ext cx="0" cy="0"/>
          <a:chOff x="0" y="0"/>
          <a:chExt cx="0" cy="0"/>
        </a:xfrm>
      </p:grpSpPr>
      <p:sp>
        <p:nvSpPr>
          <p:cNvPr id="12" name="Google Shape;1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 name="Google Shape;13;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 name="Google Shape;14;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2" name="Google Shape;192;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3" name="Google Shape;193;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7" name="Google Shape;207;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8" name="Google Shape;208;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1" name="Google Shape;231;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2" name="Google Shape;232;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2" name="Google Shape;242;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3" name="Google Shape;243;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7" name="Google Shape;257;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8" name="Google Shape;258;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3" name="Google Shape;273;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
        <p:cNvGrpSpPr/>
        <p:nvPr/>
      </p:nvGrpSpPr>
      <p:grpSpPr>
        <a:xfrm>
          <a:off x="0" y="0"/>
          <a:ext cx="0" cy="0"/>
          <a:chOff x="0" y="0"/>
          <a:chExt cx="0" cy="0"/>
        </a:xfrm>
      </p:grpSpPr>
      <p:sp>
        <p:nvSpPr>
          <p:cNvPr id="28" name="Google Shape;28;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 name="Google Shape;29;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 name="Google Shape;30;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0" name="Google Shape;50;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1" name="Google Shape;51;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 name="Google Shape;83;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4" name="Google Shape;84;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4" name="Google Shape;9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9" name="Google Shape;109;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4" name="Google Shape;124;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5" name="Google Shape;125;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3" name="Google Shape;153;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4" name="Google Shape;154;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4" name="Google Shape;164;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5" name="Google Shape;165;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EFAULT">
  <p:cSld name="DEFAULT">
    <p:bg>
      <p:bgPr>
        <a:solidFill>
          <a:schemeClr val="lt1"/>
        </a:solidFill>
        <a:effectLst/>
      </p:bgPr>
    </p:bg>
    <p:spTree>
      <p:nvGrpSpPr>
        <p:cNvPr id="1"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
        <p:cNvGrpSpPr/>
        <p:nvPr/>
      </p:nvGrpSpPr>
      <p:grpSpPr>
        <a:xfrm>
          <a:off x="0" y="0"/>
          <a:ext cx="0" cy="0"/>
          <a:chOff x="0" y="0"/>
          <a:chExt cx="0" cy="0"/>
        </a:xfrm>
      </p:grpSpPr>
      <p:sp>
        <p:nvSpPr>
          <p:cNvPr id="16" name="Google Shape;16;p1"/>
          <p:cNvSpPr/>
          <p:nvPr/>
        </p:nvSpPr>
        <p:spPr>
          <a:xfrm>
            <a:off x="0" y="0"/>
            <a:ext cx="12188952"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1"/>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8" name="Google Shape;18;p1" descr="/home/claude/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9" name="Google Shape;19;p1"/>
          <p:cNvSpPr/>
          <p:nvPr/>
        </p:nvSpPr>
        <p:spPr>
          <a:xfrm>
            <a:off x="640080" y="2194560"/>
            <a:ext cx="109728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600"/>
              <a:buFont typeface="Montserrat"/>
              <a:buNone/>
            </a:pPr>
            <a:r>
              <a:rPr lang="en-US" sz="1600" b="1" i="0" u="none" strike="noStrike" cap="none">
                <a:solidFill>
                  <a:srgbClr val="00CED1"/>
                </a:solidFill>
                <a:latin typeface="Montserrat"/>
                <a:ea typeface="Montserrat"/>
                <a:cs typeface="Montserrat"/>
                <a:sym typeface="Montserrat"/>
              </a:rPr>
              <a:t>FINANCIAL HEALTH INTELLIGENCE</a:t>
            </a:r>
            <a:endParaRPr sz="1600" b="0" i="0" u="none" strike="noStrike" cap="none">
              <a:solidFill>
                <a:schemeClr val="dk1"/>
              </a:solidFill>
              <a:latin typeface="Calibri"/>
              <a:ea typeface="Calibri"/>
              <a:cs typeface="Calibri"/>
              <a:sym typeface="Calibri"/>
            </a:endParaRPr>
          </a:p>
        </p:txBody>
      </p:sp>
      <p:sp>
        <p:nvSpPr>
          <p:cNvPr id="20" name="Google Shape;20;p1"/>
          <p:cNvSpPr/>
          <p:nvPr/>
        </p:nvSpPr>
        <p:spPr>
          <a:xfrm>
            <a:off x="640080" y="2697480"/>
            <a:ext cx="10972800" cy="8229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4800"/>
              <a:buFont typeface="Montserrat"/>
              <a:buNone/>
            </a:pPr>
            <a:r>
              <a:rPr lang="en-US" sz="4800" b="1" i="0" u="none" strike="noStrike" cap="none" dirty="0">
                <a:solidFill>
                  <a:srgbClr val="FFFFFF"/>
                </a:solidFill>
                <a:latin typeface="Montserrat"/>
                <a:ea typeface="Montserrat"/>
                <a:cs typeface="Montserrat"/>
                <a:sym typeface="Montserrat"/>
              </a:rPr>
              <a:t>Caerwen University</a:t>
            </a:r>
            <a:endParaRPr sz="4800" b="0" i="0" u="none" strike="noStrike" cap="none" dirty="0">
              <a:solidFill>
                <a:schemeClr val="dk1"/>
              </a:solidFill>
              <a:latin typeface="Calibri"/>
              <a:ea typeface="Calibri"/>
              <a:cs typeface="Calibri"/>
              <a:sym typeface="Calibri"/>
            </a:endParaRPr>
          </a:p>
        </p:txBody>
      </p:sp>
      <p:sp>
        <p:nvSpPr>
          <p:cNvPr id="21" name="Google Shape;21;p1"/>
          <p:cNvSpPr/>
          <p:nvPr/>
        </p:nvSpPr>
        <p:spPr>
          <a:xfrm>
            <a:off x="640080" y="3611880"/>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800"/>
              <a:buFont typeface="Calibri"/>
              <a:buNone/>
            </a:pPr>
            <a:r>
              <a:rPr lang="en-US" sz="1800" b="0" i="1" u="none" strike="noStrike" cap="none">
                <a:solidFill>
                  <a:srgbClr val="A0B4C8"/>
                </a:solidFill>
                <a:latin typeface="Calibri"/>
                <a:ea typeface="Calibri"/>
                <a:cs typeface="Calibri"/>
                <a:sym typeface="Calibri"/>
              </a:rPr>
              <a:t>Four-year HESA finance analysis: surplus, liquidity, borrowing, and operational health</a:t>
            </a:r>
            <a:endParaRPr sz="1800" b="0" i="0" u="none" strike="noStrike" cap="none">
              <a:solidFill>
                <a:schemeClr val="dk1"/>
              </a:solidFill>
              <a:latin typeface="Calibri"/>
              <a:ea typeface="Calibri"/>
              <a:cs typeface="Calibri"/>
              <a:sym typeface="Calibri"/>
            </a:endParaRPr>
          </a:p>
        </p:txBody>
      </p:sp>
      <p:sp>
        <p:nvSpPr>
          <p:cNvPr id="22" name="Google Shape;22;p1"/>
          <p:cNvSpPr/>
          <p:nvPr/>
        </p:nvSpPr>
        <p:spPr>
          <a:xfrm>
            <a:off x="640080" y="4160520"/>
            <a:ext cx="4572000" cy="2743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1"/>
          <p:cNvSpPr/>
          <p:nvPr/>
        </p:nvSpPr>
        <p:spPr>
          <a:xfrm>
            <a:off x="640080" y="4297680"/>
            <a:ext cx="109728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200"/>
              <a:buFont typeface="Calibri"/>
              <a:buNone/>
            </a:pPr>
            <a:r>
              <a:rPr lang="en-US" sz="1200" b="0" i="0" u="none" strike="noStrike" cap="none">
                <a:solidFill>
                  <a:srgbClr val="A0B4C8"/>
                </a:solidFill>
                <a:latin typeface="Calibri"/>
                <a:ea typeface="Calibri"/>
                <a:cs typeface="Calibri"/>
                <a:sym typeface="Calibri"/>
              </a:rPr>
              <a:t>D4  |  April 2026  |  HESA Finance 2023/24  |  Prepared by Blairgowrie HE Advisory</a:t>
            </a:r>
            <a:endParaRPr sz="1200" b="0" i="0" u="none" strike="noStrike" cap="none">
              <a:solidFill>
                <a:schemeClr val="dk1"/>
              </a:solidFill>
              <a:latin typeface="Calibri"/>
              <a:ea typeface="Calibri"/>
              <a:cs typeface="Calibri"/>
              <a:sym typeface="Calibri"/>
            </a:endParaRPr>
          </a:p>
        </p:txBody>
      </p:sp>
      <p:sp>
        <p:nvSpPr>
          <p:cNvPr id="24" name="Google Shape;24;p1"/>
          <p:cNvSpPr/>
          <p:nvPr/>
        </p:nvSpPr>
        <p:spPr>
          <a:xfrm>
            <a:off x="0" y="6263640"/>
            <a:ext cx="12188952" cy="594360"/>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1"/>
          <p:cNvSpPr/>
          <p:nvPr/>
        </p:nvSpPr>
        <p:spPr>
          <a:xfrm>
            <a:off x="640080" y="6400800"/>
            <a:ext cx="109728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Data vintage: HESA Finance 2023/24 (released February 2025). Valid 12 months.</a:t>
            </a:r>
            <a:endParaRPr sz="1200" b="0" i="0" u="none" strike="noStrike" cap="none">
              <a:solidFill>
                <a:schemeClr val="dk1"/>
              </a:solidFill>
              <a:latin typeface="Calibri"/>
              <a:ea typeface="Calibri"/>
              <a:cs typeface="Calibri"/>
              <a:sym typeface="Calibri"/>
            </a:endParaRPr>
          </a:p>
        </p:txBody>
      </p:sp>
      <p:sp>
        <p:nvSpPr>
          <p:cNvPr id="26" name="Google Shape;26;p1"/>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94"/>
        <p:cNvGrpSpPr/>
        <p:nvPr/>
      </p:nvGrpSpPr>
      <p:grpSpPr>
        <a:xfrm>
          <a:off x="0" y="0"/>
          <a:ext cx="0" cy="0"/>
          <a:chOff x="0" y="0"/>
          <a:chExt cx="0" cy="0"/>
        </a:xfrm>
      </p:grpSpPr>
      <p:pic>
        <p:nvPicPr>
          <p:cNvPr id="195" name="Google Shape;195;p10"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96" name="Google Shape;196;p10"/>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Deep Dive — Staff Costs</a:t>
            </a:r>
            <a:endParaRPr sz="2400" b="0" i="0" u="none" strike="noStrike" cap="none">
              <a:solidFill>
                <a:schemeClr val="dk1"/>
              </a:solidFill>
              <a:latin typeface="Calibri"/>
              <a:ea typeface="Calibri"/>
              <a:cs typeface="Calibri"/>
              <a:sym typeface="Calibri"/>
            </a:endParaRPr>
          </a:p>
        </p:txBody>
      </p:sp>
      <p:sp>
        <p:nvSpPr>
          <p:cNvPr id="197" name="Google Shape;197;p10"/>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98" name="Google Shape;198;p10"/>
          <p:cNvGraphicFramePr/>
          <p:nvPr/>
        </p:nvGraphicFramePr>
        <p:xfrm>
          <a:off x="457200" y="1188720"/>
          <a:ext cx="11292850" cy="2514625"/>
        </p:xfrm>
        <a:graphic>
          <a:graphicData uri="http://schemas.openxmlformats.org/drawingml/2006/table">
            <a:tbl>
              <a:tblPr>
                <a:noFill/>
                <a:tableStyleId>{142D58F3-6AD2-4ED4-9BF7-546B5F8C98B4}</a:tableStyleId>
              </a:tblPr>
              <a:tblGrid>
                <a:gridCol w="1691650">
                  <a:extLst>
                    <a:ext uri="{9D8B030D-6E8A-4147-A177-3AD203B41FA5}">
                      <a16:colId xmlns:a16="http://schemas.microsoft.com/office/drawing/2014/main" val="20000"/>
                    </a:ext>
                  </a:extLst>
                </a:gridCol>
                <a:gridCol w="2194550">
                  <a:extLst>
                    <a:ext uri="{9D8B030D-6E8A-4147-A177-3AD203B41FA5}">
                      <a16:colId xmlns:a16="http://schemas.microsoft.com/office/drawing/2014/main" val="20001"/>
                    </a:ext>
                  </a:extLst>
                </a:gridCol>
                <a:gridCol w="2377450">
                  <a:extLst>
                    <a:ext uri="{9D8B030D-6E8A-4147-A177-3AD203B41FA5}">
                      <a16:colId xmlns:a16="http://schemas.microsoft.com/office/drawing/2014/main" val="20002"/>
                    </a:ext>
                  </a:extLst>
                </a:gridCol>
                <a:gridCol w="2468875">
                  <a:extLst>
                    <a:ext uri="{9D8B030D-6E8A-4147-A177-3AD203B41FA5}">
                      <a16:colId xmlns:a16="http://schemas.microsoft.com/office/drawing/2014/main" val="20003"/>
                    </a:ext>
                  </a:extLst>
                </a:gridCol>
                <a:gridCol w="2560325">
                  <a:extLst>
                    <a:ext uri="{9D8B030D-6E8A-4147-A177-3AD203B41FA5}">
                      <a16:colId xmlns:a16="http://schemas.microsoft.com/office/drawing/2014/main" val="20004"/>
                    </a:ext>
                  </a:extLst>
                </a:gridCol>
              </a:tblGrid>
              <a:tr h="502925">
                <a:tc>
                  <a:txBody>
                    <a:bodyPr/>
                    <a:lstStyle/>
                    <a:p>
                      <a:pPr marL="0" marR="0" lvl="0" indent="0" algn="l"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Year</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Staff costs £m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Reported staff %</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Excl-pension staff %</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Excl-pension percentile</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2020/21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£85.2m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i="1" u="none" strike="noStrike" cap="none">
                          <a:solidFill>
                            <a:srgbClr val="4D4D4D"/>
                          </a:solidFill>
                          <a:latin typeface="Calibri"/>
                          <a:ea typeface="Calibri"/>
                          <a:cs typeface="Calibri"/>
                          <a:sym typeface="Calibri"/>
                        </a:rPr>
                        <a:t>55.6%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54%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u="none" strike="noStrike" cap="none">
                          <a:solidFill>
                            <a:srgbClr val="002147"/>
                          </a:solidFill>
                          <a:latin typeface="Calibri"/>
                          <a:ea typeface="Calibri"/>
                          <a:cs typeface="Calibri"/>
                          <a:sym typeface="Calibri"/>
                        </a:rPr>
                        <a:t>53th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1"/>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2021/22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£120.9m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i="1" u="none" strike="noStrike" cap="none">
                          <a:solidFill>
                            <a:srgbClr val="4D4D4D"/>
                          </a:solidFill>
                          <a:latin typeface="Calibri"/>
                          <a:ea typeface="Calibri"/>
                          <a:cs typeface="Calibri"/>
                          <a:sym typeface="Calibri"/>
                        </a:rPr>
                        <a:t>74%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52.4%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u="none" strike="noStrike" cap="none">
                          <a:solidFill>
                            <a:srgbClr val="002147"/>
                          </a:solidFill>
                          <a:latin typeface="Calibri"/>
                          <a:ea typeface="Calibri"/>
                          <a:cs typeface="Calibri"/>
                          <a:sym typeface="Calibri"/>
                        </a:rPr>
                        <a:t>54th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2022/23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£83.5m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i="1" u="none" strike="noStrike" cap="none">
                          <a:solidFill>
                            <a:srgbClr val="4D4D4D"/>
                          </a:solidFill>
                          <a:latin typeface="Calibri"/>
                          <a:ea typeface="Calibri"/>
                          <a:cs typeface="Calibri"/>
                          <a:sym typeface="Calibri"/>
                        </a:rPr>
                        <a:t>46.9%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53%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u="none" strike="noStrike" cap="none">
                          <a:solidFill>
                            <a:srgbClr val="002147"/>
                          </a:solidFill>
                          <a:latin typeface="Calibri"/>
                          <a:ea typeface="Calibri"/>
                          <a:cs typeface="Calibri"/>
                          <a:sym typeface="Calibri"/>
                        </a:rPr>
                        <a:t>58th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2023/24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£55.9m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i="1" u="none" strike="noStrike" cap="none">
                          <a:solidFill>
                            <a:srgbClr val="4D4D4D"/>
                          </a:solidFill>
                          <a:latin typeface="Calibri"/>
                          <a:ea typeface="Calibri"/>
                          <a:cs typeface="Calibri"/>
                          <a:sym typeface="Calibri"/>
                        </a:rPr>
                        <a:t>32.9%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58.5%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u="none" strike="noStrike" cap="none">
                          <a:solidFill>
                            <a:srgbClr val="002147"/>
                          </a:solidFill>
                          <a:latin typeface="Calibri"/>
                          <a:ea typeface="Calibri"/>
                          <a:cs typeface="Calibri"/>
                          <a:sym typeface="Calibri"/>
                        </a:rPr>
                        <a:t>75th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199" name="Google Shape;199;p10"/>
          <p:cNvSpPr/>
          <p:nvPr/>
        </p:nvSpPr>
        <p:spPr>
          <a:xfrm>
            <a:off x="457200" y="4114800"/>
            <a:ext cx="11292840" cy="23774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10"/>
          <p:cNvSpPr/>
          <p:nvPr/>
        </p:nvSpPr>
        <p:spPr>
          <a:xfrm>
            <a:off x="640080" y="4206240"/>
            <a:ext cx="1097280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STAFF COST READ</a:t>
            </a:r>
            <a:endParaRPr sz="1000" b="0" i="0" u="none" strike="noStrike" cap="none">
              <a:solidFill>
                <a:schemeClr val="dk1"/>
              </a:solidFill>
              <a:latin typeface="Calibri"/>
              <a:ea typeface="Calibri"/>
              <a:cs typeface="Calibri"/>
              <a:sym typeface="Calibri"/>
            </a:endParaRPr>
          </a:p>
        </p:txBody>
      </p:sp>
      <p:sp>
        <p:nvSpPr>
          <p:cNvPr id="201" name="Google Shape;201;p10"/>
          <p:cNvSpPr/>
          <p:nvPr/>
        </p:nvSpPr>
        <p:spPr>
          <a:xfrm>
            <a:off x="640080" y="4480560"/>
            <a:ext cx="10972800" cy="1920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dirty="0">
                <a:solidFill>
                  <a:srgbClr val="FFFFFF"/>
                </a:solidFill>
                <a:latin typeface="Calibri"/>
                <a:ea typeface="Calibri"/>
                <a:cs typeface="Calibri"/>
                <a:sym typeface="Calibri"/>
              </a:rPr>
              <a:t>The reported staff cost column shows huge volatility — 55.6% (2020/21), 74.0% (2021/22), 46.9% (2022/23), 32.9% (2023/24) — that is entirely pension-driven. Staff cash costs in 2023/24 (£55.9m) cannot be operationally smaller than they were in 2020/21 (£85.2m); the £29m gap reflects pension actuarial credit. On the excluding-pension measure, staff costs have actually crept upwards from 54.0% to 58.5% over four years, and the percentile has worsened from 53rd to 75th. Three-quarters of UK providers now have lower operational staff cost ratios than Caerwen. This is a more reliable signal of operational pressure than either the reported staff figures or the headline surplus.</a:t>
            </a:r>
            <a:endParaRPr sz="1200" b="0" i="0" u="none" strike="noStrike" cap="none" dirty="0">
              <a:solidFill>
                <a:schemeClr val="dk1"/>
              </a:solidFill>
              <a:latin typeface="Calibri"/>
              <a:ea typeface="Calibri"/>
              <a:cs typeface="Calibri"/>
              <a:sym typeface="Calibri"/>
            </a:endParaRPr>
          </a:p>
        </p:txBody>
      </p:sp>
      <p:sp>
        <p:nvSpPr>
          <p:cNvPr id="202" name="Google Shape;202;p10"/>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10"/>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204" name="Google Shape;204;p10"/>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09"/>
        <p:cNvGrpSpPr/>
        <p:nvPr/>
      </p:nvGrpSpPr>
      <p:grpSpPr>
        <a:xfrm>
          <a:off x="0" y="0"/>
          <a:ext cx="0" cy="0"/>
          <a:chOff x="0" y="0"/>
          <a:chExt cx="0" cy="0"/>
        </a:xfrm>
      </p:grpSpPr>
      <p:pic>
        <p:nvPicPr>
          <p:cNvPr id="210" name="Google Shape;210;p11"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11" name="Google Shape;211;p11"/>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Regulatory Context</a:t>
            </a:r>
            <a:endParaRPr sz="2400" b="0" i="0" u="none" strike="noStrike" cap="none">
              <a:solidFill>
                <a:schemeClr val="dk1"/>
              </a:solidFill>
              <a:latin typeface="Calibri"/>
              <a:ea typeface="Calibri"/>
              <a:cs typeface="Calibri"/>
              <a:sym typeface="Calibri"/>
            </a:endParaRPr>
          </a:p>
        </p:txBody>
      </p:sp>
      <p:sp>
        <p:nvSpPr>
          <p:cNvPr id="212" name="Google Shape;212;p11"/>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11"/>
          <p:cNvSpPr/>
          <p:nvPr/>
        </p:nvSpPr>
        <p:spPr>
          <a:xfrm>
            <a:off x="457200" y="1280160"/>
            <a:ext cx="5486400" cy="51206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11"/>
          <p:cNvSpPr/>
          <p:nvPr/>
        </p:nvSpPr>
        <p:spPr>
          <a:xfrm>
            <a:off x="64008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JURISDICTION</a:t>
            </a:r>
            <a:endParaRPr sz="1000" b="0" i="0" u="none" strike="noStrike" cap="none">
              <a:solidFill>
                <a:schemeClr val="dk1"/>
              </a:solidFill>
              <a:latin typeface="Calibri"/>
              <a:ea typeface="Calibri"/>
              <a:cs typeface="Calibri"/>
              <a:sym typeface="Calibri"/>
            </a:endParaRPr>
          </a:p>
        </p:txBody>
      </p:sp>
      <p:sp>
        <p:nvSpPr>
          <p:cNvPr id="215" name="Google Shape;215;p11"/>
          <p:cNvSpPr/>
          <p:nvPr/>
        </p:nvSpPr>
        <p:spPr>
          <a:xfrm>
            <a:off x="640080" y="1691640"/>
            <a:ext cx="5120640" cy="9144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5400"/>
              <a:buFont typeface="Montserrat"/>
              <a:buNone/>
            </a:pPr>
            <a:r>
              <a:rPr lang="en-US" sz="5400" b="1" i="0" u="none" strike="noStrike" cap="none">
                <a:solidFill>
                  <a:srgbClr val="002147"/>
                </a:solidFill>
                <a:latin typeface="Montserrat"/>
                <a:ea typeface="Montserrat"/>
                <a:cs typeface="Montserrat"/>
                <a:sym typeface="Montserrat"/>
              </a:rPr>
              <a:t>HEFCW</a:t>
            </a:r>
            <a:endParaRPr sz="5400" b="0" i="0" u="none" strike="noStrike" cap="none">
              <a:solidFill>
                <a:schemeClr val="dk1"/>
              </a:solidFill>
              <a:latin typeface="Calibri"/>
              <a:ea typeface="Calibri"/>
              <a:cs typeface="Calibri"/>
              <a:sym typeface="Calibri"/>
            </a:endParaRPr>
          </a:p>
        </p:txBody>
      </p:sp>
      <p:sp>
        <p:nvSpPr>
          <p:cNvPr id="216" name="Google Shape;216;p11"/>
          <p:cNvSpPr/>
          <p:nvPr/>
        </p:nvSpPr>
        <p:spPr>
          <a:xfrm>
            <a:off x="640080" y="2606040"/>
            <a:ext cx="512064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Higher Education Funding Council for Wales</a:t>
            </a:r>
            <a:endParaRPr sz="1300" b="0" i="0" u="none" strike="noStrike" cap="none">
              <a:solidFill>
                <a:schemeClr val="dk1"/>
              </a:solidFill>
              <a:latin typeface="Calibri"/>
              <a:ea typeface="Calibri"/>
              <a:cs typeface="Calibri"/>
              <a:sym typeface="Calibri"/>
            </a:endParaRPr>
          </a:p>
        </p:txBody>
      </p:sp>
      <p:sp>
        <p:nvSpPr>
          <p:cNvPr id="217" name="Google Shape;217;p11"/>
          <p:cNvSpPr/>
          <p:nvPr/>
        </p:nvSpPr>
        <p:spPr>
          <a:xfrm>
            <a:off x="640080" y="3108960"/>
            <a:ext cx="5120640"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11"/>
          <p:cNvSpPr/>
          <p:nvPr/>
        </p:nvSpPr>
        <p:spPr>
          <a:xfrm>
            <a:off x="640080" y="3246120"/>
            <a:ext cx="512064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OFS REGISTER LOOKUP</a:t>
            </a:r>
            <a:endParaRPr sz="1000" b="0" i="0" u="none" strike="noStrike" cap="none">
              <a:solidFill>
                <a:schemeClr val="dk1"/>
              </a:solidFill>
              <a:latin typeface="Calibri"/>
              <a:ea typeface="Calibri"/>
              <a:cs typeface="Calibri"/>
              <a:sym typeface="Calibri"/>
            </a:endParaRPr>
          </a:p>
        </p:txBody>
      </p:sp>
      <p:sp>
        <p:nvSpPr>
          <p:cNvPr id="219" name="Google Shape;219;p11"/>
          <p:cNvSpPr/>
          <p:nvPr/>
        </p:nvSpPr>
        <p:spPr>
          <a:xfrm>
            <a:off x="640080" y="3520440"/>
            <a:ext cx="5120640" cy="9144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dirty="0">
                <a:solidFill>
                  <a:srgbClr val="4D4D4D"/>
                </a:solidFill>
                <a:latin typeface="Calibri"/>
                <a:ea typeface="Calibri"/>
                <a:cs typeface="Calibri"/>
                <a:sym typeface="Calibri"/>
              </a:rPr>
              <a:t>Caerwen is not in the OfS register. The Office for Students regulates English providers only. Welsh providers are regulated by HEFCW under the Higher Education (Wales) Act 2015.</a:t>
            </a:r>
            <a:endParaRPr sz="1200" b="0" i="0" u="none" strike="noStrike" cap="none" dirty="0">
              <a:solidFill>
                <a:schemeClr val="dk1"/>
              </a:solidFill>
              <a:latin typeface="Calibri"/>
              <a:ea typeface="Calibri"/>
              <a:cs typeface="Calibri"/>
              <a:sym typeface="Calibri"/>
            </a:endParaRPr>
          </a:p>
        </p:txBody>
      </p:sp>
      <p:sp>
        <p:nvSpPr>
          <p:cNvPr id="220" name="Google Shape;220;p11"/>
          <p:cNvSpPr/>
          <p:nvPr/>
        </p:nvSpPr>
        <p:spPr>
          <a:xfrm>
            <a:off x="640080" y="4572000"/>
            <a:ext cx="512064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NO TARIFF BAND CALLOUT</a:t>
            </a:r>
            <a:endParaRPr sz="1000" b="0" i="0" u="none" strike="noStrike" cap="none">
              <a:solidFill>
                <a:schemeClr val="dk1"/>
              </a:solidFill>
              <a:latin typeface="Calibri"/>
              <a:ea typeface="Calibri"/>
              <a:cs typeface="Calibri"/>
              <a:sym typeface="Calibri"/>
            </a:endParaRPr>
          </a:p>
        </p:txBody>
      </p:sp>
      <p:sp>
        <p:nvSpPr>
          <p:cNvPr id="221" name="Google Shape;221;p11"/>
          <p:cNvSpPr/>
          <p:nvPr/>
        </p:nvSpPr>
        <p:spPr>
          <a:xfrm>
            <a:off x="640080" y="4846320"/>
            <a:ext cx="5120640" cy="1554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1" u="none" strike="noStrike" cap="none">
                <a:solidFill>
                  <a:srgbClr val="4D4D4D"/>
                </a:solidFill>
                <a:latin typeface="Calibri"/>
                <a:ea typeface="Calibri"/>
                <a:cs typeface="Calibri"/>
                <a:sym typeface="Calibri"/>
              </a:rPr>
              <a:t>The Blairgowrie clearing dependency analysis uses OfS UCAS clearing tariff band data, which is not available for Welsh providers. The slide 14 clearing tariff callout is omitted for this report.</a:t>
            </a:r>
            <a:endParaRPr sz="1200" b="0" i="0" u="none" strike="noStrike" cap="none">
              <a:solidFill>
                <a:schemeClr val="dk1"/>
              </a:solidFill>
              <a:latin typeface="Calibri"/>
              <a:ea typeface="Calibri"/>
              <a:cs typeface="Calibri"/>
              <a:sym typeface="Calibri"/>
            </a:endParaRPr>
          </a:p>
        </p:txBody>
      </p:sp>
      <p:sp>
        <p:nvSpPr>
          <p:cNvPr id="222" name="Google Shape;222;p11"/>
          <p:cNvSpPr/>
          <p:nvPr/>
        </p:nvSpPr>
        <p:spPr>
          <a:xfrm>
            <a:off x="6263640" y="1280160"/>
            <a:ext cx="5486400" cy="51206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11"/>
          <p:cNvSpPr/>
          <p:nvPr/>
        </p:nvSpPr>
        <p:spPr>
          <a:xfrm>
            <a:off x="644652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WHAT THIS MEANS COMMERCIALLY</a:t>
            </a:r>
            <a:endParaRPr sz="1000" b="0" i="0" u="none" strike="noStrike" cap="none">
              <a:solidFill>
                <a:schemeClr val="dk1"/>
              </a:solidFill>
              <a:latin typeface="Calibri"/>
              <a:ea typeface="Calibri"/>
              <a:cs typeface="Calibri"/>
              <a:sym typeface="Calibri"/>
            </a:endParaRPr>
          </a:p>
        </p:txBody>
      </p:sp>
      <p:sp>
        <p:nvSpPr>
          <p:cNvPr id="224" name="Google Shape;224;p11"/>
          <p:cNvSpPr/>
          <p:nvPr/>
        </p:nvSpPr>
        <p:spPr>
          <a:xfrm>
            <a:off x="6446520" y="1737360"/>
            <a:ext cx="512064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800"/>
              <a:buFont typeface="Montserrat"/>
              <a:buNone/>
            </a:pPr>
            <a:r>
              <a:rPr lang="en-US" sz="1800" b="1" i="0" u="none" strike="noStrike" cap="none">
                <a:solidFill>
                  <a:srgbClr val="FFFFFF"/>
                </a:solidFill>
                <a:latin typeface="Montserrat"/>
                <a:ea typeface="Montserrat"/>
                <a:cs typeface="Montserrat"/>
                <a:sym typeface="Montserrat"/>
              </a:rPr>
              <a:t>Different regulator, similar exposures.</a:t>
            </a:r>
            <a:endParaRPr sz="1800" b="0" i="0" u="none" strike="noStrike" cap="none">
              <a:solidFill>
                <a:schemeClr val="dk1"/>
              </a:solidFill>
              <a:latin typeface="Calibri"/>
              <a:ea typeface="Calibri"/>
              <a:cs typeface="Calibri"/>
              <a:sym typeface="Calibri"/>
            </a:endParaRPr>
          </a:p>
        </p:txBody>
      </p:sp>
      <p:sp>
        <p:nvSpPr>
          <p:cNvPr id="225" name="Google Shape;225;p11"/>
          <p:cNvSpPr/>
          <p:nvPr/>
        </p:nvSpPr>
        <p:spPr>
          <a:xfrm>
            <a:off x="6446520" y="2468880"/>
            <a:ext cx="5120640" cy="3886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dirty="0">
                <a:solidFill>
                  <a:srgbClr val="FFFFFF"/>
                </a:solidFill>
                <a:latin typeface="Calibri"/>
                <a:ea typeface="Calibri"/>
                <a:cs typeface="Calibri"/>
                <a:sym typeface="Calibri"/>
              </a:rPr>
              <a:t>HEFCW regulates Welsh HE under a different statutory framework from the OfS, but the underlying economic risks are not jurisdiction-specific. A high-borrowing, deficit-running, tuition-dependent institution faces the same operational pressures regardless of which regulator oversees it.</a:t>
            </a:r>
            <a:br>
              <a:rPr lang="en-US" sz="1200" b="0" i="0" u="none" strike="noStrike" cap="none" dirty="0">
                <a:solidFill>
                  <a:srgbClr val="FFFFFF"/>
                </a:solidFill>
                <a:latin typeface="Calibri"/>
                <a:ea typeface="Calibri"/>
                <a:cs typeface="Calibri"/>
                <a:sym typeface="Calibri"/>
              </a:rPr>
            </a:br>
            <a:br>
              <a:rPr lang="en-US" sz="12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WHAT TO EXPECT FROM HEFCW</a:t>
            </a:r>
            <a:br>
              <a:rPr lang="en-US" sz="900" b="1" i="0" u="none" strike="noStrike" cap="none" dirty="0">
                <a:solidFill>
                  <a:srgbClr val="00CED1"/>
                </a:solidFill>
                <a:latin typeface="Calibri"/>
                <a:ea typeface="Calibri"/>
                <a:cs typeface="Calibri"/>
                <a:sym typeface="Calibri"/>
              </a:rPr>
            </a:br>
            <a:r>
              <a:rPr lang="en-US" sz="1200" b="0" i="0" u="none" strike="noStrike" cap="none" dirty="0">
                <a:solidFill>
                  <a:srgbClr val="FFFFFF"/>
                </a:solidFill>
                <a:latin typeface="Calibri"/>
                <a:ea typeface="Calibri"/>
                <a:cs typeface="Calibri"/>
                <a:sym typeface="Calibri"/>
              </a:rPr>
              <a:t>HEFCW uses a financial sustainability assurance framework that triggers heightened engagement when providers report sustained deficit or weak liquidity. Caerwen's position on both excluding-pension surplus and liquidity is consistent with the kind of profile that attracts that engagement.</a:t>
            </a:r>
            <a:br>
              <a:rPr lang="en-US" sz="1200" b="0" i="0" u="none" strike="noStrike" cap="none" dirty="0">
                <a:solidFill>
                  <a:srgbClr val="FFFFFF"/>
                </a:solidFill>
                <a:latin typeface="Calibri"/>
                <a:ea typeface="Calibri"/>
                <a:cs typeface="Calibri"/>
                <a:sym typeface="Calibri"/>
              </a:rPr>
            </a:br>
            <a:br>
              <a:rPr lang="en-US" sz="12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CROSS-REFERENCE</a:t>
            </a:r>
            <a:br>
              <a:rPr lang="en-US" sz="900" b="1" i="0" u="none" strike="noStrike" cap="none" dirty="0">
                <a:solidFill>
                  <a:srgbClr val="00CED1"/>
                </a:solidFill>
                <a:latin typeface="Calibri"/>
                <a:ea typeface="Calibri"/>
                <a:cs typeface="Calibri"/>
                <a:sym typeface="Calibri"/>
              </a:rPr>
            </a:br>
            <a:r>
              <a:rPr lang="en-US" sz="1200" b="0" i="0" u="none" strike="noStrike" cap="none" dirty="0">
                <a:solidFill>
                  <a:srgbClr val="FFFFFF"/>
                </a:solidFill>
                <a:latin typeface="Calibri"/>
                <a:ea typeface="Calibri"/>
                <a:cs typeface="Calibri"/>
                <a:sym typeface="Calibri"/>
              </a:rPr>
              <a:t>Two recent Welsh HE financial restructurings (Cardiff Met 2024, University of Wales Trinity Saint David 2024) suggest HEFCW intervention thresholds for similar profiles to Caerwen.</a:t>
            </a:r>
            <a:endParaRPr sz="1200" b="0" i="0" u="none" strike="noStrike" cap="none" dirty="0">
              <a:solidFill>
                <a:schemeClr val="dk1"/>
              </a:solidFill>
              <a:latin typeface="Calibri"/>
              <a:ea typeface="Calibri"/>
              <a:cs typeface="Calibri"/>
              <a:sym typeface="Calibri"/>
            </a:endParaRPr>
          </a:p>
        </p:txBody>
      </p:sp>
      <p:sp>
        <p:nvSpPr>
          <p:cNvPr id="226" name="Google Shape;226;p11"/>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11"/>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228" name="Google Shape;228;p11"/>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2147"/>
        </a:solidFill>
        <a:effectLst/>
      </p:bgPr>
    </p:bg>
    <p:spTree>
      <p:nvGrpSpPr>
        <p:cNvPr id="1" name="Shape 233"/>
        <p:cNvGrpSpPr/>
        <p:nvPr/>
      </p:nvGrpSpPr>
      <p:grpSpPr>
        <a:xfrm>
          <a:off x="0" y="0"/>
          <a:ext cx="0" cy="0"/>
          <a:chOff x="0" y="0"/>
          <a:chExt cx="0" cy="0"/>
        </a:xfrm>
      </p:grpSpPr>
      <p:sp>
        <p:nvSpPr>
          <p:cNvPr id="234" name="Google Shape;234;p12"/>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35" name="Google Shape;235;p12" descr="/home/claude/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36" name="Google Shape;236;p12"/>
          <p:cNvSpPr/>
          <p:nvPr/>
        </p:nvSpPr>
        <p:spPr>
          <a:xfrm>
            <a:off x="640080" y="2286000"/>
            <a:ext cx="274320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600"/>
              <a:buFont typeface="Montserrat"/>
              <a:buNone/>
            </a:pPr>
            <a:r>
              <a:rPr lang="en-US" sz="9600" b="1" i="0" u="none" strike="noStrike" cap="none">
                <a:solidFill>
                  <a:srgbClr val="00CED1"/>
                </a:solidFill>
                <a:latin typeface="Montserrat"/>
                <a:ea typeface="Montserrat"/>
                <a:cs typeface="Montserrat"/>
                <a:sym typeface="Montserrat"/>
              </a:rPr>
              <a:t>03</a:t>
            </a:r>
            <a:endParaRPr sz="9600" b="0" i="0" u="none" strike="noStrike" cap="none">
              <a:solidFill>
                <a:schemeClr val="dk1"/>
              </a:solidFill>
              <a:latin typeface="Calibri"/>
              <a:ea typeface="Calibri"/>
              <a:cs typeface="Calibri"/>
              <a:sym typeface="Calibri"/>
            </a:endParaRPr>
          </a:p>
        </p:txBody>
      </p:sp>
      <p:sp>
        <p:nvSpPr>
          <p:cNvPr id="237" name="Google Shape;237;p12"/>
          <p:cNvSpPr/>
          <p:nvPr/>
        </p:nvSpPr>
        <p:spPr>
          <a:xfrm>
            <a:off x="640080" y="3657600"/>
            <a:ext cx="109728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3600"/>
              <a:buFont typeface="Montserrat"/>
              <a:buNone/>
            </a:pPr>
            <a:r>
              <a:rPr lang="en-US" sz="3600" b="1" i="0" u="none" strike="noStrike" cap="none">
                <a:solidFill>
                  <a:srgbClr val="FFFFFF"/>
                </a:solidFill>
                <a:latin typeface="Montserrat"/>
                <a:ea typeface="Montserrat"/>
                <a:cs typeface="Montserrat"/>
                <a:sym typeface="Montserrat"/>
              </a:rPr>
              <a:t>Peer Comparison</a:t>
            </a:r>
            <a:endParaRPr sz="3600" b="0" i="0" u="none" strike="noStrike" cap="none">
              <a:solidFill>
                <a:schemeClr val="dk1"/>
              </a:solidFill>
              <a:latin typeface="Calibri"/>
              <a:ea typeface="Calibri"/>
              <a:cs typeface="Calibri"/>
              <a:sym typeface="Calibri"/>
            </a:endParaRPr>
          </a:p>
        </p:txBody>
      </p:sp>
      <p:sp>
        <p:nvSpPr>
          <p:cNvPr id="238" name="Google Shape;238;p12"/>
          <p:cNvSpPr/>
          <p:nvPr/>
        </p:nvSpPr>
        <p:spPr>
          <a:xfrm>
            <a:off x="640080" y="4343400"/>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600"/>
              <a:buFont typeface="Calibri"/>
              <a:buNone/>
            </a:pPr>
            <a:r>
              <a:rPr lang="en-US" sz="1600" b="0" i="1" u="none" strike="noStrike" cap="none">
                <a:solidFill>
                  <a:srgbClr val="A0B4C8"/>
                </a:solidFill>
                <a:latin typeface="Calibri"/>
                <a:ea typeface="Calibri"/>
                <a:cs typeface="Calibri"/>
                <a:sym typeface="Calibri"/>
              </a:rPr>
              <a:t>Welsh and research-intensive comparators, confirmed not inferred.</a:t>
            </a:r>
            <a:endParaRPr sz="1600" b="0" i="0" u="none" strike="noStrike" cap="none">
              <a:solidFill>
                <a:schemeClr val="dk1"/>
              </a:solidFill>
              <a:latin typeface="Calibri"/>
              <a:ea typeface="Calibri"/>
              <a:cs typeface="Calibri"/>
              <a:sym typeface="Calibri"/>
            </a:endParaRPr>
          </a:p>
        </p:txBody>
      </p:sp>
      <p:sp>
        <p:nvSpPr>
          <p:cNvPr id="239" name="Google Shape;239;p12"/>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44"/>
        <p:cNvGrpSpPr/>
        <p:nvPr/>
      </p:nvGrpSpPr>
      <p:grpSpPr>
        <a:xfrm>
          <a:off x="0" y="0"/>
          <a:ext cx="0" cy="0"/>
          <a:chOff x="0" y="0"/>
          <a:chExt cx="0" cy="0"/>
        </a:xfrm>
      </p:grpSpPr>
      <p:pic>
        <p:nvPicPr>
          <p:cNvPr id="245" name="Google Shape;245;p13"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46" name="Google Shape;246;p13"/>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000"/>
              <a:buFont typeface="Montserrat"/>
              <a:buNone/>
            </a:pPr>
            <a:r>
              <a:rPr lang="en-US" sz="2000" b="1" i="0" u="none" strike="noStrike" cap="none">
                <a:solidFill>
                  <a:srgbClr val="002147"/>
                </a:solidFill>
                <a:latin typeface="Montserrat"/>
                <a:ea typeface="Montserrat"/>
                <a:cs typeface="Montserrat"/>
                <a:sym typeface="Montserrat"/>
              </a:rPr>
              <a:t>Peer Comparison — Reported vs Operational Surplus 2023/24</a:t>
            </a:r>
            <a:endParaRPr sz="2000" b="0" i="0" u="none" strike="noStrike" cap="none">
              <a:solidFill>
                <a:schemeClr val="dk1"/>
              </a:solidFill>
              <a:latin typeface="Calibri"/>
              <a:ea typeface="Calibri"/>
              <a:cs typeface="Calibri"/>
              <a:sym typeface="Calibri"/>
            </a:endParaRPr>
          </a:p>
        </p:txBody>
      </p:sp>
      <p:sp>
        <p:nvSpPr>
          <p:cNvPr id="247" name="Google Shape;247;p13"/>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248" name="Google Shape;248;p13"/>
          <p:cNvGraphicFramePr/>
          <p:nvPr/>
        </p:nvGraphicFramePr>
        <p:xfrm>
          <a:off x="457200" y="1188720"/>
          <a:ext cx="11292850" cy="3520475"/>
        </p:xfrm>
        <a:graphic>
          <a:graphicData uri="http://schemas.openxmlformats.org/drawingml/2006/table">
            <a:tbl>
              <a:tblPr>
                <a:noFill/>
                <a:tableStyleId>{142D58F3-6AD2-4ED4-9BF7-546B5F8C98B4}</a:tableStyleId>
              </a:tblPr>
              <a:tblGrid>
                <a:gridCol w="3977650">
                  <a:extLst>
                    <a:ext uri="{9D8B030D-6E8A-4147-A177-3AD203B41FA5}">
                      <a16:colId xmlns:a16="http://schemas.microsoft.com/office/drawing/2014/main" val="20000"/>
                    </a:ext>
                  </a:extLst>
                </a:gridCol>
                <a:gridCol w="1783075">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74525">
                  <a:extLst>
                    <a:ext uri="{9D8B030D-6E8A-4147-A177-3AD203B41FA5}">
                      <a16:colId xmlns:a16="http://schemas.microsoft.com/office/drawing/2014/main" val="20003"/>
                    </a:ext>
                  </a:extLst>
                </a:gridCol>
                <a:gridCol w="1828800">
                  <a:extLst>
                    <a:ext uri="{9D8B030D-6E8A-4147-A177-3AD203B41FA5}">
                      <a16:colId xmlns:a16="http://schemas.microsoft.com/office/drawing/2014/main" val="20004"/>
                    </a:ext>
                  </a:extLst>
                </a:gridCol>
              </a:tblGrid>
              <a:tr h="502925">
                <a:tc>
                  <a:txBody>
                    <a:bodyPr/>
                    <a:lstStyle/>
                    <a:p>
                      <a:pPr marL="0" marR="0" lvl="0" indent="0" algn="l" rtl="0">
                        <a:spcBef>
                          <a:spcPts val="0"/>
                        </a:spcBef>
                        <a:spcAft>
                          <a:spcPts val="0"/>
                        </a:spcAft>
                        <a:buClr>
                          <a:srgbClr val="FFFFFF"/>
                        </a:buClr>
                        <a:buSzPts val="1200"/>
                        <a:buFont typeface="Calibri"/>
                        <a:buNone/>
                      </a:pPr>
                      <a:r>
                        <a:rPr lang="en-US" sz="1200" b="1" u="none" strike="noStrike" cap="none" dirty="0">
                          <a:solidFill>
                            <a:srgbClr val="FFFFFF"/>
                          </a:solidFill>
                          <a:latin typeface="Calibri"/>
                          <a:ea typeface="Calibri"/>
                          <a:cs typeface="Calibri"/>
                          <a:sym typeface="Calibri"/>
                        </a:rPr>
                        <a:t>Institution</a:t>
                      </a:r>
                      <a:endParaRPr sz="1200" u="none" strike="noStrike" cap="none" dirty="0">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Income £m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Reported surplus %</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Excl-pension surplus %</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Borrowing %</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dirty="0">
                          <a:solidFill>
                            <a:srgbClr val="002147"/>
                          </a:solidFill>
                          <a:latin typeface="Calibri"/>
                          <a:ea typeface="Calibri"/>
                          <a:cs typeface="Calibri"/>
                          <a:sym typeface="Calibri"/>
                        </a:rPr>
                        <a:t>Caerwen University</a:t>
                      </a:r>
                      <a:endParaRPr sz="1200" u="none" strike="noStrike" cap="none" dirty="0">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£170.1m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+17.0%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-8.6%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52.0%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extLst>
                  <a:ext uri="{0D108BD9-81ED-4DB2-BD59-A6C34878D82A}">
                    <a16:rowId xmlns:a16="http://schemas.microsoft.com/office/drawing/2014/main" val="10001"/>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Aberystwyth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£126.3m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i="1" u="none" strike="noStrike" cap="none">
                          <a:solidFill>
                            <a:srgbClr val="4D4D4D"/>
                          </a:solidFill>
                          <a:latin typeface="Calibri"/>
                          <a:ea typeface="Calibri"/>
                          <a:cs typeface="Calibri"/>
                          <a:sym typeface="Calibri"/>
                        </a:rPr>
                        <a:t>+20.9%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-9.5%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55.2%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Swansea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£381.7m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i="1" u="none" strike="noStrike" cap="none">
                          <a:solidFill>
                            <a:srgbClr val="4D4D4D"/>
                          </a:solidFill>
                          <a:latin typeface="Calibri"/>
                          <a:ea typeface="Calibri"/>
                          <a:cs typeface="Calibri"/>
                          <a:sym typeface="Calibri"/>
                        </a:rPr>
                        <a:t>+21.7%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-4.2%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56.3%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Cardiff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£649.1m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i="1" u="none" strike="noStrike" cap="none">
                          <a:solidFill>
                            <a:srgbClr val="4D4D4D"/>
                          </a:solidFill>
                          <a:latin typeface="Calibri"/>
                          <a:ea typeface="Calibri"/>
                          <a:cs typeface="Calibri"/>
                          <a:sym typeface="Calibri"/>
                        </a:rPr>
                        <a:t>+21.2%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-3.9%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65.9%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The University of Hull</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£206.9m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i="1" u="none" strike="noStrike" cap="none">
                          <a:solidFill>
                            <a:srgbClr val="4D4D4D"/>
                          </a:solidFill>
                          <a:latin typeface="Calibri"/>
                          <a:ea typeface="Calibri"/>
                          <a:cs typeface="Calibri"/>
                          <a:sym typeface="Calibri"/>
                        </a:rPr>
                        <a:t>+21.3%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-11.7%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41.6%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5"/>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Keele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£207.1m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i="1" u="none" strike="noStrike" cap="none">
                          <a:solidFill>
                            <a:srgbClr val="4D4D4D"/>
                          </a:solidFill>
                          <a:latin typeface="Calibri"/>
                          <a:ea typeface="Calibri"/>
                          <a:cs typeface="Calibri"/>
                          <a:sym typeface="Calibri"/>
                        </a:rPr>
                        <a:t>+31.6%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35.2%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6"/>
                  </a:ext>
                </a:extLst>
              </a:tr>
            </a:tbl>
          </a:graphicData>
        </a:graphic>
      </p:graphicFrame>
      <p:sp>
        <p:nvSpPr>
          <p:cNvPr id="249" name="Google Shape;249;p13"/>
          <p:cNvSpPr/>
          <p:nvPr/>
        </p:nvSpPr>
        <p:spPr>
          <a:xfrm>
            <a:off x="457200" y="5029200"/>
            <a:ext cx="11292840" cy="14630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13"/>
          <p:cNvSpPr/>
          <p:nvPr/>
        </p:nvSpPr>
        <p:spPr>
          <a:xfrm>
            <a:off x="640080" y="5120640"/>
            <a:ext cx="1097280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THE PEER PATTERN</a:t>
            </a:r>
            <a:endParaRPr sz="1000" b="0" i="0" u="none" strike="noStrike" cap="none">
              <a:solidFill>
                <a:schemeClr val="dk1"/>
              </a:solidFill>
              <a:latin typeface="Calibri"/>
              <a:ea typeface="Calibri"/>
              <a:cs typeface="Calibri"/>
              <a:sym typeface="Calibri"/>
            </a:endParaRPr>
          </a:p>
        </p:txBody>
      </p:sp>
      <p:sp>
        <p:nvSpPr>
          <p:cNvPr id="251" name="Google Shape;251;p13"/>
          <p:cNvSpPr/>
          <p:nvPr/>
        </p:nvSpPr>
        <p:spPr>
          <a:xfrm>
            <a:off x="640080" y="5349240"/>
            <a:ext cx="10972800" cy="10972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dirty="0">
                <a:solidFill>
                  <a:srgbClr val="FFFFFF"/>
                </a:solidFill>
                <a:latin typeface="Calibri"/>
                <a:ea typeface="Calibri"/>
                <a:cs typeface="Calibri"/>
                <a:sym typeface="Calibri"/>
              </a:rPr>
              <a:t>Compare the reported surplus column against the excl-pension column for every peer. The pension distortion is sector-wide, not Caerwen-specific. Aberystwyth: reported +20.9%, operational -9.5%. Both Welsh research universities are running operational deficits whilst printing strong reported surpluses. Cardiff and Swansea, with their larger income bases and more diversified revenue, are operationally healthier. Hull and Keele sit in between. On the excl-pension measure Caerwen is mid-pack within this </a:t>
            </a:r>
            <a:r>
              <a:rPr lang="en-US" sz="1200" b="0" i="0" u="none" strike="noStrike" cap="none" dirty="0" err="1">
                <a:solidFill>
                  <a:srgbClr val="FFFFFF"/>
                </a:solidFill>
                <a:latin typeface="Calibri"/>
                <a:ea typeface="Calibri"/>
                <a:cs typeface="Calibri"/>
                <a:sym typeface="Calibri"/>
              </a:rPr>
              <a:t>Welsh+research</a:t>
            </a:r>
            <a:r>
              <a:rPr lang="en-US" sz="1200" b="0" i="0" u="none" strike="noStrike" cap="none" dirty="0">
                <a:solidFill>
                  <a:srgbClr val="FFFFFF"/>
                </a:solidFill>
                <a:latin typeface="Calibri"/>
                <a:ea typeface="Calibri"/>
                <a:cs typeface="Calibri"/>
                <a:sym typeface="Calibri"/>
              </a:rPr>
              <a:t> peer group — but every member of that group except Cardiff is in a precarious position.</a:t>
            </a:r>
            <a:endParaRPr sz="1200" b="0" i="0" u="none" strike="noStrike" cap="none" dirty="0">
              <a:solidFill>
                <a:schemeClr val="dk1"/>
              </a:solidFill>
              <a:latin typeface="Calibri"/>
              <a:ea typeface="Calibri"/>
              <a:cs typeface="Calibri"/>
              <a:sym typeface="Calibri"/>
            </a:endParaRPr>
          </a:p>
        </p:txBody>
      </p:sp>
      <p:sp>
        <p:nvSpPr>
          <p:cNvPr id="252" name="Google Shape;252;p13"/>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13"/>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254" name="Google Shape;254;p13"/>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59"/>
        <p:cNvGrpSpPr/>
        <p:nvPr/>
      </p:nvGrpSpPr>
      <p:grpSpPr>
        <a:xfrm>
          <a:off x="0" y="0"/>
          <a:ext cx="0" cy="0"/>
          <a:chOff x="0" y="0"/>
          <a:chExt cx="0" cy="0"/>
        </a:xfrm>
      </p:grpSpPr>
      <p:pic>
        <p:nvPicPr>
          <p:cNvPr id="260" name="Google Shape;260;p14"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61" name="Google Shape;261;p14"/>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Peer Comparison — Excl-Pension Surplus Trajectory</a:t>
            </a:r>
            <a:endParaRPr sz="2200" b="0" i="0" u="none" strike="noStrike" cap="none">
              <a:solidFill>
                <a:schemeClr val="dk1"/>
              </a:solidFill>
              <a:latin typeface="Calibri"/>
              <a:ea typeface="Calibri"/>
              <a:cs typeface="Calibri"/>
              <a:sym typeface="Calibri"/>
            </a:endParaRPr>
          </a:p>
        </p:txBody>
      </p:sp>
      <p:sp>
        <p:nvSpPr>
          <p:cNvPr id="262" name="Google Shape;262;p14"/>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263" name="Google Shape;263;p14"/>
          <p:cNvGraphicFramePr/>
          <p:nvPr/>
        </p:nvGraphicFramePr>
        <p:xfrm>
          <a:off x="457200" y="1188720"/>
          <a:ext cx="11292850" cy="3520475"/>
        </p:xfrm>
        <a:graphic>
          <a:graphicData uri="http://schemas.openxmlformats.org/drawingml/2006/table">
            <a:tbl>
              <a:tblPr>
                <a:noFill/>
                <a:tableStyleId>{142D58F3-6AD2-4ED4-9BF7-546B5F8C98B4}</a:tableStyleId>
              </a:tblPr>
              <a:tblGrid>
                <a:gridCol w="397765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1828800">
                  <a:extLst>
                    <a:ext uri="{9D8B030D-6E8A-4147-A177-3AD203B41FA5}">
                      <a16:colId xmlns:a16="http://schemas.microsoft.com/office/drawing/2014/main" val="20004"/>
                    </a:ext>
                  </a:extLst>
                </a:gridCol>
              </a:tblGrid>
              <a:tr h="502925">
                <a:tc>
                  <a:txBody>
                    <a:bodyPr/>
                    <a:lstStyle/>
                    <a:p>
                      <a:pPr marL="0" marR="0" lvl="0" indent="0" algn="l" rtl="0">
                        <a:spcBef>
                          <a:spcPts val="0"/>
                        </a:spcBef>
                        <a:spcAft>
                          <a:spcPts val="0"/>
                        </a:spcAft>
                        <a:buClr>
                          <a:srgbClr val="FFFFFF"/>
                        </a:buClr>
                        <a:buSzPts val="1200"/>
                        <a:buFont typeface="Calibri"/>
                        <a:buNone/>
                      </a:pPr>
                      <a:r>
                        <a:rPr lang="en-US" sz="1200" b="1" u="none" strike="noStrike" cap="none" dirty="0">
                          <a:solidFill>
                            <a:srgbClr val="FFFFFF"/>
                          </a:solidFill>
                          <a:latin typeface="Calibri"/>
                          <a:ea typeface="Calibri"/>
                          <a:cs typeface="Calibri"/>
                          <a:sym typeface="Calibri"/>
                        </a:rPr>
                        <a:t>Institution</a:t>
                      </a:r>
                      <a:endParaRPr sz="1200" u="none" strike="noStrike" cap="none" dirty="0">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2020/21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2021/22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2022/23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2023/24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dirty="0">
                          <a:solidFill>
                            <a:srgbClr val="002147"/>
                          </a:solidFill>
                          <a:latin typeface="Calibri"/>
                          <a:ea typeface="Calibri"/>
                          <a:cs typeface="Calibri"/>
                          <a:sym typeface="Calibri"/>
                        </a:rPr>
                        <a:t>Caerwen University</a:t>
                      </a:r>
                      <a:endParaRPr sz="1200" u="none" strike="noStrike" cap="none" dirty="0">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+0.6%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-2.9%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-8.6%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extLst>
                  <a:ext uri="{0D108BD9-81ED-4DB2-BD59-A6C34878D82A}">
                    <a16:rowId xmlns:a16="http://schemas.microsoft.com/office/drawing/2014/main" val="10001"/>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Aberystwyth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-2.2%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+0.5%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-9.5%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Swansea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+6.5%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+4.3%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+7.8%</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-4.2%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Cardiff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+5.6%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+4.4%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-0.4%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-3.9%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The University of Hull</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+1.5%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+1.9%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-3.4%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-11.7%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5"/>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Keele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+7.6%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+7.8%</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6"/>
                  </a:ext>
                </a:extLst>
              </a:tr>
            </a:tbl>
          </a:graphicData>
        </a:graphic>
      </p:graphicFrame>
      <p:sp>
        <p:nvSpPr>
          <p:cNvPr id="264" name="Google Shape;264;p14"/>
          <p:cNvSpPr/>
          <p:nvPr/>
        </p:nvSpPr>
        <p:spPr>
          <a:xfrm>
            <a:off x="457200" y="5029200"/>
            <a:ext cx="11292840" cy="14630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14"/>
          <p:cNvSpPr/>
          <p:nvPr/>
        </p:nvSpPr>
        <p:spPr>
          <a:xfrm>
            <a:off x="640080" y="5120640"/>
            <a:ext cx="1097280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TRAJECTORY READ</a:t>
            </a:r>
            <a:endParaRPr sz="1000" b="0" i="0" u="none" strike="noStrike" cap="none">
              <a:solidFill>
                <a:schemeClr val="dk1"/>
              </a:solidFill>
              <a:latin typeface="Calibri"/>
              <a:ea typeface="Calibri"/>
              <a:cs typeface="Calibri"/>
              <a:sym typeface="Calibri"/>
            </a:endParaRPr>
          </a:p>
        </p:txBody>
      </p:sp>
      <p:sp>
        <p:nvSpPr>
          <p:cNvPr id="266" name="Google Shape;266;p14"/>
          <p:cNvSpPr/>
          <p:nvPr/>
        </p:nvSpPr>
        <p:spPr>
          <a:xfrm>
            <a:off x="640080" y="5349240"/>
            <a:ext cx="10972800" cy="10972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dirty="0">
                <a:solidFill>
                  <a:srgbClr val="4D4D4D"/>
                </a:solidFill>
                <a:latin typeface="Calibri"/>
                <a:ea typeface="Calibri"/>
                <a:cs typeface="Calibri"/>
                <a:sym typeface="Calibri"/>
              </a:rPr>
              <a:t>Caerwen entered 2020/21 in the strongest position of the entire peer group on excl-pension surplus (+0.6%) and has now slipped to one of the weakest (-8.6%). Every Welsh provider in the group except Cardiff is in deficit on the excl-pension measure in 2023/24. The sector-wide pattern is one of operational deterioration, but Caerwen's deterioration has been the largest in absolute terms (-9.2pp) and is the single most monotonic decline in the table.</a:t>
            </a:r>
            <a:endParaRPr sz="1200" b="0" i="0" u="none" strike="noStrike" cap="none" dirty="0">
              <a:solidFill>
                <a:schemeClr val="dk1"/>
              </a:solidFill>
              <a:latin typeface="Calibri"/>
              <a:ea typeface="Calibri"/>
              <a:cs typeface="Calibri"/>
              <a:sym typeface="Calibri"/>
            </a:endParaRPr>
          </a:p>
        </p:txBody>
      </p:sp>
      <p:sp>
        <p:nvSpPr>
          <p:cNvPr id="267" name="Google Shape;267;p14"/>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14"/>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269" name="Google Shape;269;p14"/>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74"/>
        <p:cNvGrpSpPr/>
        <p:nvPr/>
      </p:nvGrpSpPr>
      <p:grpSpPr>
        <a:xfrm>
          <a:off x="0" y="0"/>
          <a:ext cx="0" cy="0"/>
          <a:chOff x="0" y="0"/>
          <a:chExt cx="0" cy="0"/>
        </a:xfrm>
      </p:grpSpPr>
      <p:pic>
        <p:nvPicPr>
          <p:cNvPr id="275" name="Google Shape;275;p15"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76" name="Google Shape;276;p15"/>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800"/>
              <a:buFont typeface="Montserrat"/>
              <a:buNone/>
            </a:pPr>
            <a:r>
              <a:rPr lang="en-US" sz="2800" b="1" i="0" u="none" strike="noStrike" cap="none">
                <a:solidFill>
                  <a:srgbClr val="002147"/>
                </a:solidFill>
                <a:latin typeface="Montserrat"/>
                <a:ea typeface="Montserrat"/>
                <a:cs typeface="Montserrat"/>
                <a:sym typeface="Montserrat"/>
              </a:rPr>
              <a:t>The Blairgowrie Take</a:t>
            </a:r>
            <a:endParaRPr sz="2800" b="0" i="0" u="none" strike="noStrike" cap="none">
              <a:solidFill>
                <a:schemeClr val="dk1"/>
              </a:solidFill>
              <a:latin typeface="Calibri"/>
              <a:ea typeface="Calibri"/>
              <a:cs typeface="Calibri"/>
              <a:sym typeface="Calibri"/>
            </a:endParaRPr>
          </a:p>
        </p:txBody>
      </p:sp>
      <p:sp>
        <p:nvSpPr>
          <p:cNvPr id="277" name="Google Shape;277;p15"/>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15"/>
          <p:cNvSpPr/>
          <p:nvPr/>
        </p:nvSpPr>
        <p:spPr>
          <a:xfrm>
            <a:off x="457200" y="1280160"/>
            <a:ext cx="5440680" cy="219456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15"/>
          <p:cNvSpPr/>
          <p:nvPr/>
        </p:nvSpPr>
        <p:spPr>
          <a:xfrm>
            <a:off x="457200" y="1280160"/>
            <a:ext cx="5440680" cy="3200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15"/>
          <p:cNvSpPr/>
          <p:nvPr/>
        </p:nvSpPr>
        <p:spPr>
          <a:xfrm>
            <a:off x="594360" y="1316736"/>
            <a:ext cx="521208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HEADLINE FINDING</a:t>
            </a:r>
            <a:endParaRPr sz="1000" b="0" i="0" u="none" strike="noStrike" cap="none">
              <a:solidFill>
                <a:schemeClr val="dk1"/>
              </a:solidFill>
              <a:latin typeface="Calibri"/>
              <a:ea typeface="Calibri"/>
              <a:cs typeface="Calibri"/>
              <a:sym typeface="Calibri"/>
            </a:endParaRPr>
          </a:p>
        </p:txBody>
      </p:sp>
      <p:sp>
        <p:nvSpPr>
          <p:cNvPr id="281" name="Google Shape;281;p15"/>
          <p:cNvSpPr/>
          <p:nvPr/>
        </p:nvSpPr>
        <p:spPr>
          <a:xfrm>
            <a:off x="594360" y="1691640"/>
            <a:ext cx="5212080" cy="1737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dirty="0">
                <a:solidFill>
                  <a:srgbClr val="4D4D4D"/>
                </a:solidFill>
                <a:latin typeface="Calibri"/>
                <a:ea typeface="Calibri"/>
                <a:cs typeface="Calibri"/>
                <a:sym typeface="Calibri"/>
              </a:rPr>
              <a:t>The +17.0% reported surplus is a pension actuarial illusion. The operational reality is -8.6% — the worst year in the four-year window and the third consecutive operational deficit. The processor's "critical" tier call is correct. Caerwen sits at the 16th percentile on operational surplus and 88th percentile on borrowing — the worst combination on the dataset.</a:t>
            </a:r>
            <a:endParaRPr sz="1100" b="0" i="0" u="none" strike="noStrike" cap="none" dirty="0">
              <a:solidFill>
                <a:schemeClr val="dk1"/>
              </a:solidFill>
              <a:latin typeface="Calibri"/>
              <a:ea typeface="Calibri"/>
              <a:cs typeface="Calibri"/>
              <a:sym typeface="Calibri"/>
            </a:endParaRPr>
          </a:p>
        </p:txBody>
      </p:sp>
      <p:sp>
        <p:nvSpPr>
          <p:cNvPr id="282" name="Google Shape;282;p15"/>
          <p:cNvSpPr/>
          <p:nvPr/>
        </p:nvSpPr>
        <p:spPr>
          <a:xfrm>
            <a:off x="6309360" y="1280160"/>
            <a:ext cx="5440680" cy="219456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15"/>
          <p:cNvSpPr/>
          <p:nvPr/>
        </p:nvSpPr>
        <p:spPr>
          <a:xfrm>
            <a:off x="6309360" y="1280160"/>
            <a:ext cx="5440680" cy="3200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15"/>
          <p:cNvSpPr/>
          <p:nvPr/>
        </p:nvSpPr>
        <p:spPr>
          <a:xfrm>
            <a:off x="6446520" y="1316736"/>
            <a:ext cx="521208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WHAT IS DRIVING IT</a:t>
            </a:r>
            <a:endParaRPr sz="1000" b="0" i="0" u="none" strike="noStrike" cap="none">
              <a:solidFill>
                <a:schemeClr val="dk1"/>
              </a:solidFill>
              <a:latin typeface="Calibri"/>
              <a:ea typeface="Calibri"/>
              <a:cs typeface="Calibri"/>
              <a:sym typeface="Calibri"/>
            </a:endParaRPr>
          </a:p>
        </p:txBody>
      </p:sp>
      <p:sp>
        <p:nvSpPr>
          <p:cNvPr id="285" name="Google Shape;285;p15"/>
          <p:cNvSpPr/>
          <p:nvPr/>
        </p:nvSpPr>
        <p:spPr>
          <a:xfrm>
            <a:off x="6446520" y="1691640"/>
            <a:ext cx="5212080" cy="1737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Staff costs excluding pension have crept from 54.0% to 58.5% of income whilst the income base has grown only +10.9%. The institution has not contained operational expenditure to match income growth. Tuition dependency at 53.2% means any contraction in student numbers flows almost directly to the bottom line.</a:t>
            </a:r>
            <a:endParaRPr sz="1100" b="0" i="0" u="none" strike="noStrike" cap="none">
              <a:solidFill>
                <a:schemeClr val="dk1"/>
              </a:solidFill>
              <a:latin typeface="Calibri"/>
              <a:ea typeface="Calibri"/>
              <a:cs typeface="Calibri"/>
              <a:sym typeface="Calibri"/>
            </a:endParaRPr>
          </a:p>
        </p:txBody>
      </p:sp>
      <p:sp>
        <p:nvSpPr>
          <p:cNvPr id="286" name="Google Shape;286;p15"/>
          <p:cNvSpPr/>
          <p:nvPr/>
        </p:nvSpPr>
        <p:spPr>
          <a:xfrm>
            <a:off x="457200" y="3611880"/>
            <a:ext cx="5440680" cy="219456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15"/>
          <p:cNvSpPr/>
          <p:nvPr/>
        </p:nvSpPr>
        <p:spPr>
          <a:xfrm>
            <a:off x="457200" y="3611880"/>
            <a:ext cx="5440680" cy="3200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15"/>
          <p:cNvSpPr/>
          <p:nvPr/>
        </p:nvSpPr>
        <p:spPr>
          <a:xfrm>
            <a:off x="594360" y="3648456"/>
            <a:ext cx="521208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THE D2 LINKAGE</a:t>
            </a:r>
            <a:endParaRPr sz="1000" b="0" i="0" u="none" strike="noStrike" cap="none">
              <a:solidFill>
                <a:schemeClr val="dk1"/>
              </a:solidFill>
              <a:latin typeface="Calibri"/>
              <a:ea typeface="Calibri"/>
              <a:cs typeface="Calibri"/>
              <a:sym typeface="Calibri"/>
            </a:endParaRPr>
          </a:p>
        </p:txBody>
      </p:sp>
      <p:sp>
        <p:nvSpPr>
          <p:cNvPr id="289" name="Google Shape;289;p15"/>
          <p:cNvSpPr/>
          <p:nvPr/>
        </p:nvSpPr>
        <p:spPr>
          <a:xfrm>
            <a:off x="594360" y="4023360"/>
            <a:ext cx="5212080" cy="1737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The 2024/25 enrolment contraction (-900 students, predominantly international taught-PG) will hit 2024/25 finance data when it lands in early 2026. International taught-PG fees are 2-3x undergraduate rates, so the revenue impact will be disproportionately large. The 2024/25 finance vintage is the binary stress test of whether operational deterioration accelerates further.</a:t>
            </a:r>
            <a:endParaRPr sz="1100" b="0" i="0" u="none" strike="noStrike" cap="none">
              <a:solidFill>
                <a:schemeClr val="dk1"/>
              </a:solidFill>
              <a:latin typeface="Calibri"/>
              <a:ea typeface="Calibri"/>
              <a:cs typeface="Calibri"/>
              <a:sym typeface="Calibri"/>
            </a:endParaRPr>
          </a:p>
        </p:txBody>
      </p:sp>
      <p:sp>
        <p:nvSpPr>
          <p:cNvPr id="290" name="Google Shape;290;p15"/>
          <p:cNvSpPr/>
          <p:nvPr/>
        </p:nvSpPr>
        <p:spPr>
          <a:xfrm>
            <a:off x="6309360" y="3611880"/>
            <a:ext cx="5440680" cy="219456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15"/>
          <p:cNvSpPr/>
          <p:nvPr/>
        </p:nvSpPr>
        <p:spPr>
          <a:xfrm>
            <a:off x="6309360" y="3611880"/>
            <a:ext cx="5440680" cy="3200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15"/>
          <p:cNvSpPr/>
          <p:nvPr/>
        </p:nvSpPr>
        <p:spPr>
          <a:xfrm>
            <a:off x="6446520" y="3648456"/>
            <a:ext cx="521208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STRATEGIC PRIORITIES</a:t>
            </a:r>
            <a:endParaRPr sz="1000" b="0" i="0" u="none" strike="noStrike" cap="none">
              <a:solidFill>
                <a:schemeClr val="dk1"/>
              </a:solidFill>
              <a:latin typeface="Calibri"/>
              <a:ea typeface="Calibri"/>
              <a:cs typeface="Calibri"/>
              <a:sym typeface="Calibri"/>
            </a:endParaRPr>
          </a:p>
        </p:txBody>
      </p:sp>
      <p:sp>
        <p:nvSpPr>
          <p:cNvPr id="293" name="Google Shape;293;p15"/>
          <p:cNvSpPr/>
          <p:nvPr/>
        </p:nvSpPr>
        <p:spPr>
          <a:xfrm>
            <a:off x="6446520" y="4023360"/>
            <a:ext cx="5212080" cy="1737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1) Material operational expenditure reduction is the only credible path back to break-even on the excl-pension measure within 24 months.  2) Diversify income away from tuition dependency through research, commercial, and grant routes.  3) Engage HEFCW proactively before the 2024/25 finance release rather than reactively after it.  4) Stress-test debt covenants against a -10% to -15% operational scenario for 2024/25.</a:t>
            </a:r>
            <a:endParaRPr sz="1100" b="0" i="0" u="none" strike="noStrike" cap="none">
              <a:solidFill>
                <a:schemeClr val="dk1"/>
              </a:solidFill>
              <a:latin typeface="Calibri"/>
              <a:ea typeface="Calibri"/>
              <a:cs typeface="Calibri"/>
              <a:sym typeface="Calibri"/>
            </a:endParaRPr>
          </a:p>
        </p:txBody>
      </p:sp>
      <p:sp>
        <p:nvSpPr>
          <p:cNvPr id="294" name="Google Shape;294;p15"/>
          <p:cNvSpPr/>
          <p:nvPr/>
        </p:nvSpPr>
        <p:spPr>
          <a:xfrm>
            <a:off x="457200" y="6080760"/>
            <a:ext cx="1129284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900"/>
              <a:buFont typeface="Calibri"/>
              <a:buNone/>
            </a:pPr>
            <a:r>
              <a:rPr lang="en-US" sz="900" b="0" i="1" u="none" strike="noStrike" cap="none">
                <a:solidFill>
                  <a:srgbClr val="A0B4C8"/>
                </a:solidFill>
                <a:latin typeface="Calibri"/>
                <a:ea typeface="Calibri"/>
                <a:cs typeface="Calibri"/>
                <a:sym typeface="Calibri"/>
              </a:rPr>
              <a:t>Authored by Dr David O'Connor, DBA. HESA Finance Statistics are provider-level audited financial data. Four-year window. Surplus excluding pension used as the primary health signal. Peer comparison against confirmed institutions only.</a:t>
            </a:r>
            <a:endParaRPr sz="900" b="0" i="0" u="none" strike="noStrike" cap="none">
              <a:solidFill>
                <a:schemeClr val="dk1"/>
              </a:solidFill>
              <a:latin typeface="Calibri"/>
              <a:ea typeface="Calibri"/>
              <a:cs typeface="Calibri"/>
              <a:sym typeface="Calibri"/>
            </a:endParaRPr>
          </a:p>
        </p:txBody>
      </p:sp>
      <p:sp>
        <p:nvSpPr>
          <p:cNvPr id="295" name="Google Shape;295;p15"/>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15"/>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297" name="Google Shape;297;p15"/>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02147"/>
          </a:solidFill>
          <a:ln/>
        </p:spPr>
        <p:txBody>
          <a:bodyPr/>
          <a:lstStyle/>
          <a:p>
            <a:endParaRPr lang="en-GB"/>
          </a:p>
        </p:txBody>
      </p:sp>
      <p:sp>
        <p:nvSpPr>
          <p:cNvPr id="3" name="Shape 1"/>
          <p:cNvSpPr/>
          <p:nvPr/>
        </p:nvSpPr>
        <p:spPr>
          <a:xfrm>
            <a:off x="0" y="0"/>
            <a:ext cx="164592" cy="6858000"/>
          </a:xfrm>
          <a:prstGeom prst="rect">
            <a:avLst/>
          </a:prstGeom>
          <a:solidFill>
            <a:srgbClr val="FFBF00"/>
          </a:solidFill>
          <a:ln/>
        </p:spPr>
        <p:txBody>
          <a:bodyPr/>
          <a:lstStyle/>
          <a:p>
            <a:endParaRPr lang="en-GB"/>
          </a:p>
        </p:txBody>
      </p:sp>
      <p:pic>
        <p:nvPicPr>
          <p:cNvPr id="4" name="Image 0" descr="/sessions/admiring-beautiful-ritchie/mnt/Downloads/Blairgowrie_code_scripts/blairgowrie-assets/blairgowrie-logo-reversed-on-dark.png"/>
          <p:cNvPicPr>
            <a:picLocks noChangeAspect="1"/>
          </p:cNvPicPr>
          <p:nvPr/>
        </p:nvPicPr>
        <p:blipFill>
          <a:blip r:embed="rId3"/>
          <a:stretch>
            <a:fillRect/>
          </a:stretch>
        </p:blipFill>
        <p:spPr>
          <a:xfrm>
            <a:off x="502920" y="411480"/>
            <a:ext cx="1828800" cy="548640"/>
          </a:xfrm>
          <a:prstGeom prst="rect">
            <a:avLst/>
          </a:prstGeom>
        </p:spPr>
      </p:pic>
      <p:sp>
        <p:nvSpPr>
          <p:cNvPr id="5" name="Text 2"/>
          <p:cNvSpPr/>
          <p:nvPr/>
        </p:nvSpPr>
        <p:spPr>
          <a:xfrm>
            <a:off x="502920" y="1280160"/>
            <a:ext cx="6858000" cy="411480"/>
          </a:xfrm>
          <a:prstGeom prst="rect">
            <a:avLst/>
          </a:prstGeom>
          <a:noFill/>
          <a:ln/>
        </p:spPr>
        <p:txBody>
          <a:bodyPr wrap="square" rtlCol="0" anchor="ctr"/>
          <a:lstStyle/>
          <a:p>
            <a:pPr marL="0" indent="0">
              <a:buNone/>
            </a:pPr>
            <a:r>
              <a:rPr lang="en-US" sz="2200" b="1" dirty="0">
                <a:solidFill>
                  <a:srgbClr val="FFFFFF"/>
                </a:solidFill>
                <a:latin typeface="Montserrat" pitchFamily="34" charset="0"/>
                <a:ea typeface="Montserrat" pitchFamily="34" charset="-122"/>
                <a:cs typeface="Montserrat" pitchFamily="34" charset="-120"/>
              </a:rPr>
              <a:t>Blairgowrie HE Advisory</a:t>
            </a:r>
            <a:endParaRPr lang="en-US" sz="2200" dirty="0"/>
          </a:p>
        </p:txBody>
      </p:sp>
      <p:sp>
        <p:nvSpPr>
          <p:cNvPr id="6" name="Text 3"/>
          <p:cNvSpPr/>
          <p:nvPr/>
        </p:nvSpPr>
        <p:spPr>
          <a:xfrm>
            <a:off x="502920" y="1755648"/>
            <a:ext cx="6858000" cy="310896"/>
          </a:xfrm>
          <a:prstGeom prst="rect">
            <a:avLst/>
          </a:prstGeom>
          <a:noFill/>
          <a:ln/>
        </p:spPr>
        <p:txBody>
          <a:bodyPr wrap="square" rtlCol="0" anchor="ctr"/>
          <a:lstStyle/>
          <a:p>
            <a:pPr marL="0" indent="0">
              <a:buNone/>
            </a:pPr>
            <a:r>
              <a:rPr lang="en-US" sz="1400" i="1" dirty="0">
                <a:solidFill>
                  <a:srgbClr val="00CED1"/>
                </a:solidFill>
                <a:latin typeface="Calibri" pitchFamily="34" charset="0"/>
                <a:ea typeface="Calibri" pitchFamily="34" charset="-122"/>
                <a:cs typeface="Calibri" pitchFamily="34" charset="-120"/>
              </a:rPr>
              <a:t>Strategy that survives first contact with operations.</a:t>
            </a:r>
            <a:endParaRPr lang="en-US" sz="1400" dirty="0"/>
          </a:p>
        </p:txBody>
      </p:sp>
      <p:sp>
        <p:nvSpPr>
          <p:cNvPr id="7" name="Shape 4"/>
          <p:cNvSpPr/>
          <p:nvPr/>
        </p:nvSpPr>
        <p:spPr>
          <a:xfrm>
            <a:off x="502920" y="2176272"/>
            <a:ext cx="5029200" cy="27432"/>
          </a:xfrm>
          <a:prstGeom prst="rect">
            <a:avLst/>
          </a:prstGeom>
          <a:solidFill>
            <a:srgbClr val="00CED1"/>
          </a:solidFill>
          <a:ln/>
        </p:spPr>
        <p:txBody>
          <a:bodyPr/>
          <a:lstStyle/>
          <a:p>
            <a:endParaRPr lang="en-GB"/>
          </a:p>
        </p:txBody>
      </p:sp>
      <p:sp>
        <p:nvSpPr>
          <p:cNvPr id="8" name="Text 5"/>
          <p:cNvSpPr/>
          <p:nvPr/>
        </p:nvSpPr>
        <p:spPr>
          <a:xfrm>
            <a:off x="502920" y="2340864"/>
            <a:ext cx="6858000" cy="256032"/>
          </a:xfrm>
          <a:prstGeom prst="rect">
            <a:avLst/>
          </a:prstGeom>
          <a:noFill/>
          <a:ln/>
        </p:spPr>
        <p:txBody>
          <a:bodyPr wrap="square" rtlCol="0" anchor="ctr"/>
          <a:lstStyle/>
          <a:p>
            <a:pPr marL="0" indent="0">
              <a:buNone/>
            </a:pPr>
            <a:r>
              <a:rPr lang="en-US" sz="1100" dirty="0">
                <a:solidFill>
                  <a:srgbClr val="00CED1"/>
                </a:solidFill>
                <a:latin typeface="Calibri" pitchFamily="34" charset="0"/>
                <a:ea typeface="Calibri" pitchFamily="34" charset="-122"/>
                <a:cs typeface="Calibri" pitchFamily="34" charset="-120"/>
              </a:rPr>
              <a:t>intelligence@blairgowriehe.com</a:t>
            </a:r>
            <a:endParaRPr lang="en-US" sz="1100" dirty="0"/>
          </a:p>
        </p:txBody>
      </p:sp>
      <p:sp>
        <p:nvSpPr>
          <p:cNvPr id="9" name="Text 6"/>
          <p:cNvSpPr/>
          <p:nvPr/>
        </p:nvSpPr>
        <p:spPr>
          <a:xfrm>
            <a:off x="502920" y="2615184"/>
            <a:ext cx="6858000" cy="256032"/>
          </a:xfrm>
          <a:prstGeom prst="rect">
            <a:avLst/>
          </a:prstGeom>
          <a:noFill/>
          <a:ln/>
        </p:spPr>
        <p:txBody>
          <a:bodyPr wrap="square" rtlCol="0" anchor="ctr"/>
          <a:lstStyle/>
          <a:p>
            <a:pPr marL="0" indent="0">
              <a:buNone/>
            </a:pPr>
            <a:r>
              <a:rPr lang="en-US" sz="1100" dirty="0">
                <a:solidFill>
                  <a:srgbClr val="A0B4C8"/>
                </a:solidFill>
                <a:latin typeface="Calibri" pitchFamily="34" charset="0"/>
                <a:ea typeface="Calibri" pitchFamily="34" charset="-122"/>
                <a:cs typeface="Calibri" pitchFamily="34" charset="-120"/>
              </a:rPr>
              <a:t>blairgowriehe.com</a:t>
            </a:r>
            <a:endParaRPr lang="en-US" sz="1100" dirty="0"/>
          </a:p>
        </p:txBody>
      </p:sp>
      <p:sp>
        <p:nvSpPr>
          <p:cNvPr id="10" name="Text 7"/>
          <p:cNvSpPr/>
          <p:nvPr/>
        </p:nvSpPr>
        <p:spPr>
          <a:xfrm>
            <a:off x="502920" y="3456432"/>
            <a:ext cx="6858000" cy="347472"/>
          </a:xfrm>
          <a:prstGeom prst="rect">
            <a:avLst/>
          </a:prstGeom>
          <a:noFill/>
          <a:ln/>
        </p:spPr>
        <p:txBody>
          <a:bodyPr wrap="square" rtlCol="0" anchor="ctr"/>
          <a:lstStyle/>
          <a:p>
            <a:pPr marL="0" indent="0">
              <a:buNone/>
            </a:pPr>
            <a:r>
              <a:rPr lang="en-US" sz="900" i="1" dirty="0">
                <a:solidFill>
                  <a:srgbClr val="A0B4C8"/>
                </a:solidFill>
                <a:latin typeface="Calibri" pitchFamily="34" charset="0"/>
                <a:ea typeface="Calibri" pitchFamily="34" charset="-122"/>
                <a:cs typeface="Calibri" pitchFamily="34" charset="-120"/>
              </a:rPr>
              <a:t>To commission a companion report or refresh engagement, contact intelligence@blairgowriehe.com</a:t>
            </a:r>
            <a:endParaRPr lang="en-US" sz="900" dirty="0"/>
          </a:p>
        </p:txBody>
      </p:sp>
      <p:sp>
        <p:nvSpPr>
          <p:cNvPr id="11" name="Shape 8"/>
          <p:cNvSpPr/>
          <p:nvPr/>
        </p:nvSpPr>
        <p:spPr>
          <a:xfrm>
            <a:off x="8229600" y="502920"/>
            <a:ext cx="27432" cy="5303520"/>
          </a:xfrm>
          <a:prstGeom prst="rect">
            <a:avLst/>
          </a:prstGeom>
          <a:solidFill>
            <a:srgbClr val="1A3355"/>
          </a:solidFill>
          <a:ln/>
        </p:spPr>
        <p:txBody>
          <a:bodyPr/>
          <a:lstStyle/>
          <a:p>
            <a:endParaRPr lang="en-GB"/>
          </a:p>
        </p:txBody>
      </p:sp>
      <p:sp>
        <p:nvSpPr>
          <p:cNvPr id="12" name="Text 9"/>
          <p:cNvSpPr/>
          <p:nvPr/>
        </p:nvSpPr>
        <p:spPr>
          <a:xfrm>
            <a:off x="8458200" y="502920"/>
            <a:ext cx="3474720" cy="201168"/>
          </a:xfrm>
          <a:prstGeom prst="rect">
            <a:avLst/>
          </a:prstGeom>
          <a:noFill/>
          <a:ln/>
        </p:spPr>
        <p:txBody>
          <a:bodyPr wrap="square" rtlCol="0" anchor="ctr"/>
          <a:lstStyle/>
          <a:p>
            <a:pPr marL="0" indent="0">
              <a:buNone/>
            </a:pPr>
            <a:r>
              <a:rPr lang="en-US" sz="700" b="1" kern="0" spc="300" dirty="0">
                <a:solidFill>
                  <a:srgbClr val="00CED1"/>
                </a:solidFill>
                <a:latin typeface="Montserrat" pitchFamily="34" charset="0"/>
                <a:ea typeface="Montserrat" pitchFamily="34" charset="-122"/>
                <a:cs typeface="Montserrat" pitchFamily="34" charset="-120"/>
              </a:rPr>
              <a:t>ADVISORY SUITE</a:t>
            </a:r>
            <a:endParaRPr lang="en-US" sz="700" dirty="0"/>
          </a:p>
        </p:txBody>
      </p:sp>
      <p:sp>
        <p:nvSpPr>
          <p:cNvPr id="13" name="Shape 10"/>
          <p:cNvSpPr/>
          <p:nvPr/>
        </p:nvSpPr>
        <p:spPr>
          <a:xfrm>
            <a:off x="8458200" y="804672"/>
            <a:ext cx="1600200" cy="731520"/>
          </a:xfrm>
          <a:prstGeom prst="rect">
            <a:avLst/>
          </a:prstGeom>
          <a:solidFill>
            <a:srgbClr val="0A1F3A"/>
          </a:solidFill>
          <a:ln w="12700">
            <a:solidFill>
              <a:srgbClr val="1A3355"/>
            </a:solidFill>
            <a:prstDash val="solid"/>
          </a:ln>
        </p:spPr>
        <p:txBody>
          <a:bodyPr/>
          <a:lstStyle/>
          <a:p>
            <a:endParaRPr lang="en-GB"/>
          </a:p>
        </p:txBody>
      </p:sp>
      <p:sp>
        <p:nvSpPr>
          <p:cNvPr id="14" name="Text 11"/>
          <p:cNvSpPr/>
          <p:nvPr/>
        </p:nvSpPr>
        <p:spPr>
          <a:xfrm>
            <a:off x="8549640" y="850392"/>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D1</a:t>
            </a:r>
            <a:endParaRPr lang="en-US" sz="1600" dirty="0"/>
          </a:p>
        </p:txBody>
      </p:sp>
      <p:sp>
        <p:nvSpPr>
          <p:cNvPr id="15" name="Text 12"/>
          <p:cNvSpPr/>
          <p:nvPr/>
        </p:nvSpPr>
        <p:spPr>
          <a:xfrm>
            <a:off x="9738360" y="850392"/>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16" name="Text 13"/>
          <p:cNvSpPr/>
          <p:nvPr/>
        </p:nvSpPr>
        <p:spPr>
          <a:xfrm>
            <a:off x="8549640" y="1143000"/>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Demand</a:t>
            </a:r>
            <a:endParaRPr lang="en-US" sz="750" dirty="0"/>
          </a:p>
        </p:txBody>
      </p:sp>
      <p:sp>
        <p:nvSpPr>
          <p:cNvPr id="17" name="Text 14"/>
          <p:cNvSpPr/>
          <p:nvPr/>
        </p:nvSpPr>
        <p:spPr>
          <a:xfrm>
            <a:off x="8549640" y="1325880"/>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Intelligence</a:t>
            </a:r>
            <a:endParaRPr lang="en-US" sz="700" dirty="0"/>
          </a:p>
        </p:txBody>
      </p:sp>
      <p:sp>
        <p:nvSpPr>
          <p:cNvPr id="18" name="Shape 15"/>
          <p:cNvSpPr/>
          <p:nvPr/>
        </p:nvSpPr>
        <p:spPr>
          <a:xfrm>
            <a:off x="8458200" y="1609344"/>
            <a:ext cx="1600200" cy="731520"/>
          </a:xfrm>
          <a:prstGeom prst="rect">
            <a:avLst/>
          </a:prstGeom>
          <a:solidFill>
            <a:srgbClr val="0A1F3A"/>
          </a:solidFill>
          <a:ln w="12700">
            <a:solidFill>
              <a:srgbClr val="1A3355"/>
            </a:solidFill>
            <a:prstDash val="solid"/>
          </a:ln>
        </p:spPr>
        <p:txBody>
          <a:bodyPr/>
          <a:lstStyle/>
          <a:p>
            <a:endParaRPr lang="en-GB"/>
          </a:p>
        </p:txBody>
      </p:sp>
      <p:sp>
        <p:nvSpPr>
          <p:cNvPr id="19" name="Text 16"/>
          <p:cNvSpPr/>
          <p:nvPr/>
        </p:nvSpPr>
        <p:spPr>
          <a:xfrm>
            <a:off x="8549640" y="1655064"/>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D2</a:t>
            </a:r>
            <a:endParaRPr lang="en-US" sz="1600" dirty="0"/>
          </a:p>
        </p:txBody>
      </p:sp>
      <p:sp>
        <p:nvSpPr>
          <p:cNvPr id="20" name="Text 17"/>
          <p:cNvSpPr/>
          <p:nvPr/>
        </p:nvSpPr>
        <p:spPr>
          <a:xfrm>
            <a:off x="9738360" y="1655064"/>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21" name="Text 18"/>
          <p:cNvSpPr/>
          <p:nvPr/>
        </p:nvSpPr>
        <p:spPr>
          <a:xfrm>
            <a:off x="8549640" y="1947672"/>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Enrolment</a:t>
            </a:r>
            <a:endParaRPr lang="en-US" sz="750" dirty="0"/>
          </a:p>
        </p:txBody>
      </p:sp>
      <p:sp>
        <p:nvSpPr>
          <p:cNvPr id="22" name="Text 19"/>
          <p:cNvSpPr/>
          <p:nvPr/>
        </p:nvSpPr>
        <p:spPr>
          <a:xfrm>
            <a:off x="8549640" y="2130552"/>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Intelligence</a:t>
            </a:r>
            <a:endParaRPr lang="en-US" sz="700" dirty="0"/>
          </a:p>
        </p:txBody>
      </p:sp>
      <p:sp>
        <p:nvSpPr>
          <p:cNvPr id="23" name="Shape 20"/>
          <p:cNvSpPr/>
          <p:nvPr/>
        </p:nvSpPr>
        <p:spPr>
          <a:xfrm>
            <a:off x="8458200" y="2414016"/>
            <a:ext cx="1600200" cy="731520"/>
          </a:xfrm>
          <a:prstGeom prst="rect">
            <a:avLst/>
          </a:prstGeom>
          <a:solidFill>
            <a:srgbClr val="0A1F3A"/>
          </a:solidFill>
          <a:ln w="12700">
            <a:solidFill>
              <a:srgbClr val="1A3355"/>
            </a:solidFill>
            <a:prstDash val="solid"/>
          </a:ln>
        </p:spPr>
        <p:txBody>
          <a:bodyPr/>
          <a:lstStyle/>
          <a:p>
            <a:endParaRPr lang="en-GB"/>
          </a:p>
        </p:txBody>
      </p:sp>
      <p:sp>
        <p:nvSpPr>
          <p:cNvPr id="24" name="Text 21"/>
          <p:cNvSpPr/>
          <p:nvPr/>
        </p:nvSpPr>
        <p:spPr>
          <a:xfrm>
            <a:off x="8549640" y="2459736"/>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D3</a:t>
            </a:r>
            <a:endParaRPr lang="en-US" sz="1600" dirty="0"/>
          </a:p>
        </p:txBody>
      </p:sp>
      <p:sp>
        <p:nvSpPr>
          <p:cNvPr id="25" name="Text 22"/>
          <p:cNvSpPr/>
          <p:nvPr/>
        </p:nvSpPr>
        <p:spPr>
          <a:xfrm>
            <a:off x="9738360" y="2459736"/>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26" name="Text 23"/>
          <p:cNvSpPr/>
          <p:nvPr/>
        </p:nvSpPr>
        <p:spPr>
          <a:xfrm>
            <a:off x="8549640" y="2752344"/>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Graduate</a:t>
            </a:r>
            <a:endParaRPr lang="en-US" sz="750" dirty="0"/>
          </a:p>
        </p:txBody>
      </p:sp>
      <p:sp>
        <p:nvSpPr>
          <p:cNvPr id="27" name="Text 24"/>
          <p:cNvSpPr/>
          <p:nvPr/>
        </p:nvSpPr>
        <p:spPr>
          <a:xfrm>
            <a:off x="8549640" y="2935224"/>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Outcomes</a:t>
            </a:r>
            <a:endParaRPr lang="en-US" sz="700" dirty="0"/>
          </a:p>
        </p:txBody>
      </p:sp>
      <p:sp>
        <p:nvSpPr>
          <p:cNvPr id="28" name="Shape 25"/>
          <p:cNvSpPr/>
          <p:nvPr/>
        </p:nvSpPr>
        <p:spPr>
          <a:xfrm>
            <a:off x="8458200" y="3218688"/>
            <a:ext cx="1600200" cy="731520"/>
          </a:xfrm>
          <a:prstGeom prst="rect">
            <a:avLst/>
          </a:prstGeom>
          <a:solidFill>
            <a:srgbClr val="00CED1"/>
          </a:solidFill>
          <a:ln w="12700">
            <a:solidFill>
              <a:srgbClr val="00CED1"/>
            </a:solidFill>
            <a:prstDash val="solid"/>
          </a:ln>
        </p:spPr>
        <p:txBody>
          <a:bodyPr/>
          <a:lstStyle/>
          <a:p>
            <a:endParaRPr lang="en-GB"/>
          </a:p>
        </p:txBody>
      </p:sp>
      <p:sp>
        <p:nvSpPr>
          <p:cNvPr id="29" name="Text 26"/>
          <p:cNvSpPr/>
          <p:nvPr/>
        </p:nvSpPr>
        <p:spPr>
          <a:xfrm>
            <a:off x="8549640" y="3264408"/>
            <a:ext cx="1280160" cy="274320"/>
          </a:xfrm>
          <a:prstGeom prst="rect">
            <a:avLst/>
          </a:prstGeom>
          <a:noFill/>
          <a:ln/>
        </p:spPr>
        <p:txBody>
          <a:bodyPr wrap="square" rtlCol="0" anchor="ctr"/>
          <a:lstStyle/>
          <a:p>
            <a:pPr marL="0" indent="0" algn="l">
              <a:buNone/>
            </a:pPr>
            <a:r>
              <a:rPr lang="en-US" sz="1600" b="1" dirty="0">
                <a:solidFill>
                  <a:srgbClr val="002147"/>
                </a:solidFill>
                <a:latin typeface="Montserrat" pitchFamily="34" charset="0"/>
                <a:ea typeface="Montserrat" pitchFamily="34" charset="-122"/>
                <a:cs typeface="Montserrat" pitchFamily="34" charset="-120"/>
              </a:rPr>
              <a:t>D4</a:t>
            </a:r>
            <a:endParaRPr lang="en-US" sz="1600" dirty="0"/>
          </a:p>
        </p:txBody>
      </p:sp>
      <p:sp>
        <p:nvSpPr>
          <p:cNvPr id="30" name="Text 27"/>
          <p:cNvSpPr/>
          <p:nvPr/>
        </p:nvSpPr>
        <p:spPr>
          <a:xfrm>
            <a:off x="9738360" y="3264408"/>
            <a:ext cx="274320" cy="237744"/>
          </a:xfrm>
          <a:prstGeom prst="rect">
            <a:avLst/>
          </a:prstGeom>
          <a:noFill/>
          <a:ln/>
        </p:spPr>
        <p:txBody>
          <a:bodyPr wrap="square" rtlCol="0" anchor="ctr"/>
          <a:lstStyle/>
          <a:p>
            <a:pPr marL="0" indent="0" algn="ctr">
              <a:buNone/>
            </a:pPr>
            <a:r>
              <a:rPr lang="en-US" sz="1100" dirty="0">
                <a:solidFill>
                  <a:srgbClr val="002147"/>
                </a:solidFill>
                <a:latin typeface="Calibri" pitchFamily="34" charset="0"/>
                <a:ea typeface="Calibri" pitchFamily="34" charset="-122"/>
                <a:cs typeface="Calibri" pitchFamily="34" charset="-120"/>
              </a:rPr>
              <a:t>◈</a:t>
            </a:r>
            <a:endParaRPr lang="en-US" sz="1100" dirty="0"/>
          </a:p>
        </p:txBody>
      </p:sp>
      <p:sp>
        <p:nvSpPr>
          <p:cNvPr id="31" name="Text 28"/>
          <p:cNvSpPr/>
          <p:nvPr/>
        </p:nvSpPr>
        <p:spPr>
          <a:xfrm>
            <a:off x="8549640" y="3557016"/>
            <a:ext cx="1463040" cy="182880"/>
          </a:xfrm>
          <a:prstGeom prst="rect">
            <a:avLst/>
          </a:prstGeom>
          <a:noFill/>
          <a:ln/>
        </p:spPr>
        <p:txBody>
          <a:bodyPr wrap="square" rtlCol="0" anchor="ctr"/>
          <a:lstStyle/>
          <a:p>
            <a:pPr marL="0" indent="0" algn="l">
              <a:buNone/>
            </a:pPr>
            <a:r>
              <a:rPr lang="en-US" sz="750" b="1" dirty="0">
                <a:solidFill>
                  <a:srgbClr val="002147"/>
                </a:solidFill>
                <a:latin typeface="Montserrat" pitchFamily="34" charset="0"/>
                <a:ea typeface="Montserrat" pitchFamily="34" charset="-122"/>
                <a:cs typeface="Montserrat" pitchFamily="34" charset="-120"/>
              </a:rPr>
              <a:t>Financial</a:t>
            </a:r>
            <a:endParaRPr lang="en-US" sz="750" dirty="0"/>
          </a:p>
        </p:txBody>
      </p:sp>
      <p:sp>
        <p:nvSpPr>
          <p:cNvPr id="32" name="Text 29"/>
          <p:cNvSpPr/>
          <p:nvPr/>
        </p:nvSpPr>
        <p:spPr>
          <a:xfrm>
            <a:off x="8549640" y="3739896"/>
            <a:ext cx="1463040" cy="164592"/>
          </a:xfrm>
          <a:prstGeom prst="rect">
            <a:avLst/>
          </a:prstGeom>
          <a:noFill/>
          <a:ln/>
        </p:spPr>
        <p:txBody>
          <a:bodyPr wrap="square" rtlCol="0" anchor="ctr"/>
          <a:lstStyle/>
          <a:p>
            <a:pPr marL="0" indent="0" algn="l">
              <a:buNone/>
            </a:pPr>
            <a:r>
              <a:rPr lang="en-US" sz="700" dirty="0">
                <a:solidFill>
                  <a:srgbClr val="002147"/>
                </a:solidFill>
                <a:latin typeface="Calibri" pitchFamily="34" charset="0"/>
                <a:ea typeface="Calibri" pitchFamily="34" charset="-122"/>
                <a:cs typeface="Calibri" pitchFamily="34" charset="-120"/>
              </a:rPr>
              <a:t>Health</a:t>
            </a:r>
            <a:endParaRPr lang="en-US" sz="700" dirty="0"/>
          </a:p>
        </p:txBody>
      </p:sp>
      <p:sp>
        <p:nvSpPr>
          <p:cNvPr id="33" name="Shape 30"/>
          <p:cNvSpPr/>
          <p:nvPr/>
        </p:nvSpPr>
        <p:spPr>
          <a:xfrm>
            <a:off x="8458200" y="4023360"/>
            <a:ext cx="1600200" cy="731520"/>
          </a:xfrm>
          <a:prstGeom prst="rect">
            <a:avLst/>
          </a:prstGeom>
          <a:solidFill>
            <a:srgbClr val="0A1F3A"/>
          </a:solidFill>
          <a:ln w="12700">
            <a:solidFill>
              <a:srgbClr val="1A3355"/>
            </a:solidFill>
            <a:prstDash val="solid"/>
          </a:ln>
        </p:spPr>
        <p:txBody>
          <a:bodyPr/>
          <a:lstStyle/>
          <a:p>
            <a:endParaRPr lang="en-GB"/>
          </a:p>
        </p:txBody>
      </p:sp>
      <p:sp>
        <p:nvSpPr>
          <p:cNvPr id="34" name="Text 31"/>
          <p:cNvSpPr/>
          <p:nvPr/>
        </p:nvSpPr>
        <p:spPr>
          <a:xfrm>
            <a:off x="8549640" y="4069080"/>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D5</a:t>
            </a:r>
            <a:endParaRPr lang="en-US" sz="1600" dirty="0"/>
          </a:p>
        </p:txBody>
      </p:sp>
      <p:sp>
        <p:nvSpPr>
          <p:cNvPr id="35" name="Text 32"/>
          <p:cNvSpPr/>
          <p:nvPr/>
        </p:nvSpPr>
        <p:spPr>
          <a:xfrm>
            <a:off x="9738360" y="4069080"/>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36" name="Text 33"/>
          <p:cNvSpPr/>
          <p:nvPr/>
        </p:nvSpPr>
        <p:spPr>
          <a:xfrm>
            <a:off x="8549640" y="4361688"/>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NSS</a:t>
            </a:r>
            <a:endParaRPr lang="en-US" sz="750" dirty="0"/>
          </a:p>
        </p:txBody>
      </p:sp>
      <p:sp>
        <p:nvSpPr>
          <p:cNvPr id="37" name="Text 34"/>
          <p:cNvSpPr/>
          <p:nvPr/>
        </p:nvSpPr>
        <p:spPr>
          <a:xfrm>
            <a:off x="8549640" y="4544568"/>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Intelligence</a:t>
            </a:r>
            <a:endParaRPr lang="en-US" sz="700" dirty="0"/>
          </a:p>
        </p:txBody>
      </p:sp>
      <p:sp>
        <p:nvSpPr>
          <p:cNvPr id="38" name="Shape 35"/>
          <p:cNvSpPr/>
          <p:nvPr/>
        </p:nvSpPr>
        <p:spPr>
          <a:xfrm>
            <a:off x="10241280" y="804672"/>
            <a:ext cx="1600200" cy="731520"/>
          </a:xfrm>
          <a:prstGeom prst="rect">
            <a:avLst/>
          </a:prstGeom>
          <a:solidFill>
            <a:srgbClr val="0A1F3A"/>
          </a:solidFill>
          <a:ln w="12700">
            <a:solidFill>
              <a:srgbClr val="1A3355"/>
            </a:solidFill>
            <a:prstDash val="solid"/>
          </a:ln>
        </p:spPr>
        <p:txBody>
          <a:bodyPr/>
          <a:lstStyle/>
          <a:p>
            <a:endParaRPr lang="en-GB"/>
          </a:p>
        </p:txBody>
      </p:sp>
      <p:sp>
        <p:nvSpPr>
          <p:cNvPr id="39" name="Text 36"/>
          <p:cNvSpPr/>
          <p:nvPr/>
        </p:nvSpPr>
        <p:spPr>
          <a:xfrm>
            <a:off x="10332720" y="850392"/>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V1</a:t>
            </a:r>
            <a:endParaRPr lang="en-US" sz="1600" dirty="0"/>
          </a:p>
        </p:txBody>
      </p:sp>
      <p:sp>
        <p:nvSpPr>
          <p:cNvPr id="40" name="Text 37"/>
          <p:cNvSpPr/>
          <p:nvPr/>
        </p:nvSpPr>
        <p:spPr>
          <a:xfrm>
            <a:off x="11521440" y="850392"/>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41" name="Text 38"/>
          <p:cNvSpPr/>
          <p:nvPr/>
        </p:nvSpPr>
        <p:spPr>
          <a:xfrm>
            <a:off x="10332720" y="1143000"/>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Student Value</a:t>
            </a:r>
            <a:endParaRPr lang="en-US" sz="750" dirty="0"/>
          </a:p>
        </p:txBody>
      </p:sp>
      <p:sp>
        <p:nvSpPr>
          <p:cNvPr id="42" name="Text 39"/>
          <p:cNvSpPr/>
          <p:nvPr/>
        </p:nvSpPr>
        <p:spPr>
          <a:xfrm>
            <a:off x="10332720" y="1325880"/>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43" name="Shape 40"/>
          <p:cNvSpPr/>
          <p:nvPr/>
        </p:nvSpPr>
        <p:spPr>
          <a:xfrm>
            <a:off x="10241280" y="1609344"/>
            <a:ext cx="1600200" cy="731520"/>
          </a:xfrm>
          <a:prstGeom prst="rect">
            <a:avLst/>
          </a:prstGeom>
          <a:solidFill>
            <a:srgbClr val="0A1F3A"/>
          </a:solidFill>
          <a:ln w="12700">
            <a:solidFill>
              <a:srgbClr val="1A3355"/>
            </a:solidFill>
            <a:prstDash val="solid"/>
          </a:ln>
        </p:spPr>
        <p:txBody>
          <a:bodyPr/>
          <a:lstStyle/>
          <a:p>
            <a:endParaRPr lang="en-GB"/>
          </a:p>
        </p:txBody>
      </p:sp>
      <p:sp>
        <p:nvSpPr>
          <p:cNvPr id="44" name="Text 41"/>
          <p:cNvSpPr/>
          <p:nvPr/>
        </p:nvSpPr>
        <p:spPr>
          <a:xfrm>
            <a:off x="10332720" y="1655064"/>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V2</a:t>
            </a:r>
            <a:endParaRPr lang="en-US" sz="1600" dirty="0"/>
          </a:p>
        </p:txBody>
      </p:sp>
      <p:sp>
        <p:nvSpPr>
          <p:cNvPr id="45" name="Text 42"/>
          <p:cNvSpPr/>
          <p:nvPr/>
        </p:nvSpPr>
        <p:spPr>
          <a:xfrm>
            <a:off x="11521440" y="1655064"/>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46" name="Text 43"/>
          <p:cNvSpPr/>
          <p:nvPr/>
        </p:nvSpPr>
        <p:spPr>
          <a:xfrm>
            <a:off x="10332720" y="1947672"/>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Employee Value</a:t>
            </a:r>
            <a:endParaRPr lang="en-US" sz="750" dirty="0"/>
          </a:p>
        </p:txBody>
      </p:sp>
      <p:sp>
        <p:nvSpPr>
          <p:cNvPr id="47" name="Text 44"/>
          <p:cNvSpPr/>
          <p:nvPr/>
        </p:nvSpPr>
        <p:spPr>
          <a:xfrm>
            <a:off x="10332720" y="2130552"/>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48" name="Shape 45"/>
          <p:cNvSpPr/>
          <p:nvPr/>
        </p:nvSpPr>
        <p:spPr>
          <a:xfrm>
            <a:off x="10241280" y="2414016"/>
            <a:ext cx="1600200" cy="731520"/>
          </a:xfrm>
          <a:prstGeom prst="rect">
            <a:avLst/>
          </a:prstGeom>
          <a:solidFill>
            <a:srgbClr val="0A1F3A"/>
          </a:solidFill>
          <a:ln w="12700">
            <a:solidFill>
              <a:srgbClr val="1A3355"/>
            </a:solidFill>
            <a:prstDash val="solid"/>
          </a:ln>
        </p:spPr>
        <p:txBody>
          <a:bodyPr/>
          <a:lstStyle/>
          <a:p>
            <a:endParaRPr lang="en-GB"/>
          </a:p>
        </p:txBody>
      </p:sp>
      <p:sp>
        <p:nvSpPr>
          <p:cNvPr id="49" name="Text 46"/>
          <p:cNvSpPr/>
          <p:nvPr/>
        </p:nvSpPr>
        <p:spPr>
          <a:xfrm>
            <a:off x="10332720" y="2459736"/>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V3</a:t>
            </a:r>
            <a:endParaRPr lang="en-US" sz="1600" dirty="0"/>
          </a:p>
        </p:txBody>
      </p:sp>
      <p:sp>
        <p:nvSpPr>
          <p:cNvPr id="50" name="Text 47"/>
          <p:cNvSpPr/>
          <p:nvPr/>
        </p:nvSpPr>
        <p:spPr>
          <a:xfrm>
            <a:off x="11521440" y="2459736"/>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51" name="Text 48"/>
          <p:cNvSpPr/>
          <p:nvPr/>
        </p:nvSpPr>
        <p:spPr>
          <a:xfrm>
            <a:off x="10332720" y="2752344"/>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Student Momentum</a:t>
            </a:r>
            <a:endParaRPr lang="en-US" sz="750" dirty="0"/>
          </a:p>
        </p:txBody>
      </p:sp>
      <p:sp>
        <p:nvSpPr>
          <p:cNvPr id="52" name="Text 49"/>
          <p:cNvSpPr/>
          <p:nvPr/>
        </p:nvSpPr>
        <p:spPr>
          <a:xfrm>
            <a:off x="10332720" y="2935224"/>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53" name="Shape 50"/>
          <p:cNvSpPr/>
          <p:nvPr/>
        </p:nvSpPr>
        <p:spPr>
          <a:xfrm>
            <a:off x="10241280" y="3218688"/>
            <a:ext cx="1600200" cy="731520"/>
          </a:xfrm>
          <a:prstGeom prst="rect">
            <a:avLst/>
          </a:prstGeom>
          <a:solidFill>
            <a:srgbClr val="0A1F3A"/>
          </a:solidFill>
          <a:ln w="12700">
            <a:solidFill>
              <a:srgbClr val="1A3355"/>
            </a:solidFill>
            <a:prstDash val="solid"/>
          </a:ln>
        </p:spPr>
        <p:txBody>
          <a:bodyPr/>
          <a:lstStyle/>
          <a:p>
            <a:endParaRPr lang="en-GB"/>
          </a:p>
        </p:txBody>
      </p:sp>
      <p:sp>
        <p:nvSpPr>
          <p:cNvPr id="54" name="Text 51"/>
          <p:cNvSpPr/>
          <p:nvPr/>
        </p:nvSpPr>
        <p:spPr>
          <a:xfrm>
            <a:off x="10332720" y="3264408"/>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V4</a:t>
            </a:r>
            <a:endParaRPr lang="en-US" sz="1600" dirty="0"/>
          </a:p>
        </p:txBody>
      </p:sp>
      <p:sp>
        <p:nvSpPr>
          <p:cNvPr id="55" name="Text 52"/>
          <p:cNvSpPr/>
          <p:nvPr/>
        </p:nvSpPr>
        <p:spPr>
          <a:xfrm>
            <a:off x="11521440" y="3264408"/>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56" name="Text 53"/>
          <p:cNvSpPr/>
          <p:nvPr/>
        </p:nvSpPr>
        <p:spPr>
          <a:xfrm>
            <a:off x="10332720" y="3557016"/>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Main Scheme</a:t>
            </a:r>
            <a:endParaRPr lang="en-US" sz="750" dirty="0"/>
          </a:p>
        </p:txBody>
      </p:sp>
      <p:sp>
        <p:nvSpPr>
          <p:cNvPr id="57" name="Text 54"/>
          <p:cNvSpPr/>
          <p:nvPr/>
        </p:nvSpPr>
        <p:spPr>
          <a:xfrm>
            <a:off x="10332720" y="3739896"/>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Conversion</a:t>
            </a:r>
            <a:endParaRPr lang="en-US" sz="700" dirty="0"/>
          </a:p>
        </p:txBody>
      </p:sp>
      <p:sp>
        <p:nvSpPr>
          <p:cNvPr id="58" name="Shape 55"/>
          <p:cNvSpPr/>
          <p:nvPr/>
        </p:nvSpPr>
        <p:spPr>
          <a:xfrm>
            <a:off x="10241280" y="4023360"/>
            <a:ext cx="1600200" cy="731520"/>
          </a:xfrm>
          <a:prstGeom prst="rect">
            <a:avLst/>
          </a:prstGeom>
          <a:solidFill>
            <a:srgbClr val="0A1F3A"/>
          </a:solidFill>
          <a:ln w="12700">
            <a:solidFill>
              <a:srgbClr val="1A3355"/>
            </a:solidFill>
            <a:prstDash val="solid"/>
          </a:ln>
        </p:spPr>
        <p:txBody>
          <a:bodyPr/>
          <a:lstStyle/>
          <a:p>
            <a:endParaRPr lang="en-GB"/>
          </a:p>
        </p:txBody>
      </p:sp>
      <p:sp>
        <p:nvSpPr>
          <p:cNvPr id="59" name="Text 56"/>
          <p:cNvSpPr/>
          <p:nvPr/>
        </p:nvSpPr>
        <p:spPr>
          <a:xfrm>
            <a:off x="10332720" y="4069080"/>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CED</a:t>
            </a:r>
            <a:endParaRPr lang="en-US" sz="1600" dirty="0"/>
          </a:p>
        </p:txBody>
      </p:sp>
      <p:sp>
        <p:nvSpPr>
          <p:cNvPr id="60" name="Text 57"/>
          <p:cNvSpPr/>
          <p:nvPr/>
        </p:nvSpPr>
        <p:spPr>
          <a:xfrm>
            <a:off x="11521440" y="4069080"/>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61" name="Text 58"/>
          <p:cNvSpPr/>
          <p:nvPr/>
        </p:nvSpPr>
        <p:spPr>
          <a:xfrm>
            <a:off x="10332720" y="4361688"/>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Clearing Exposure</a:t>
            </a:r>
            <a:endParaRPr lang="en-US" sz="750" dirty="0"/>
          </a:p>
        </p:txBody>
      </p:sp>
      <p:sp>
        <p:nvSpPr>
          <p:cNvPr id="62" name="Text 59"/>
          <p:cNvSpPr/>
          <p:nvPr/>
        </p:nvSpPr>
        <p:spPr>
          <a:xfrm>
            <a:off x="10332720" y="4544568"/>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63" name="Shape 60"/>
          <p:cNvSpPr/>
          <p:nvPr/>
        </p:nvSpPr>
        <p:spPr>
          <a:xfrm>
            <a:off x="10241280" y="4828032"/>
            <a:ext cx="1600200" cy="731520"/>
          </a:xfrm>
          <a:prstGeom prst="rect">
            <a:avLst/>
          </a:prstGeom>
          <a:solidFill>
            <a:srgbClr val="0A1F3A"/>
          </a:solidFill>
          <a:ln w="12700">
            <a:solidFill>
              <a:srgbClr val="1A3355"/>
            </a:solidFill>
            <a:prstDash val="solid"/>
          </a:ln>
        </p:spPr>
        <p:txBody>
          <a:bodyPr/>
          <a:lstStyle/>
          <a:p>
            <a:endParaRPr lang="en-GB"/>
          </a:p>
        </p:txBody>
      </p:sp>
      <p:sp>
        <p:nvSpPr>
          <p:cNvPr id="64" name="Text 61"/>
          <p:cNvSpPr/>
          <p:nvPr/>
        </p:nvSpPr>
        <p:spPr>
          <a:xfrm>
            <a:off x="10332720" y="4873752"/>
            <a:ext cx="1280160" cy="274320"/>
          </a:xfrm>
          <a:prstGeom prst="rect">
            <a:avLst/>
          </a:prstGeom>
          <a:noFill/>
          <a:ln/>
        </p:spPr>
        <p:txBody>
          <a:bodyPr wrap="square" rtlCol="0" anchor="ctr"/>
          <a:lstStyle/>
          <a:p>
            <a:pPr marL="0" indent="0" algn="l">
              <a:buNone/>
            </a:pPr>
            <a:r>
              <a:rPr lang="en-US" sz="1600" b="1" dirty="0">
                <a:solidFill>
                  <a:srgbClr val="00CED1"/>
                </a:solidFill>
                <a:latin typeface="Montserrat" pitchFamily="34" charset="0"/>
                <a:ea typeface="Montserrat" pitchFamily="34" charset="-122"/>
                <a:cs typeface="Montserrat" pitchFamily="34" charset="-120"/>
              </a:rPr>
              <a:t>IHD</a:t>
            </a:r>
            <a:endParaRPr lang="en-US" sz="1600" dirty="0"/>
          </a:p>
        </p:txBody>
      </p:sp>
      <p:sp>
        <p:nvSpPr>
          <p:cNvPr id="65" name="Text 62"/>
          <p:cNvSpPr/>
          <p:nvPr/>
        </p:nvSpPr>
        <p:spPr>
          <a:xfrm>
            <a:off x="11521440" y="4873752"/>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66" name="Text 63"/>
          <p:cNvSpPr/>
          <p:nvPr/>
        </p:nvSpPr>
        <p:spPr>
          <a:xfrm>
            <a:off x="10332720" y="5166360"/>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Institutional</a:t>
            </a:r>
            <a:endParaRPr lang="en-US" sz="750" dirty="0"/>
          </a:p>
        </p:txBody>
      </p:sp>
      <p:sp>
        <p:nvSpPr>
          <p:cNvPr id="67" name="Text 64"/>
          <p:cNvSpPr/>
          <p:nvPr/>
        </p:nvSpPr>
        <p:spPr>
          <a:xfrm>
            <a:off x="10332720" y="5349240"/>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Health Diag.</a:t>
            </a:r>
            <a:endParaRPr lang="en-US" sz="700" dirty="0"/>
          </a:p>
        </p:txBody>
      </p:sp>
      <p:sp>
        <p:nvSpPr>
          <p:cNvPr id="68" name="Shape 65"/>
          <p:cNvSpPr/>
          <p:nvPr/>
        </p:nvSpPr>
        <p:spPr>
          <a:xfrm>
            <a:off x="0" y="6309360"/>
            <a:ext cx="12188952" cy="548640"/>
          </a:xfrm>
          <a:prstGeom prst="rect">
            <a:avLst/>
          </a:prstGeom>
          <a:solidFill>
            <a:srgbClr val="00CED1"/>
          </a:solidFill>
          <a:ln/>
        </p:spPr>
        <p:txBody>
          <a:bodyPr/>
          <a:lstStyle/>
          <a:p>
            <a:endParaRPr lang="en-GB"/>
          </a:p>
        </p:txBody>
      </p:sp>
      <p:sp>
        <p:nvSpPr>
          <p:cNvPr id="69" name="Text 66"/>
          <p:cNvSpPr/>
          <p:nvPr/>
        </p:nvSpPr>
        <p:spPr>
          <a:xfrm>
            <a:off x="365760" y="6364224"/>
            <a:ext cx="11430000" cy="274320"/>
          </a:xfrm>
          <a:prstGeom prst="rect">
            <a:avLst/>
          </a:prstGeom>
          <a:noFill/>
          <a:ln/>
        </p:spPr>
        <p:txBody>
          <a:bodyPr wrap="square" rtlCol="0" anchor="ctr"/>
          <a:lstStyle/>
          <a:p>
            <a:pPr marL="0" indent="0">
              <a:buNone/>
            </a:pPr>
            <a:r>
              <a:rPr lang="en-US" sz="750" dirty="0">
                <a:solidFill>
                  <a:srgbClr val="002147"/>
                </a:solidFill>
                <a:latin typeface="Calibri" pitchFamily="34" charset="0"/>
                <a:ea typeface="Calibri" pitchFamily="34" charset="-122"/>
                <a:cs typeface="Calibri" pitchFamily="34" charset="-120"/>
              </a:rPr>
              <a:t>D4 Report  |  © Blairgowrie HE Advisory Limited 2025  |  Company No. 17140253  |  intelligence@blairgowriehe.com</a:t>
            </a:r>
            <a:endParaRPr lang="en-US" sz="7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1"/>
        <p:cNvGrpSpPr/>
        <p:nvPr/>
      </p:nvGrpSpPr>
      <p:grpSpPr>
        <a:xfrm>
          <a:off x="0" y="0"/>
          <a:ext cx="0" cy="0"/>
          <a:chOff x="0" y="0"/>
          <a:chExt cx="0" cy="0"/>
        </a:xfrm>
      </p:grpSpPr>
      <p:pic>
        <p:nvPicPr>
          <p:cNvPr id="32" name="Google Shape;32;p2"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33" name="Google Shape;33;p2"/>
          <p:cNvSpPr/>
          <p:nvPr/>
        </p:nvSpPr>
        <p:spPr>
          <a:xfrm>
            <a:off x="457200" y="365760"/>
            <a:ext cx="91440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800"/>
              <a:buFont typeface="Montserrat"/>
              <a:buNone/>
            </a:pPr>
            <a:r>
              <a:rPr lang="en-US" sz="2800" b="1" i="0" u="none" strike="noStrike" cap="none">
                <a:solidFill>
                  <a:srgbClr val="002147"/>
                </a:solidFill>
                <a:latin typeface="Montserrat"/>
                <a:ea typeface="Montserrat"/>
                <a:cs typeface="Montserrat"/>
                <a:sym typeface="Montserrat"/>
              </a:rPr>
              <a:t>Validity &amp; Data Sources</a:t>
            </a:r>
            <a:endParaRPr sz="2800" b="0" i="0" u="none" strike="noStrike" cap="none">
              <a:solidFill>
                <a:schemeClr val="dk1"/>
              </a:solidFill>
              <a:latin typeface="Calibri"/>
              <a:ea typeface="Calibri"/>
              <a:cs typeface="Calibri"/>
              <a:sym typeface="Calibri"/>
            </a:endParaRPr>
          </a:p>
        </p:txBody>
      </p:sp>
      <p:sp>
        <p:nvSpPr>
          <p:cNvPr id="34" name="Google Shape;34;p2"/>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457200" y="1280160"/>
            <a:ext cx="5486400" cy="23774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64008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VALIDITY</a:t>
            </a:r>
            <a:endParaRPr sz="1000" b="0" i="0" u="none" strike="noStrike" cap="none">
              <a:solidFill>
                <a:schemeClr val="dk1"/>
              </a:solidFill>
              <a:latin typeface="Calibri"/>
              <a:ea typeface="Calibri"/>
              <a:cs typeface="Calibri"/>
              <a:sym typeface="Calibri"/>
            </a:endParaRPr>
          </a:p>
        </p:txBody>
      </p:sp>
      <p:sp>
        <p:nvSpPr>
          <p:cNvPr id="37" name="Google Shape;37;p2"/>
          <p:cNvSpPr/>
          <p:nvPr/>
        </p:nvSpPr>
        <p:spPr>
          <a:xfrm>
            <a:off x="640080" y="1691640"/>
            <a:ext cx="5120640" cy="18745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Calibri"/>
              <a:buNone/>
            </a:pPr>
            <a:r>
              <a:rPr lang="en-US" sz="1300" b="1" i="0" u="none" strike="noStrike" cap="none">
                <a:solidFill>
                  <a:srgbClr val="002147"/>
                </a:solidFill>
                <a:latin typeface="Calibri"/>
                <a:ea typeface="Calibri"/>
                <a:cs typeface="Calibri"/>
                <a:sym typeface="Calibri"/>
              </a:rPr>
              <a:t>12-month window from data vintage</a:t>
            </a:r>
            <a:br>
              <a:rPr lang="en-US" sz="1300" b="1" i="0" u="none" strike="noStrike" cap="none">
                <a:solidFill>
                  <a:srgbClr val="002147"/>
                </a:solidFill>
                <a:latin typeface="Calibri"/>
                <a:ea typeface="Calibri"/>
                <a:cs typeface="Calibri"/>
                <a:sym typeface="Calibri"/>
              </a:rPr>
            </a:br>
            <a:r>
              <a:rPr lang="en-US" sz="1200" b="0" i="0" u="none" strike="noStrike" cap="none">
                <a:solidFill>
                  <a:srgbClr val="4D4D4D"/>
                </a:solidFill>
                <a:latin typeface="Calibri"/>
                <a:ea typeface="Calibri"/>
                <a:cs typeface="Calibri"/>
                <a:sym typeface="Calibri"/>
              </a:rPr>
              <a:t>This report uses HESA Finance 2023/24 data (released February 2025).</a:t>
            </a:r>
            <a:br>
              <a:rPr lang="en-US" sz="1200" b="0" i="0" u="none" strike="noStrike" cap="none">
                <a:solidFill>
                  <a:srgbClr val="4D4D4D"/>
                </a:solidFill>
                <a:latin typeface="Calibri"/>
                <a:ea typeface="Calibri"/>
                <a:cs typeface="Calibri"/>
                <a:sym typeface="Calibri"/>
              </a:rPr>
            </a:br>
            <a:r>
              <a:rPr lang="en-US" sz="1200" b="0" i="0" u="none" strike="noStrike" cap="none">
                <a:solidFill>
                  <a:srgbClr val="4D4D4D"/>
                </a:solidFill>
                <a:latin typeface="Calibri"/>
                <a:ea typeface="Calibri"/>
                <a:cs typeface="Calibri"/>
                <a:sym typeface="Calibri"/>
              </a:rPr>
              <a:t>Valid until: February 2026</a:t>
            </a:r>
            <a:br>
              <a:rPr lang="en-US" sz="1200" b="0" i="0" u="none" strike="noStrike" cap="none">
                <a:solidFill>
                  <a:srgbClr val="4D4D4D"/>
                </a:solidFill>
                <a:latin typeface="Calibri"/>
                <a:ea typeface="Calibri"/>
                <a:cs typeface="Calibri"/>
                <a:sym typeface="Calibri"/>
              </a:rPr>
            </a:br>
            <a:br>
              <a:rPr lang="en-US" sz="1200" b="0" i="0" u="none" strike="noStrike" cap="none">
                <a:solidFill>
                  <a:srgbClr val="4D4D4D"/>
                </a:solidFill>
                <a:latin typeface="Calibri"/>
                <a:ea typeface="Calibri"/>
                <a:cs typeface="Calibri"/>
                <a:sym typeface="Calibri"/>
              </a:rPr>
            </a:br>
            <a:r>
              <a:rPr lang="en-US" sz="1200" b="0" i="1" u="none" strike="noStrike" cap="none">
                <a:solidFill>
                  <a:srgbClr val="4D4D4D"/>
                </a:solidFill>
                <a:latin typeface="Calibri"/>
                <a:ea typeface="Calibri"/>
                <a:cs typeface="Calibri"/>
                <a:sym typeface="Calibri"/>
              </a:rPr>
              <a:t>HESA Finance Statistics (Tables 1 and 7 / KFI) are released annually with a ~6-month lag. The next release covering 2024/25 is expected February 2026.</a:t>
            </a:r>
            <a:endParaRPr sz="1300" b="0" i="0" u="none" strike="noStrike" cap="none">
              <a:solidFill>
                <a:schemeClr val="dk1"/>
              </a:solidFill>
              <a:latin typeface="Calibri"/>
              <a:ea typeface="Calibri"/>
              <a:cs typeface="Calibri"/>
              <a:sym typeface="Calibri"/>
            </a:endParaRPr>
          </a:p>
        </p:txBody>
      </p:sp>
      <p:sp>
        <p:nvSpPr>
          <p:cNvPr id="38" name="Google Shape;38;p2"/>
          <p:cNvSpPr/>
          <p:nvPr/>
        </p:nvSpPr>
        <p:spPr>
          <a:xfrm>
            <a:off x="6263640" y="1280160"/>
            <a:ext cx="5486400" cy="23774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644652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DATA SOURCES</a:t>
            </a:r>
            <a:endParaRPr sz="1000" b="0" i="0" u="none" strike="noStrike" cap="none">
              <a:solidFill>
                <a:schemeClr val="dk1"/>
              </a:solidFill>
              <a:latin typeface="Calibri"/>
              <a:ea typeface="Calibri"/>
              <a:cs typeface="Calibri"/>
              <a:sym typeface="Calibri"/>
            </a:endParaRPr>
          </a:p>
        </p:txBody>
      </p:sp>
      <p:sp>
        <p:nvSpPr>
          <p:cNvPr id="40" name="Google Shape;40;p2"/>
          <p:cNvSpPr/>
          <p:nvPr/>
        </p:nvSpPr>
        <p:spPr>
          <a:xfrm>
            <a:off x="6446520" y="1691640"/>
            <a:ext cx="5120640" cy="18745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dirty="0">
                <a:solidFill>
                  <a:srgbClr val="002147"/>
                </a:solidFill>
                <a:latin typeface="Calibri"/>
                <a:ea typeface="Calibri"/>
                <a:cs typeface="Calibri"/>
                <a:sym typeface="Calibri"/>
              </a:rPr>
              <a:t>HESA Finance Table 1</a:t>
            </a:r>
            <a:br>
              <a:rPr lang="en-US" sz="1200" b="1" i="0" u="none" strike="noStrike" cap="none" dirty="0">
                <a:solidFill>
                  <a:srgbClr val="002147"/>
                </a:solidFill>
                <a:latin typeface="Calibri"/>
                <a:ea typeface="Calibri"/>
                <a:cs typeface="Calibri"/>
                <a:sym typeface="Calibri"/>
              </a:rPr>
            </a:br>
            <a:r>
              <a:rPr lang="en-US" sz="1200" b="0" i="0" u="none" strike="noStrike" cap="none" dirty="0">
                <a:solidFill>
                  <a:srgbClr val="4D4D4D"/>
                </a:solidFill>
                <a:latin typeface="Calibri"/>
                <a:ea typeface="Calibri"/>
                <a:cs typeface="Calibri"/>
                <a:sym typeface="Calibri"/>
              </a:rPr>
              <a:t>Provider income, expenditure, surplus by category</a:t>
            </a:r>
            <a:br>
              <a:rPr lang="en-US" sz="1200" b="0" i="0" u="none" strike="noStrike" cap="none" dirty="0">
                <a:solidFill>
                  <a:srgbClr val="4D4D4D"/>
                </a:solidFill>
                <a:latin typeface="Calibri"/>
                <a:ea typeface="Calibri"/>
                <a:cs typeface="Calibri"/>
                <a:sym typeface="Calibri"/>
              </a:rPr>
            </a:br>
            <a:r>
              <a:rPr lang="en-US" sz="1200" b="0" i="0" u="none" strike="noStrike" cap="none" dirty="0">
                <a:solidFill>
                  <a:srgbClr val="4D4D4D"/>
                </a:solidFill>
                <a:latin typeface="Calibri"/>
                <a:ea typeface="Calibri"/>
                <a:cs typeface="Calibri"/>
                <a:sym typeface="Calibri"/>
              </a:rPr>
              <a:t>Sector coverage: 322 UK HE providers</a:t>
            </a:r>
            <a:br>
              <a:rPr lang="en-US" sz="1200" b="0" i="0" u="none" strike="noStrike" cap="none" dirty="0">
                <a:solidFill>
                  <a:srgbClr val="4D4D4D"/>
                </a:solidFill>
                <a:latin typeface="Calibri"/>
                <a:ea typeface="Calibri"/>
                <a:cs typeface="Calibri"/>
                <a:sym typeface="Calibri"/>
              </a:rPr>
            </a:br>
            <a:br>
              <a:rPr lang="en-US" sz="1200" b="0" i="0" u="none" strike="noStrike" cap="none" dirty="0">
                <a:solidFill>
                  <a:srgbClr val="4D4D4D"/>
                </a:solidFill>
                <a:latin typeface="Calibri"/>
                <a:ea typeface="Calibri"/>
                <a:cs typeface="Calibri"/>
                <a:sym typeface="Calibri"/>
              </a:rPr>
            </a:br>
            <a:r>
              <a:rPr lang="en-US" sz="1200" b="1" i="0" u="none" strike="noStrike" cap="none" dirty="0">
                <a:solidFill>
                  <a:srgbClr val="002147"/>
                </a:solidFill>
                <a:latin typeface="Calibri"/>
                <a:ea typeface="Calibri"/>
                <a:cs typeface="Calibri"/>
                <a:sym typeface="Calibri"/>
              </a:rPr>
              <a:t>HESA Finance Key Financial Indicators</a:t>
            </a:r>
            <a:br>
              <a:rPr lang="en-US" sz="1200" b="1" i="0" u="none" strike="noStrike" cap="none" dirty="0">
                <a:solidFill>
                  <a:srgbClr val="002147"/>
                </a:solidFill>
                <a:latin typeface="Calibri"/>
                <a:ea typeface="Calibri"/>
                <a:cs typeface="Calibri"/>
                <a:sym typeface="Calibri"/>
              </a:rPr>
            </a:br>
            <a:r>
              <a:rPr lang="en-US" sz="1200" b="0" i="0" u="none" strike="noStrike" cap="none" dirty="0">
                <a:solidFill>
                  <a:srgbClr val="4D4D4D"/>
                </a:solidFill>
                <a:latin typeface="Calibri"/>
                <a:ea typeface="Calibri"/>
                <a:cs typeface="Calibri"/>
                <a:sym typeface="Calibri"/>
              </a:rPr>
              <a:t>Surplus, staff, liquidity, borrowing percentile distributions</a:t>
            </a:r>
            <a:br>
              <a:rPr lang="en-US" sz="1200" b="0" i="0" u="none" strike="noStrike" cap="none" dirty="0">
                <a:solidFill>
                  <a:srgbClr val="4D4D4D"/>
                </a:solidFill>
                <a:latin typeface="Calibri"/>
                <a:ea typeface="Calibri"/>
                <a:cs typeface="Calibri"/>
                <a:sym typeface="Calibri"/>
              </a:rPr>
            </a:br>
            <a:r>
              <a:rPr lang="en-US" sz="1200" b="0" i="1" u="none" strike="noStrike" cap="none" dirty="0">
                <a:solidFill>
                  <a:srgbClr val="4D4D4D"/>
                </a:solidFill>
                <a:latin typeface="Calibri"/>
                <a:ea typeface="Calibri"/>
                <a:cs typeface="Calibri"/>
                <a:sym typeface="Calibri"/>
              </a:rPr>
              <a:t>Resolved: Caerwen University (UKPRN 10007857)</a:t>
            </a:r>
            <a:endParaRPr sz="1200" b="0" i="0" u="none" strike="noStrike" cap="none" dirty="0">
              <a:solidFill>
                <a:schemeClr val="dk1"/>
              </a:solidFill>
              <a:latin typeface="Calibri"/>
              <a:ea typeface="Calibri"/>
              <a:cs typeface="Calibri"/>
              <a:sym typeface="Calibri"/>
            </a:endParaRPr>
          </a:p>
        </p:txBody>
      </p:sp>
      <p:sp>
        <p:nvSpPr>
          <p:cNvPr id="41" name="Google Shape;41;p2"/>
          <p:cNvSpPr/>
          <p:nvPr/>
        </p:nvSpPr>
        <p:spPr>
          <a:xfrm>
            <a:off x="457200" y="4023360"/>
            <a:ext cx="11292840" cy="219456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640080" y="4160520"/>
            <a:ext cx="109728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METHODOLOGY — THE PENSION ADJUSTMENT</a:t>
            </a:r>
            <a:endParaRPr sz="1000" b="0" i="0" u="none" strike="noStrike" cap="none">
              <a:solidFill>
                <a:schemeClr val="dk1"/>
              </a:solidFill>
              <a:latin typeface="Calibri"/>
              <a:ea typeface="Calibri"/>
              <a:cs typeface="Calibri"/>
              <a:sym typeface="Calibri"/>
            </a:endParaRPr>
          </a:p>
        </p:txBody>
      </p:sp>
      <p:sp>
        <p:nvSpPr>
          <p:cNvPr id="43" name="Google Shape;43;p2"/>
          <p:cNvSpPr/>
          <p:nvPr/>
        </p:nvSpPr>
        <p:spPr>
          <a:xfrm>
            <a:off x="640080" y="4434840"/>
            <a:ext cx="1097280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800"/>
              <a:buFont typeface="Montserrat"/>
              <a:buNone/>
            </a:pPr>
            <a:r>
              <a:rPr lang="en-US" sz="1800" b="1" i="0" u="none" strike="noStrike" cap="none">
                <a:solidFill>
                  <a:srgbClr val="FFFFFF"/>
                </a:solidFill>
                <a:latin typeface="Montserrat"/>
                <a:ea typeface="Montserrat"/>
                <a:cs typeface="Montserrat"/>
                <a:sym typeface="Montserrat"/>
              </a:rPr>
              <a:t>We use surplus excluding pension as the primary health signal.</a:t>
            </a:r>
            <a:endParaRPr sz="1800" b="0" i="0" u="none" strike="noStrike" cap="none">
              <a:solidFill>
                <a:schemeClr val="dk1"/>
              </a:solidFill>
              <a:latin typeface="Calibri"/>
              <a:ea typeface="Calibri"/>
              <a:cs typeface="Calibri"/>
              <a:sym typeface="Calibri"/>
            </a:endParaRPr>
          </a:p>
        </p:txBody>
      </p:sp>
      <p:sp>
        <p:nvSpPr>
          <p:cNvPr id="44" name="Google Shape;44;p2"/>
          <p:cNvSpPr/>
          <p:nvPr/>
        </p:nvSpPr>
        <p:spPr>
          <a:xfrm>
            <a:off x="640080" y="4892040"/>
            <a:ext cx="10972800" cy="12801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a:solidFill>
                  <a:srgbClr val="FFFFFF"/>
                </a:solidFill>
                <a:latin typeface="Calibri"/>
                <a:ea typeface="Calibri"/>
                <a:cs typeface="Calibri"/>
                <a:sym typeface="Calibri"/>
              </a:rPr>
              <a:t>HESA publishes two surplus measures: reported surplus (which includes pension actuarial adjustments) and surplus excluding pension. Pension movements are non-operational accounting noise driven by discount rate changes and scheme valuations. A provider can print a +17% reported surplus whilst running an underlying operational deficit. The Blairgowrie methodology uses the excluding-pension measure as the primary signal and preserves the reported headline as a secondary disclosure for completeness.</a:t>
            </a:r>
            <a:br>
              <a:rPr lang="en-US" sz="1200" b="0" i="0" u="none" strike="noStrike" cap="none">
                <a:solidFill>
                  <a:srgbClr val="FFFFFF"/>
                </a:solidFill>
                <a:latin typeface="Calibri"/>
                <a:ea typeface="Calibri"/>
                <a:cs typeface="Calibri"/>
                <a:sym typeface="Calibri"/>
              </a:rPr>
            </a:br>
            <a:br>
              <a:rPr lang="en-US" sz="1200" b="0" i="0" u="none" strike="noStrike" cap="none">
                <a:solidFill>
                  <a:srgbClr val="FFFFFF"/>
                </a:solidFill>
                <a:latin typeface="Calibri"/>
                <a:ea typeface="Calibri"/>
                <a:cs typeface="Calibri"/>
                <a:sym typeface="Calibri"/>
              </a:rPr>
            </a:br>
            <a:r>
              <a:rPr lang="en-US" sz="1000" b="0" i="1" u="none" strike="noStrike" cap="none">
                <a:solidFill>
                  <a:srgbClr val="A0B4C8"/>
                </a:solidFill>
                <a:latin typeface="Calibri"/>
                <a:ea typeface="Calibri"/>
                <a:cs typeface="Calibri"/>
                <a:sym typeface="Calibri"/>
              </a:rPr>
              <a:t>Authored by Dr David O'Connor, DBA. Quantitative methodology, sector-percentile benchmarking, four-year window, peer comparison against confirmed institutions only.</a:t>
            </a:r>
            <a:endParaRPr sz="1200" b="0" i="0" u="none" strike="noStrike" cap="none">
              <a:solidFill>
                <a:schemeClr val="dk1"/>
              </a:solidFill>
              <a:latin typeface="Calibri"/>
              <a:ea typeface="Calibri"/>
              <a:cs typeface="Calibri"/>
              <a:sym typeface="Calibri"/>
            </a:endParaRPr>
          </a:p>
        </p:txBody>
      </p:sp>
      <p:sp>
        <p:nvSpPr>
          <p:cNvPr id="45" name="Google Shape;45;p2"/>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47" name="Google Shape;47;p2"/>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2"/>
        <p:cNvGrpSpPr/>
        <p:nvPr/>
      </p:nvGrpSpPr>
      <p:grpSpPr>
        <a:xfrm>
          <a:off x="0" y="0"/>
          <a:ext cx="0" cy="0"/>
          <a:chOff x="0" y="0"/>
          <a:chExt cx="0" cy="0"/>
        </a:xfrm>
      </p:grpSpPr>
      <p:pic>
        <p:nvPicPr>
          <p:cNvPr id="53" name="Google Shape;53;p3"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54" name="Google Shape;54;p3"/>
          <p:cNvSpPr/>
          <p:nvPr/>
        </p:nvSpPr>
        <p:spPr>
          <a:xfrm>
            <a:off x="457200" y="365760"/>
            <a:ext cx="91440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800"/>
              <a:buFont typeface="Montserrat"/>
              <a:buNone/>
            </a:pPr>
            <a:r>
              <a:rPr lang="en-US" sz="2800" b="1" i="0" u="none" strike="noStrike" cap="none">
                <a:solidFill>
                  <a:srgbClr val="002147"/>
                </a:solidFill>
                <a:latin typeface="Montserrat"/>
                <a:ea typeface="Montserrat"/>
                <a:cs typeface="Montserrat"/>
                <a:sym typeface="Montserrat"/>
              </a:rPr>
              <a:t>Executive Summary</a:t>
            </a:r>
            <a:endParaRPr sz="2800" b="0" i="0" u="none" strike="noStrike" cap="none">
              <a:solidFill>
                <a:schemeClr val="dk1"/>
              </a:solidFill>
              <a:latin typeface="Calibri"/>
              <a:ea typeface="Calibri"/>
              <a:cs typeface="Calibri"/>
              <a:sym typeface="Calibri"/>
            </a:endParaRPr>
          </a:p>
        </p:txBody>
      </p:sp>
      <p:sp>
        <p:nvSpPr>
          <p:cNvPr id="55" name="Google Shape;55;p3"/>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a:off x="457200" y="1280160"/>
            <a:ext cx="3703320" cy="2377440"/>
          </a:xfrm>
          <a:prstGeom prst="rect">
            <a:avLst/>
          </a:prstGeom>
          <a:solidFill>
            <a:srgbClr val="F2F6FA"/>
          </a:solidFill>
          <a:ln w="12700" cap="flat" cmpd="sng">
            <a:solidFill>
              <a:srgbClr val="C8102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a:off x="457200" y="1280160"/>
            <a:ext cx="3703320" cy="320040"/>
          </a:xfrm>
          <a:prstGeom prst="rect">
            <a:avLst/>
          </a:prstGeom>
          <a:solidFill>
            <a:srgbClr val="C810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3"/>
          <p:cNvSpPr/>
          <p:nvPr/>
        </p:nvSpPr>
        <p:spPr>
          <a:xfrm>
            <a:off x="594360" y="1307592"/>
            <a:ext cx="34290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Montserrat"/>
              <a:buNone/>
            </a:pPr>
            <a:r>
              <a:rPr lang="en-US" sz="1000" b="1" i="0" u="none" strike="noStrike" cap="none">
                <a:solidFill>
                  <a:srgbClr val="FFFFFF"/>
                </a:solidFill>
                <a:latin typeface="Montserrat"/>
                <a:ea typeface="Montserrat"/>
                <a:cs typeface="Montserrat"/>
                <a:sym typeface="Montserrat"/>
              </a:rPr>
              <a:t>SURPLUS EXCL. PENSION</a:t>
            </a:r>
            <a:endParaRPr sz="1000" b="0" i="0" u="none" strike="noStrike" cap="none">
              <a:solidFill>
                <a:schemeClr val="dk1"/>
              </a:solidFill>
              <a:latin typeface="Calibri"/>
              <a:ea typeface="Calibri"/>
              <a:cs typeface="Calibri"/>
              <a:sym typeface="Calibri"/>
            </a:endParaRPr>
          </a:p>
        </p:txBody>
      </p:sp>
      <p:sp>
        <p:nvSpPr>
          <p:cNvPr id="59" name="Google Shape;59;p3"/>
          <p:cNvSpPr/>
          <p:nvPr/>
        </p:nvSpPr>
        <p:spPr>
          <a:xfrm>
            <a:off x="594360" y="169164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4200"/>
              <a:buFont typeface="Montserrat"/>
              <a:buNone/>
            </a:pPr>
            <a:r>
              <a:rPr lang="en-US" sz="4200" b="1" i="0" u="none" strike="noStrike" cap="none">
                <a:solidFill>
                  <a:srgbClr val="002147"/>
                </a:solidFill>
                <a:latin typeface="Montserrat"/>
                <a:ea typeface="Montserrat"/>
                <a:cs typeface="Montserrat"/>
                <a:sym typeface="Montserrat"/>
              </a:rPr>
              <a:t>-8.6%</a:t>
            </a:r>
            <a:endParaRPr sz="4200" b="0" i="0" u="none" strike="noStrike" cap="none">
              <a:solidFill>
                <a:schemeClr val="dk1"/>
              </a:solidFill>
              <a:latin typeface="Calibri"/>
              <a:ea typeface="Calibri"/>
              <a:cs typeface="Calibri"/>
              <a:sym typeface="Calibri"/>
            </a:endParaRPr>
          </a:p>
        </p:txBody>
      </p:sp>
      <p:sp>
        <p:nvSpPr>
          <p:cNvPr id="60" name="Google Shape;60;p3"/>
          <p:cNvSpPr/>
          <p:nvPr/>
        </p:nvSpPr>
        <p:spPr>
          <a:xfrm>
            <a:off x="594360" y="2468880"/>
            <a:ext cx="34290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Tier: CRITICAL</a:t>
            </a:r>
            <a:endParaRPr sz="1300" b="0" i="0" u="none" strike="noStrike" cap="none">
              <a:solidFill>
                <a:schemeClr val="dk1"/>
              </a:solidFill>
              <a:latin typeface="Calibri"/>
              <a:ea typeface="Calibri"/>
              <a:cs typeface="Calibri"/>
              <a:sym typeface="Calibri"/>
            </a:endParaRPr>
          </a:p>
        </p:txBody>
      </p:sp>
      <p:sp>
        <p:nvSpPr>
          <p:cNvPr id="61" name="Google Shape;61;p3"/>
          <p:cNvSpPr/>
          <p:nvPr/>
        </p:nvSpPr>
        <p:spPr>
          <a:xfrm>
            <a:off x="594360" y="278892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Reported surplus: +17.0% (pension-driven)</a:t>
            </a:r>
            <a:endParaRPr sz="1200" b="0" i="0" u="none" strike="noStrike" cap="none">
              <a:solidFill>
                <a:schemeClr val="dk1"/>
              </a:solidFill>
              <a:latin typeface="Calibri"/>
              <a:ea typeface="Calibri"/>
              <a:cs typeface="Calibri"/>
              <a:sym typeface="Calibri"/>
            </a:endParaRPr>
          </a:p>
        </p:txBody>
      </p:sp>
      <p:sp>
        <p:nvSpPr>
          <p:cNvPr id="62" name="Google Shape;62;p3"/>
          <p:cNvSpPr/>
          <p:nvPr/>
        </p:nvSpPr>
        <p:spPr>
          <a:xfrm>
            <a:off x="4389120" y="1280160"/>
            <a:ext cx="3703320" cy="2377440"/>
          </a:xfrm>
          <a:prstGeom prst="rect">
            <a:avLst/>
          </a:prstGeom>
          <a:solidFill>
            <a:srgbClr val="F2F6FA"/>
          </a:solidFill>
          <a:ln w="12700" cap="flat" cmpd="sng">
            <a:solidFill>
              <a:srgbClr val="E68A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a:off x="4389120" y="1280160"/>
            <a:ext cx="3703320" cy="320040"/>
          </a:xfrm>
          <a:prstGeom prst="rect">
            <a:avLst/>
          </a:prstGeom>
          <a:solidFill>
            <a:srgbClr val="E68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a:off x="4526280" y="1307592"/>
            <a:ext cx="34290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Montserrat"/>
              <a:buNone/>
            </a:pPr>
            <a:r>
              <a:rPr lang="en-US" sz="1000" b="1" i="0" u="none" strike="noStrike" cap="none">
                <a:solidFill>
                  <a:srgbClr val="FFFFFF"/>
                </a:solidFill>
                <a:latin typeface="Montserrat"/>
                <a:ea typeface="Montserrat"/>
                <a:cs typeface="Montserrat"/>
                <a:sym typeface="Montserrat"/>
              </a:rPr>
              <a:t>BORROWING (PERCENTILE)</a:t>
            </a:r>
            <a:endParaRPr sz="1000" b="0" i="0" u="none" strike="noStrike" cap="none">
              <a:solidFill>
                <a:schemeClr val="dk1"/>
              </a:solidFill>
              <a:latin typeface="Calibri"/>
              <a:ea typeface="Calibri"/>
              <a:cs typeface="Calibri"/>
              <a:sym typeface="Calibri"/>
            </a:endParaRPr>
          </a:p>
        </p:txBody>
      </p:sp>
      <p:sp>
        <p:nvSpPr>
          <p:cNvPr id="65" name="Google Shape;65;p3"/>
          <p:cNvSpPr/>
          <p:nvPr/>
        </p:nvSpPr>
        <p:spPr>
          <a:xfrm>
            <a:off x="4526280" y="169164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4200"/>
              <a:buFont typeface="Montserrat"/>
              <a:buNone/>
            </a:pPr>
            <a:r>
              <a:rPr lang="en-US" sz="4200" b="1" i="0" u="none" strike="noStrike" cap="none">
                <a:solidFill>
                  <a:srgbClr val="002147"/>
                </a:solidFill>
                <a:latin typeface="Montserrat"/>
                <a:ea typeface="Montserrat"/>
                <a:cs typeface="Montserrat"/>
                <a:sym typeface="Montserrat"/>
              </a:rPr>
              <a:t>88th</a:t>
            </a:r>
            <a:endParaRPr sz="4200" b="0" i="0" u="none" strike="noStrike" cap="none">
              <a:solidFill>
                <a:schemeClr val="dk1"/>
              </a:solidFill>
              <a:latin typeface="Calibri"/>
              <a:ea typeface="Calibri"/>
              <a:cs typeface="Calibri"/>
              <a:sym typeface="Calibri"/>
            </a:endParaRPr>
          </a:p>
        </p:txBody>
      </p:sp>
      <p:sp>
        <p:nvSpPr>
          <p:cNvPr id="66" name="Google Shape;66;p3"/>
          <p:cNvSpPr/>
          <p:nvPr/>
        </p:nvSpPr>
        <p:spPr>
          <a:xfrm>
            <a:off x="4526280" y="2468880"/>
            <a:ext cx="34290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High-borrowing flag triggered</a:t>
            </a:r>
            <a:endParaRPr sz="1300" b="0" i="0" u="none" strike="noStrike" cap="none">
              <a:solidFill>
                <a:schemeClr val="dk1"/>
              </a:solidFill>
              <a:latin typeface="Calibri"/>
              <a:ea typeface="Calibri"/>
              <a:cs typeface="Calibri"/>
              <a:sym typeface="Calibri"/>
            </a:endParaRPr>
          </a:p>
        </p:txBody>
      </p:sp>
      <p:sp>
        <p:nvSpPr>
          <p:cNvPr id="67" name="Google Shape;67;p3"/>
          <p:cNvSpPr/>
          <p:nvPr/>
        </p:nvSpPr>
        <p:spPr>
          <a:xfrm>
            <a:off x="4526280" y="278892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Stable at 88th across all 4 years</a:t>
            </a:r>
            <a:endParaRPr sz="1200" b="0" i="0" u="none" strike="noStrike" cap="none">
              <a:solidFill>
                <a:schemeClr val="dk1"/>
              </a:solidFill>
              <a:latin typeface="Calibri"/>
              <a:ea typeface="Calibri"/>
              <a:cs typeface="Calibri"/>
              <a:sym typeface="Calibri"/>
            </a:endParaRPr>
          </a:p>
        </p:txBody>
      </p:sp>
      <p:sp>
        <p:nvSpPr>
          <p:cNvPr id="68" name="Google Shape;68;p3"/>
          <p:cNvSpPr/>
          <p:nvPr/>
        </p:nvSpPr>
        <p:spPr>
          <a:xfrm>
            <a:off x="8321040" y="1280160"/>
            <a:ext cx="3703320" cy="23774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8321040" y="1280160"/>
            <a:ext cx="3703320" cy="320040"/>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8458200" y="1307592"/>
            <a:ext cx="34290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Montserrat"/>
              <a:buNone/>
            </a:pPr>
            <a:r>
              <a:rPr lang="en-US" sz="1000" b="1" i="0" u="none" strike="noStrike" cap="none">
                <a:solidFill>
                  <a:srgbClr val="FFFFFF"/>
                </a:solidFill>
                <a:latin typeface="Montserrat"/>
                <a:ea typeface="Montserrat"/>
                <a:cs typeface="Montserrat"/>
                <a:sym typeface="Montserrat"/>
              </a:rPr>
              <a:t>TOTAL INCOME</a:t>
            </a:r>
            <a:endParaRPr sz="1000" b="0" i="0" u="none" strike="noStrike" cap="none">
              <a:solidFill>
                <a:schemeClr val="dk1"/>
              </a:solidFill>
              <a:latin typeface="Calibri"/>
              <a:ea typeface="Calibri"/>
              <a:cs typeface="Calibri"/>
              <a:sym typeface="Calibri"/>
            </a:endParaRPr>
          </a:p>
        </p:txBody>
      </p:sp>
      <p:sp>
        <p:nvSpPr>
          <p:cNvPr id="71" name="Google Shape;71;p3"/>
          <p:cNvSpPr/>
          <p:nvPr/>
        </p:nvSpPr>
        <p:spPr>
          <a:xfrm>
            <a:off x="8458200" y="169164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4200"/>
              <a:buFont typeface="Montserrat"/>
              <a:buNone/>
            </a:pPr>
            <a:r>
              <a:rPr lang="en-US" sz="4200" b="1" i="0" u="none" strike="noStrike" cap="none">
                <a:solidFill>
                  <a:srgbClr val="002147"/>
                </a:solidFill>
                <a:latin typeface="Montserrat"/>
                <a:ea typeface="Montserrat"/>
                <a:cs typeface="Montserrat"/>
                <a:sym typeface="Montserrat"/>
              </a:rPr>
              <a:t>£170.1m</a:t>
            </a:r>
            <a:endParaRPr sz="4200" b="0" i="0" u="none" strike="noStrike" cap="none">
              <a:solidFill>
                <a:schemeClr val="dk1"/>
              </a:solidFill>
              <a:latin typeface="Calibri"/>
              <a:ea typeface="Calibri"/>
              <a:cs typeface="Calibri"/>
              <a:sym typeface="Calibri"/>
            </a:endParaRPr>
          </a:p>
        </p:txBody>
      </p:sp>
      <p:sp>
        <p:nvSpPr>
          <p:cNvPr id="72" name="Google Shape;72;p3"/>
          <p:cNvSpPr/>
          <p:nvPr/>
        </p:nvSpPr>
        <p:spPr>
          <a:xfrm>
            <a:off x="8458200" y="2468880"/>
            <a:ext cx="34290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53.2% from tuition fees</a:t>
            </a:r>
            <a:endParaRPr sz="1300" b="0" i="0" u="none" strike="noStrike" cap="none">
              <a:solidFill>
                <a:schemeClr val="dk1"/>
              </a:solidFill>
              <a:latin typeface="Calibri"/>
              <a:ea typeface="Calibri"/>
              <a:cs typeface="Calibri"/>
              <a:sym typeface="Calibri"/>
            </a:endParaRPr>
          </a:p>
        </p:txBody>
      </p:sp>
      <p:sp>
        <p:nvSpPr>
          <p:cNvPr id="73" name="Google Shape;73;p3"/>
          <p:cNvSpPr/>
          <p:nvPr/>
        </p:nvSpPr>
        <p:spPr>
          <a:xfrm>
            <a:off x="8458200" y="278892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Tuition dependency above sector norm</a:t>
            </a:r>
            <a:endParaRPr sz="1200" b="0" i="0" u="none" strike="noStrike" cap="none">
              <a:solidFill>
                <a:schemeClr val="dk1"/>
              </a:solidFill>
              <a:latin typeface="Calibri"/>
              <a:ea typeface="Calibri"/>
              <a:cs typeface="Calibri"/>
              <a:sym typeface="Calibri"/>
            </a:endParaRPr>
          </a:p>
        </p:txBody>
      </p:sp>
      <p:sp>
        <p:nvSpPr>
          <p:cNvPr id="74" name="Google Shape;74;p3"/>
          <p:cNvSpPr/>
          <p:nvPr/>
        </p:nvSpPr>
        <p:spPr>
          <a:xfrm>
            <a:off x="457200" y="3931920"/>
            <a:ext cx="11292840" cy="2286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640080" y="4069080"/>
            <a:ext cx="109728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HEADLINE FINDING</a:t>
            </a:r>
            <a:endParaRPr sz="1000" b="0" i="0" u="none" strike="noStrike" cap="none">
              <a:solidFill>
                <a:schemeClr val="dk1"/>
              </a:solidFill>
              <a:latin typeface="Calibri"/>
              <a:ea typeface="Calibri"/>
              <a:cs typeface="Calibri"/>
              <a:sym typeface="Calibri"/>
            </a:endParaRPr>
          </a:p>
        </p:txBody>
      </p:sp>
      <p:sp>
        <p:nvSpPr>
          <p:cNvPr id="76" name="Google Shape;76;p3"/>
          <p:cNvSpPr/>
          <p:nvPr/>
        </p:nvSpPr>
        <p:spPr>
          <a:xfrm>
            <a:off x="640080" y="4343400"/>
            <a:ext cx="109728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800"/>
              <a:buFont typeface="Montserrat"/>
              <a:buNone/>
            </a:pPr>
            <a:r>
              <a:rPr lang="en-US" sz="1800" b="1" i="0" u="none" strike="noStrike" cap="none">
                <a:solidFill>
                  <a:srgbClr val="FFFFFF"/>
                </a:solidFill>
                <a:latin typeface="Montserrat"/>
                <a:ea typeface="Montserrat"/>
                <a:cs typeface="Montserrat"/>
                <a:sym typeface="Montserrat"/>
              </a:rPr>
              <a:t>A reported surplus of +17% masks an underlying operational deficit of -8.6%.</a:t>
            </a:r>
            <a:endParaRPr sz="1800" b="0" i="0" u="none" strike="noStrike" cap="none">
              <a:solidFill>
                <a:schemeClr val="dk1"/>
              </a:solidFill>
              <a:latin typeface="Calibri"/>
              <a:ea typeface="Calibri"/>
              <a:cs typeface="Calibri"/>
              <a:sym typeface="Calibri"/>
            </a:endParaRPr>
          </a:p>
        </p:txBody>
      </p:sp>
      <p:sp>
        <p:nvSpPr>
          <p:cNvPr id="77" name="Google Shape;77;p3"/>
          <p:cNvSpPr/>
          <p:nvPr/>
        </p:nvSpPr>
        <p:spPr>
          <a:xfrm>
            <a:off x="640080" y="4846320"/>
            <a:ext cx="1097280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dirty="0" err="1">
                <a:solidFill>
                  <a:srgbClr val="FFFFFF"/>
                </a:solidFill>
                <a:latin typeface="Calibri"/>
                <a:ea typeface="Calibri"/>
                <a:cs typeface="Calibri"/>
                <a:sym typeface="Calibri"/>
              </a:rPr>
              <a:t>Caerwen's</a:t>
            </a:r>
            <a:r>
              <a:rPr lang="en-US" sz="1200" b="0" i="0" u="none" strike="noStrike" cap="none" dirty="0">
                <a:solidFill>
                  <a:srgbClr val="FFFFFF"/>
                </a:solidFill>
                <a:latin typeface="Calibri"/>
                <a:ea typeface="Calibri"/>
                <a:cs typeface="Calibri"/>
                <a:sym typeface="Calibri"/>
              </a:rPr>
              <a:t> 2023/24 reported surplus of +17.0% is almost entirely a pension actuarial adjustment. Stripping pension out, the operational surplus is -8.6% — and this is the fourth consecutive year of operational underperformance, with three consecutive deficit years on the excluding-pension measure (2021/22 -1.0%, 2022/23 -2.9%, 2023/24 -8.6%). The trajectory is monotonically declining. The processor classifies health as critical and flags both high borrowing (88th percentile, stable across all four years) and sustained deficit. Caerwen sits in the 16th percentile on surplus excluding pension and the 29th percentile on liquidity excluding pension. The combination of high borrowing, weak liquidity, and a deteriorating operational surplus is the most commercially significant single finding across the entire D-tier suite. This cross-references directly with the D2 finding of a 2024/25 enrolment contraction of 900 students — a tuition-dependent institution losing volume into a deteriorating financial position.</a:t>
            </a:r>
            <a:endParaRPr sz="1200" b="0" i="0" u="none" strike="noStrike" cap="none" dirty="0">
              <a:solidFill>
                <a:schemeClr val="dk1"/>
              </a:solidFill>
              <a:latin typeface="Calibri"/>
              <a:ea typeface="Calibri"/>
              <a:cs typeface="Calibri"/>
              <a:sym typeface="Calibri"/>
            </a:endParaRPr>
          </a:p>
        </p:txBody>
      </p:sp>
      <p:sp>
        <p:nvSpPr>
          <p:cNvPr id="78" name="Google Shape;78;p3"/>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80" name="Google Shape;80;p3"/>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2147"/>
        </a:solidFill>
        <a:effectLst/>
      </p:bgPr>
    </p:bg>
    <p:spTree>
      <p:nvGrpSpPr>
        <p:cNvPr id="1" name="Shape 85"/>
        <p:cNvGrpSpPr/>
        <p:nvPr/>
      </p:nvGrpSpPr>
      <p:grpSpPr>
        <a:xfrm>
          <a:off x="0" y="0"/>
          <a:ext cx="0" cy="0"/>
          <a:chOff x="0" y="0"/>
          <a:chExt cx="0" cy="0"/>
        </a:xfrm>
      </p:grpSpPr>
      <p:sp>
        <p:nvSpPr>
          <p:cNvPr id="86" name="Google Shape;86;p4"/>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87" name="Google Shape;87;p4" descr="/home/claude/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88" name="Google Shape;88;p4"/>
          <p:cNvSpPr/>
          <p:nvPr/>
        </p:nvSpPr>
        <p:spPr>
          <a:xfrm>
            <a:off x="640080" y="2286000"/>
            <a:ext cx="274320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600"/>
              <a:buFont typeface="Montserrat"/>
              <a:buNone/>
            </a:pPr>
            <a:r>
              <a:rPr lang="en-US" sz="9600" b="1" i="0" u="none" strike="noStrike" cap="none">
                <a:solidFill>
                  <a:srgbClr val="00CED1"/>
                </a:solidFill>
                <a:latin typeface="Montserrat"/>
                <a:ea typeface="Montserrat"/>
                <a:cs typeface="Montserrat"/>
                <a:sym typeface="Montserrat"/>
              </a:rPr>
              <a:t>01</a:t>
            </a:r>
            <a:endParaRPr sz="9600" b="0" i="0" u="none" strike="noStrike" cap="none">
              <a:solidFill>
                <a:schemeClr val="dk1"/>
              </a:solidFill>
              <a:latin typeface="Calibri"/>
              <a:ea typeface="Calibri"/>
              <a:cs typeface="Calibri"/>
              <a:sym typeface="Calibri"/>
            </a:endParaRPr>
          </a:p>
        </p:txBody>
      </p:sp>
      <p:sp>
        <p:nvSpPr>
          <p:cNvPr id="89" name="Google Shape;89;p4"/>
          <p:cNvSpPr/>
          <p:nvPr/>
        </p:nvSpPr>
        <p:spPr>
          <a:xfrm>
            <a:off x="640080" y="3657600"/>
            <a:ext cx="109728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3600"/>
              <a:buFont typeface="Montserrat"/>
              <a:buNone/>
            </a:pPr>
            <a:r>
              <a:rPr lang="en-US" sz="3600" b="1" i="0" u="none" strike="noStrike" cap="none">
                <a:solidFill>
                  <a:srgbClr val="FFFFFF"/>
                </a:solidFill>
                <a:latin typeface="Montserrat"/>
                <a:ea typeface="Montserrat"/>
                <a:cs typeface="Montserrat"/>
                <a:sym typeface="Montserrat"/>
              </a:rPr>
              <a:t>Surplus &amp; The Pension Adjustment</a:t>
            </a:r>
            <a:endParaRPr sz="3600" b="0" i="0" u="none" strike="noStrike" cap="none">
              <a:solidFill>
                <a:schemeClr val="dk1"/>
              </a:solidFill>
              <a:latin typeface="Calibri"/>
              <a:ea typeface="Calibri"/>
              <a:cs typeface="Calibri"/>
              <a:sym typeface="Calibri"/>
            </a:endParaRPr>
          </a:p>
        </p:txBody>
      </p:sp>
      <p:sp>
        <p:nvSpPr>
          <p:cNvPr id="90" name="Google Shape;90;p4"/>
          <p:cNvSpPr/>
          <p:nvPr/>
        </p:nvSpPr>
        <p:spPr>
          <a:xfrm>
            <a:off x="640080" y="4343400"/>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600"/>
              <a:buFont typeface="Calibri"/>
              <a:buNone/>
            </a:pPr>
            <a:r>
              <a:rPr lang="en-US" sz="1600" b="0" i="1" u="none" strike="noStrike" cap="none">
                <a:solidFill>
                  <a:srgbClr val="A0B4C8"/>
                </a:solidFill>
                <a:latin typeface="Calibri"/>
                <a:ea typeface="Calibri"/>
                <a:cs typeface="Calibri"/>
                <a:sym typeface="Calibri"/>
              </a:rPr>
              <a:t>What the headline says. What the underlying operations actually look like.</a:t>
            </a:r>
            <a:endParaRPr sz="1600" b="0" i="0" u="none" strike="noStrike" cap="none">
              <a:solidFill>
                <a:schemeClr val="dk1"/>
              </a:solidFill>
              <a:latin typeface="Calibri"/>
              <a:ea typeface="Calibri"/>
              <a:cs typeface="Calibri"/>
              <a:sym typeface="Calibri"/>
            </a:endParaRPr>
          </a:p>
        </p:txBody>
      </p:sp>
      <p:sp>
        <p:nvSpPr>
          <p:cNvPr id="91" name="Google Shape;91;p4"/>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6"/>
        <p:cNvGrpSpPr/>
        <p:nvPr/>
      </p:nvGrpSpPr>
      <p:grpSpPr>
        <a:xfrm>
          <a:off x="0" y="0"/>
          <a:ext cx="0" cy="0"/>
          <a:chOff x="0" y="0"/>
          <a:chExt cx="0" cy="0"/>
        </a:xfrm>
      </p:grpSpPr>
      <p:pic>
        <p:nvPicPr>
          <p:cNvPr id="97" name="Google Shape;97;p5"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98" name="Google Shape;98;p5"/>
          <p:cNvSpPr/>
          <p:nvPr/>
        </p:nvSpPr>
        <p:spPr>
          <a:xfrm>
            <a:off x="457200" y="365760"/>
            <a:ext cx="100584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Reported vs Operational Surplus</a:t>
            </a:r>
            <a:endParaRPr sz="2400" b="0" i="0" u="none" strike="noStrike" cap="none">
              <a:solidFill>
                <a:schemeClr val="dk1"/>
              </a:solidFill>
              <a:latin typeface="Calibri"/>
              <a:ea typeface="Calibri"/>
              <a:cs typeface="Calibri"/>
              <a:sym typeface="Calibri"/>
            </a:endParaRPr>
          </a:p>
        </p:txBody>
      </p:sp>
      <p:sp>
        <p:nvSpPr>
          <p:cNvPr id="99" name="Google Shape;99;p5"/>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00" name="Google Shape;100;p5"/>
          <p:cNvGraphicFramePr/>
          <p:nvPr/>
        </p:nvGraphicFramePr>
        <p:xfrm>
          <a:off x="457200" y="1188720"/>
          <a:ext cx="11292850" cy="2514625"/>
        </p:xfrm>
        <a:graphic>
          <a:graphicData uri="http://schemas.openxmlformats.org/drawingml/2006/table">
            <a:tbl>
              <a:tblPr>
                <a:noFill/>
                <a:tableStyleId>{142D58F3-6AD2-4ED4-9BF7-546B5F8C98B4}</a:tableStyleId>
              </a:tblPr>
              <a:tblGrid>
                <a:gridCol w="1691650">
                  <a:extLst>
                    <a:ext uri="{9D8B030D-6E8A-4147-A177-3AD203B41FA5}">
                      <a16:colId xmlns:a16="http://schemas.microsoft.com/office/drawing/2014/main" val="20000"/>
                    </a:ext>
                  </a:extLst>
                </a:gridCol>
                <a:gridCol w="2194550">
                  <a:extLst>
                    <a:ext uri="{9D8B030D-6E8A-4147-A177-3AD203B41FA5}">
                      <a16:colId xmlns:a16="http://schemas.microsoft.com/office/drawing/2014/main" val="20001"/>
                    </a:ext>
                  </a:extLst>
                </a:gridCol>
                <a:gridCol w="2377450">
                  <a:extLst>
                    <a:ext uri="{9D8B030D-6E8A-4147-A177-3AD203B41FA5}">
                      <a16:colId xmlns:a16="http://schemas.microsoft.com/office/drawing/2014/main" val="20002"/>
                    </a:ext>
                  </a:extLst>
                </a:gridCol>
                <a:gridCol w="2468875">
                  <a:extLst>
                    <a:ext uri="{9D8B030D-6E8A-4147-A177-3AD203B41FA5}">
                      <a16:colId xmlns:a16="http://schemas.microsoft.com/office/drawing/2014/main" val="20003"/>
                    </a:ext>
                  </a:extLst>
                </a:gridCol>
                <a:gridCol w="2560325">
                  <a:extLst>
                    <a:ext uri="{9D8B030D-6E8A-4147-A177-3AD203B41FA5}">
                      <a16:colId xmlns:a16="http://schemas.microsoft.com/office/drawing/2014/main" val="20004"/>
                    </a:ext>
                  </a:extLst>
                </a:gridCol>
              </a:tblGrid>
              <a:tr h="502925">
                <a:tc>
                  <a:txBody>
                    <a:bodyPr/>
                    <a:lstStyle/>
                    <a:p>
                      <a:pPr marL="0" marR="0" lvl="0" indent="0" algn="l"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Year</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Reported %</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Excl. pension %</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Pension swing (pp)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Excl-pension percentile</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2020/21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+0.6%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i="1" u="none" strike="noStrike" cap="none">
                          <a:solidFill>
                            <a:srgbClr val="4D4D4D"/>
                          </a:solidFill>
                          <a:latin typeface="Calibri"/>
                          <a:ea typeface="Calibri"/>
                          <a:cs typeface="Calibri"/>
                          <a:sym typeface="Calibri"/>
                        </a:rPr>
                        <a:t>-1.6pp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u="none" strike="noStrike" cap="none">
                          <a:solidFill>
                            <a:srgbClr val="002147"/>
                          </a:solidFill>
                          <a:latin typeface="Calibri"/>
                          <a:ea typeface="Calibri"/>
                          <a:cs typeface="Calibri"/>
                          <a:sym typeface="Calibri"/>
                        </a:rPr>
                        <a:t>27th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1"/>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2021/22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-22.7%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i="1" u="none" strike="noStrike" cap="none">
                          <a:solidFill>
                            <a:srgbClr val="4D4D4D"/>
                          </a:solidFill>
                          <a:latin typeface="Calibri"/>
                          <a:ea typeface="Calibri"/>
                          <a:cs typeface="Calibri"/>
                          <a:sym typeface="Calibri"/>
                        </a:rPr>
                        <a:t>-21.7pp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u="none" strike="noStrike" cap="none">
                          <a:solidFill>
                            <a:srgbClr val="002147"/>
                          </a:solidFill>
                          <a:latin typeface="Calibri"/>
                          <a:ea typeface="Calibri"/>
                          <a:cs typeface="Calibri"/>
                          <a:sym typeface="Calibri"/>
                        </a:rPr>
                        <a:t>25th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2022/23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+3.2%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-2.9%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i="1" u="none" strike="noStrike" cap="none">
                          <a:solidFill>
                            <a:srgbClr val="4D4D4D"/>
                          </a:solidFill>
                          <a:latin typeface="Calibri"/>
                          <a:ea typeface="Calibri"/>
                          <a:cs typeface="Calibri"/>
                          <a:sym typeface="Calibri"/>
                        </a:rPr>
                        <a:t>+6.1pp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u="none" strike="noStrike" cap="none">
                          <a:solidFill>
                            <a:srgbClr val="002147"/>
                          </a:solidFill>
                          <a:latin typeface="Calibri"/>
                          <a:ea typeface="Calibri"/>
                          <a:cs typeface="Calibri"/>
                          <a:sym typeface="Calibri"/>
                        </a:rPr>
                        <a:t>26th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2023/24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-8.6%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i="1" u="none" strike="noStrike" cap="none">
                          <a:solidFill>
                            <a:srgbClr val="4D4D4D"/>
                          </a:solidFill>
                          <a:latin typeface="Calibri"/>
                          <a:ea typeface="Calibri"/>
                          <a:cs typeface="Calibri"/>
                          <a:sym typeface="Calibri"/>
                        </a:rPr>
                        <a:t>+25.6pp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u="none" strike="noStrike" cap="none">
                          <a:solidFill>
                            <a:srgbClr val="002147"/>
                          </a:solidFill>
                          <a:latin typeface="Calibri"/>
                          <a:ea typeface="Calibri"/>
                          <a:cs typeface="Calibri"/>
                          <a:sym typeface="Calibri"/>
                        </a:rPr>
                        <a:t>16th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101" name="Google Shape;101;p5"/>
          <p:cNvSpPr/>
          <p:nvPr/>
        </p:nvSpPr>
        <p:spPr>
          <a:xfrm>
            <a:off x="457200" y="4114800"/>
            <a:ext cx="11292840" cy="23774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5"/>
          <p:cNvSpPr/>
          <p:nvPr/>
        </p:nvSpPr>
        <p:spPr>
          <a:xfrm>
            <a:off x="640080" y="4206240"/>
            <a:ext cx="1097280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READING THE PENSION SWING</a:t>
            </a:r>
            <a:endParaRPr sz="1000" b="0" i="0" u="none" strike="noStrike" cap="none">
              <a:solidFill>
                <a:schemeClr val="dk1"/>
              </a:solidFill>
              <a:latin typeface="Calibri"/>
              <a:ea typeface="Calibri"/>
              <a:cs typeface="Calibri"/>
              <a:sym typeface="Calibri"/>
            </a:endParaRPr>
          </a:p>
        </p:txBody>
      </p:sp>
      <p:sp>
        <p:nvSpPr>
          <p:cNvPr id="103" name="Google Shape;103;p5"/>
          <p:cNvSpPr/>
          <p:nvPr/>
        </p:nvSpPr>
        <p:spPr>
          <a:xfrm>
            <a:off x="640080" y="4480560"/>
            <a:ext cx="10972800" cy="1920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dirty="0">
                <a:solidFill>
                  <a:srgbClr val="FFFFFF"/>
                </a:solidFill>
                <a:latin typeface="Calibri"/>
                <a:ea typeface="Calibri"/>
                <a:cs typeface="Calibri"/>
                <a:sym typeface="Calibri"/>
              </a:rPr>
              <a:t>The pension adjustment column shows the difference between reported and operational surplus in each year. In 2021/22 the swing was -21.7pp (a large pension charge that pushed reported into deep deficit). In 2023/24 the swing reversed to +25.6pp (a large pension credit that pushed reported into apparent strength). Both are accounting movements, not operational changes. The operational story is the third column: -8.6% in 2023/24, the worst year in the four-year window. On the excluding-pension percentile measure, Caerwen has slipped from the 27th percentile (2020/21) to the 16th percentile (2023/24) — meaning 84% of UK providers now have stronger operational surplus positions than Caerwen.</a:t>
            </a:r>
            <a:endParaRPr sz="1200" b="0" i="0" u="none" strike="noStrike" cap="none" dirty="0">
              <a:solidFill>
                <a:schemeClr val="dk1"/>
              </a:solidFill>
              <a:latin typeface="Calibri"/>
              <a:ea typeface="Calibri"/>
              <a:cs typeface="Calibri"/>
              <a:sym typeface="Calibri"/>
            </a:endParaRPr>
          </a:p>
        </p:txBody>
      </p:sp>
      <p:sp>
        <p:nvSpPr>
          <p:cNvPr id="104" name="Google Shape;104;p5"/>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5"/>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106" name="Google Shape;106;p5"/>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11"/>
        <p:cNvGrpSpPr/>
        <p:nvPr/>
      </p:nvGrpSpPr>
      <p:grpSpPr>
        <a:xfrm>
          <a:off x="0" y="0"/>
          <a:ext cx="0" cy="0"/>
          <a:chOff x="0" y="0"/>
          <a:chExt cx="0" cy="0"/>
        </a:xfrm>
      </p:grpSpPr>
      <p:pic>
        <p:nvPicPr>
          <p:cNvPr id="112" name="Google Shape;112;p6"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13" name="Google Shape;113;p6"/>
          <p:cNvSpPr/>
          <p:nvPr/>
        </p:nvSpPr>
        <p:spPr>
          <a:xfrm>
            <a:off x="457200" y="365760"/>
            <a:ext cx="100584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Income, Expenditure &amp; Composition</a:t>
            </a:r>
            <a:endParaRPr sz="2400" b="0" i="0" u="none" strike="noStrike" cap="none">
              <a:solidFill>
                <a:schemeClr val="dk1"/>
              </a:solidFill>
              <a:latin typeface="Calibri"/>
              <a:ea typeface="Calibri"/>
              <a:cs typeface="Calibri"/>
              <a:sym typeface="Calibri"/>
            </a:endParaRPr>
          </a:p>
        </p:txBody>
      </p:sp>
      <p:sp>
        <p:nvSpPr>
          <p:cNvPr id="114" name="Google Shape;114;p6"/>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15" name="Google Shape;115;p6"/>
          <p:cNvGraphicFramePr/>
          <p:nvPr/>
        </p:nvGraphicFramePr>
        <p:xfrm>
          <a:off x="457200" y="1188720"/>
          <a:ext cx="3000000" cy="3000000"/>
        </p:xfrm>
        <a:graphic>
          <a:graphicData uri="http://schemas.openxmlformats.org/drawingml/2006/table">
            <a:tbl>
              <a:tblPr>
                <a:noFill/>
                <a:tableStyleId>{142D58F3-6AD2-4ED4-9BF7-546B5F8C98B4}</a:tableStyleId>
              </a:tblPr>
              <a:tblGrid>
                <a:gridCol w="1463050">
                  <a:extLst>
                    <a:ext uri="{9D8B030D-6E8A-4147-A177-3AD203B41FA5}">
                      <a16:colId xmlns:a16="http://schemas.microsoft.com/office/drawing/2014/main" val="20000"/>
                    </a:ext>
                  </a:extLst>
                </a:gridCol>
                <a:gridCol w="1691650">
                  <a:extLst>
                    <a:ext uri="{9D8B030D-6E8A-4147-A177-3AD203B41FA5}">
                      <a16:colId xmlns:a16="http://schemas.microsoft.com/office/drawing/2014/main" val="20001"/>
                    </a:ext>
                  </a:extLst>
                </a:gridCol>
                <a:gridCol w="2011675">
                  <a:extLst>
                    <a:ext uri="{9D8B030D-6E8A-4147-A177-3AD203B41FA5}">
                      <a16:colId xmlns:a16="http://schemas.microsoft.com/office/drawing/2014/main" val="20002"/>
                    </a:ext>
                  </a:extLst>
                </a:gridCol>
                <a:gridCol w="1691650">
                  <a:extLst>
                    <a:ext uri="{9D8B030D-6E8A-4147-A177-3AD203B41FA5}">
                      <a16:colId xmlns:a16="http://schemas.microsoft.com/office/drawing/2014/main" val="20003"/>
                    </a:ext>
                  </a:extLst>
                </a:gridCol>
                <a:gridCol w="1828800">
                  <a:extLst>
                    <a:ext uri="{9D8B030D-6E8A-4147-A177-3AD203B41FA5}">
                      <a16:colId xmlns:a16="http://schemas.microsoft.com/office/drawing/2014/main" val="20004"/>
                    </a:ext>
                  </a:extLst>
                </a:gridCol>
                <a:gridCol w="2606050">
                  <a:extLst>
                    <a:ext uri="{9D8B030D-6E8A-4147-A177-3AD203B41FA5}">
                      <a16:colId xmlns:a16="http://schemas.microsoft.com/office/drawing/2014/main" val="20005"/>
                    </a:ext>
                  </a:extLst>
                </a:gridCol>
              </a:tblGrid>
              <a:tr h="502925">
                <a:tc>
                  <a:txBody>
                    <a:bodyPr/>
                    <a:lstStyle/>
                    <a:p>
                      <a:pPr marL="0" marR="0" lvl="0" indent="0" algn="l"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Year</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Income £m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Expenditure £m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Tuition £m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Tuition share</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Reported surplus £m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2020/21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£153.4m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£154.9m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£76.7m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50.0%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£-1.6m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1"/>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2021/22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£163.3m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£200.3m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£80.8m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49.5%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£-37.0m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2022/23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£178.0m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£172.3m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£88.7m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49.8%</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£5.7m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2023/24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£170.1m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£141.3m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£90.5m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53.2%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£28.9m</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116" name="Google Shape;116;p6"/>
          <p:cNvSpPr/>
          <p:nvPr/>
        </p:nvSpPr>
        <p:spPr>
          <a:xfrm>
            <a:off x="457200" y="4114800"/>
            <a:ext cx="11292840" cy="23774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6"/>
          <p:cNvSpPr/>
          <p:nvPr/>
        </p:nvSpPr>
        <p:spPr>
          <a:xfrm>
            <a:off x="640080" y="4206240"/>
            <a:ext cx="1097280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INCOME COMPOSITION READ</a:t>
            </a:r>
            <a:endParaRPr sz="1000" b="0" i="0" u="none" strike="noStrike" cap="none">
              <a:solidFill>
                <a:schemeClr val="dk1"/>
              </a:solidFill>
              <a:latin typeface="Calibri"/>
              <a:ea typeface="Calibri"/>
              <a:cs typeface="Calibri"/>
              <a:sym typeface="Calibri"/>
            </a:endParaRPr>
          </a:p>
        </p:txBody>
      </p:sp>
      <p:sp>
        <p:nvSpPr>
          <p:cNvPr id="118" name="Google Shape;118;p6"/>
          <p:cNvSpPr/>
          <p:nvPr/>
        </p:nvSpPr>
        <p:spPr>
          <a:xfrm>
            <a:off x="640080" y="4480560"/>
            <a:ext cx="10972800" cy="1920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Total income grew +10.9% over four years, from £153.4m to £170.1m. Tuition income grew faster: +17.9%, from £76.7m to £90.5m. Tuition now accounts for 53.2% of total income — high for a research university (sector norm closer to 45-48%) and indicative of a structural tilt towards student-fee dependence. The 2024/25 enrolment contraction documented in D2 (-900 students, almost entirely international taught-PG) directly threatens this revenue line. International taught-PG fee yield averages 2-3x the home undergraduate rate, so the revenue impact of the international contraction will be disproportionately large when 2024/25 finance data lands in early 2026.</a:t>
            </a:r>
            <a:endParaRPr sz="1200" b="0" i="0" u="none" strike="noStrike" cap="none">
              <a:solidFill>
                <a:schemeClr val="dk1"/>
              </a:solidFill>
              <a:latin typeface="Calibri"/>
              <a:ea typeface="Calibri"/>
              <a:cs typeface="Calibri"/>
              <a:sym typeface="Calibri"/>
            </a:endParaRPr>
          </a:p>
        </p:txBody>
      </p:sp>
      <p:sp>
        <p:nvSpPr>
          <p:cNvPr id="119" name="Google Shape;119;p6"/>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6"/>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121" name="Google Shape;121;p6"/>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26"/>
        <p:cNvGrpSpPr/>
        <p:nvPr/>
      </p:nvGrpSpPr>
      <p:grpSpPr>
        <a:xfrm>
          <a:off x="0" y="0"/>
          <a:ext cx="0" cy="0"/>
          <a:chOff x="0" y="0"/>
          <a:chExt cx="0" cy="0"/>
        </a:xfrm>
      </p:grpSpPr>
      <p:pic>
        <p:nvPicPr>
          <p:cNvPr id="127" name="Google Shape;127;p7"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28" name="Google Shape;128;p7"/>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KFI Dashboard — Sector Percentile Position</a:t>
            </a:r>
            <a:endParaRPr sz="2400" b="0" i="0" u="none" strike="noStrike" cap="none">
              <a:solidFill>
                <a:schemeClr val="dk1"/>
              </a:solidFill>
              <a:latin typeface="Calibri"/>
              <a:ea typeface="Calibri"/>
              <a:cs typeface="Calibri"/>
              <a:sym typeface="Calibri"/>
            </a:endParaRPr>
          </a:p>
        </p:txBody>
      </p:sp>
      <p:sp>
        <p:nvSpPr>
          <p:cNvPr id="129" name="Google Shape;129;p7"/>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7"/>
          <p:cNvSpPr/>
          <p:nvPr/>
        </p:nvSpPr>
        <p:spPr>
          <a:xfrm>
            <a:off x="457200" y="1280160"/>
            <a:ext cx="3703320" cy="1828800"/>
          </a:xfrm>
          <a:prstGeom prst="rect">
            <a:avLst/>
          </a:prstGeom>
          <a:solidFill>
            <a:srgbClr val="F2F6FA"/>
          </a:solidFill>
          <a:ln w="12700" cap="flat" cmpd="sng">
            <a:solidFill>
              <a:srgbClr val="C8102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7"/>
          <p:cNvSpPr/>
          <p:nvPr/>
        </p:nvSpPr>
        <p:spPr>
          <a:xfrm>
            <a:off x="457200" y="1280160"/>
            <a:ext cx="3703320" cy="320040"/>
          </a:xfrm>
          <a:prstGeom prst="rect">
            <a:avLst/>
          </a:prstGeom>
          <a:solidFill>
            <a:srgbClr val="C810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7"/>
          <p:cNvSpPr/>
          <p:nvPr/>
        </p:nvSpPr>
        <p:spPr>
          <a:xfrm>
            <a:off x="594360" y="1307592"/>
            <a:ext cx="34290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Montserrat"/>
              <a:buNone/>
            </a:pPr>
            <a:r>
              <a:rPr lang="en-US" sz="1000" b="1" i="0" u="none" strike="noStrike" cap="none">
                <a:solidFill>
                  <a:srgbClr val="FFFFFF"/>
                </a:solidFill>
                <a:latin typeface="Montserrat"/>
                <a:ea typeface="Montserrat"/>
                <a:cs typeface="Montserrat"/>
                <a:sym typeface="Montserrat"/>
              </a:rPr>
              <a:t>SURPLUS EXCL-PENSION</a:t>
            </a:r>
            <a:endParaRPr sz="1000" b="0" i="0" u="none" strike="noStrike" cap="none">
              <a:solidFill>
                <a:schemeClr val="dk1"/>
              </a:solidFill>
              <a:latin typeface="Calibri"/>
              <a:ea typeface="Calibri"/>
              <a:cs typeface="Calibri"/>
              <a:sym typeface="Calibri"/>
            </a:endParaRPr>
          </a:p>
        </p:txBody>
      </p:sp>
      <p:sp>
        <p:nvSpPr>
          <p:cNvPr id="133" name="Google Shape;133;p7"/>
          <p:cNvSpPr/>
          <p:nvPr/>
        </p:nvSpPr>
        <p:spPr>
          <a:xfrm>
            <a:off x="594360" y="1691640"/>
            <a:ext cx="34290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4200"/>
              <a:buFont typeface="Montserrat"/>
              <a:buNone/>
            </a:pPr>
            <a:r>
              <a:rPr lang="en-US" sz="4200" b="1" i="0" u="none" strike="noStrike" cap="none">
                <a:solidFill>
                  <a:srgbClr val="002147"/>
                </a:solidFill>
                <a:latin typeface="Montserrat"/>
                <a:ea typeface="Montserrat"/>
                <a:cs typeface="Montserrat"/>
                <a:sym typeface="Montserrat"/>
              </a:rPr>
              <a:t>16th</a:t>
            </a:r>
            <a:endParaRPr sz="4200" b="0" i="0" u="none" strike="noStrike" cap="none">
              <a:solidFill>
                <a:schemeClr val="dk1"/>
              </a:solidFill>
              <a:latin typeface="Calibri"/>
              <a:ea typeface="Calibri"/>
              <a:cs typeface="Calibri"/>
              <a:sym typeface="Calibri"/>
            </a:endParaRPr>
          </a:p>
        </p:txBody>
      </p:sp>
      <p:sp>
        <p:nvSpPr>
          <p:cNvPr id="134" name="Google Shape;134;p7"/>
          <p:cNvSpPr/>
          <p:nvPr/>
        </p:nvSpPr>
        <p:spPr>
          <a:xfrm>
            <a:off x="594360" y="2377440"/>
            <a:ext cx="34290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16th percentile = 84% of providers stronger</a:t>
            </a:r>
            <a:endParaRPr sz="1100" b="0" i="0" u="none" strike="noStrike" cap="none">
              <a:solidFill>
                <a:schemeClr val="dk1"/>
              </a:solidFill>
              <a:latin typeface="Calibri"/>
              <a:ea typeface="Calibri"/>
              <a:cs typeface="Calibri"/>
              <a:sym typeface="Calibri"/>
            </a:endParaRPr>
          </a:p>
        </p:txBody>
      </p:sp>
      <p:sp>
        <p:nvSpPr>
          <p:cNvPr id="135" name="Google Shape;135;p7"/>
          <p:cNvSpPr/>
          <p:nvPr/>
        </p:nvSpPr>
        <p:spPr>
          <a:xfrm>
            <a:off x="4389120" y="1280160"/>
            <a:ext cx="3703320" cy="1828800"/>
          </a:xfrm>
          <a:prstGeom prst="rect">
            <a:avLst/>
          </a:prstGeom>
          <a:solidFill>
            <a:srgbClr val="F2F6FA"/>
          </a:solidFill>
          <a:ln w="12700" cap="flat" cmpd="sng">
            <a:solidFill>
              <a:srgbClr val="E68A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7"/>
          <p:cNvSpPr/>
          <p:nvPr/>
        </p:nvSpPr>
        <p:spPr>
          <a:xfrm>
            <a:off x="4389120" y="1280160"/>
            <a:ext cx="3703320" cy="320040"/>
          </a:xfrm>
          <a:prstGeom prst="rect">
            <a:avLst/>
          </a:prstGeom>
          <a:solidFill>
            <a:srgbClr val="E68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7"/>
          <p:cNvSpPr/>
          <p:nvPr/>
        </p:nvSpPr>
        <p:spPr>
          <a:xfrm>
            <a:off x="4526280" y="1307592"/>
            <a:ext cx="34290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Montserrat"/>
              <a:buNone/>
            </a:pPr>
            <a:r>
              <a:rPr lang="en-US" sz="1000" b="1" i="0" u="none" strike="noStrike" cap="none">
                <a:solidFill>
                  <a:srgbClr val="FFFFFF"/>
                </a:solidFill>
                <a:latin typeface="Montserrat"/>
                <a:ea typeface="Montserrat"/>
                <a:cs typeface="Montserrat"/>
                <a:sym typeface="Montserrat"/>
              </a:rPr>
              <a:t>LIQUIDITY EXCL-PENSION</a:t>
            </a:r>
            <a:endParaRPr sz="1000" b="0" i="0" u="none" strike="noStrike" cap="none">
              <a:solidFill>
                <a:schemeClr val="dk1"/>
              </a:solidFill>
              <a:latin typeface="Calibri"/>
              <a:ea typeface="Calibri"/>
              <a:cs typeface="Calibri"/>
              <a:sym typeface="Calibri"/>
            </a:endParaRPr>
          </a:p>
        </p:txBody>
      </p:sp>
      <p:sp>
        <p:nvSpPr>
          <p:cNvPr id="138" name="Google Shape;138;p7"/>
          <p:cNvSpPr/>
          <p:nvPr/>
        </p:nvSpPr>
        <p:spPr>
          <a:xfrm>
            <a:off x="4526280" y="1691640"/>
            <a:ext cx="34290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4200"/>
              <a:buFont typeface="Montserrat"/>
              <a:buNone/>
            </a:pPr>
            <a:r>
              <a:rPr lang="en-US" sz="4200" b="1" i="0" u="none" strike="noStrike" cap="none">
                <a:solidFill>
                  <a:srgbClr val="002147"/>
                </a:solidFill>
                <a:latin typeface="Montserrat"/>
                <a:ea typeface="Montserrat"/>
                <a:cs typeface="Montserrat"/>
                <a:sym typeface="Montserrat"/>
              </a:rPr>
              <a:t>29th</a:t>
            </a:r>
            <a:endParaRPr sz="4200" b="0" i="0" u="none" strike="noStrike" cap="none">
              <a:solidFill>
                <a:schemeClr val="dk1"/>
              </a:solidFill>
              <a:latin typeface="Calibri"/>
              <a:ea typeface="Calibri"/>
              <a:cs typeface="Calibri"/>
              <a:sym typeface="Calibri"/>
            </a:endParaRPr>
          </a:p>
        </p:txBody>
      </p:sp>
      <p:sp>
        <p:nvSpPr>
          <p:cNvPr id="139" name="Google Shape;139;p7"/>
          <p:cNvSpPr/>
          <p:nvPr/>
        </p:nvSpPr>
        <p:spPr>
          <a:xfrm>
            <a:off x="4526280" y="2377440"/>
            <a:ext cx="34290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Below sector median</a:t>
            </a:r>
            <a:endParaRPr sz="1100" b="0" i="0" u="none" strike="noStrike" cap="none">
              <a:solidFill>
                <a:schemeClr val="dk1"/>
              </a:solidFill>
              <a:latin typeface="Calibri"/>
              <a:ea typeface="Calibri"/>
              <a:cs typeface="Calibri"/>
              <a:sym typeface="Calibri"/>
            </a:endParaRPr>
          </a:p>
        </p:txBody>
      </p:sp>
      <p:sp>
        <p:nvSpPr>
          <p:cNvPr id="140" name="Google Shape;140;p7"/>
          <p:cNvSpPr/>
          <p:nvPr/>
        </p:nvSpPr>
        <p:spPr>
          <a:xfrm>
            <a:off x="8321040" y="1280160"/>
            <a:ext cx="3703320" cy="1828800"/>
          </a:xfrm>
          <a:prstGeom prst="rect">
            <a:avLst/>
          </a:prstGeom>
          <a:solidFill>
            <a:srgbClr val="F2F6FA"/>
          </a:solidFill>
          <a:ln w="12700" cap="flat" cmpd="sng">
            <a:solidFill>
              <a:srgbClr val="C8102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7"/>
          <p:cNvSpPr/>
          <p:nvPr/>
        </p:nvSpPr>
        <p:spPr>
          <a:xfrm>
            <a:off x="8321040" y="1280160"/>
            <a:ext cx="3703320" cy="320040"/>
          </a:xfrm>
          <a:prstGeom prst="rect">
            <a:avLst/>
          </a:prstGeom>
          <a:solidFill>
            <a:srgbClr val="C810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7"/>
          <p:cNvSpPr/>
          <p:nvPr/>
        </p:nvSpPr>
        <p:spPr>
          <a:xfrm>
            <a:off x="8458200" y="1307592"/>
            <a:ext cx="34290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Montserrat"/>
              <a:buNone/>
            </a:pPr>
            <a:r>
              <a:rPr lang="en-US" sz="1000" b="1" i="0" u="none" strike="noStrike" cap="none">
                <a:solidFill>
                  <a:srgbClr val="FFFFFF"/>
                </a:solidFill>
                <a:latin typeface="Montserrat"/>
                <a:ea typeface="Montserrat"/>
                <a:cs typeface="Montserrat"/>
                <a:sym typeface="Montserrat"/>
              </a:rPr>
              <a:t>BORROWING</a:t>
            </a:r>
            <a:endParaRPr sz="1000" b="0" i="0" u="none" strike="noStrike" cap="none">
              <a:solidFill>
                <a:schemeClr val="dk1"/>
              </a:solidFill>
              <a:latin typeface="Calibri"/>
              <a:ea typeface="Calibri"/>
              <a:cs typeface="Calibri"/>
              <a:sym typeface="Calibri"/>
            </a:endParaRPr>
          </a:p>
        </p:txBody>
      </p:sp>
      <p:sp>
        <p:nvSpPr>
          <p:cNvPr id="143" name="Google Shape;143;p7"/>
          <p:cNvSpPr/>
          <p:nvPr/>
        </p:nvSpPr>
        <p:spPr>
          <a:xfrm>
            <a:off x="8458200" y="1691640"/>
            <a:ext cx="34290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4200"/>
              <a:buFont typeface="Montserrat"/>
              <a:buNone/>
            </a:pPr>
            <a:r>
              <a:rPr lang="en-US" sz="4200" b="1" i="0" u="none" strike="noStrike" cap="none">
                <a:solidFill>
                  <a:srgbClr val="002147"/>
                </a:solidFill>
                <a:latin typeface="Montserrat"/>
                <a:ea typeface="Montserrat"/>
                <a:cs typeface="Montserrat"/>
                <a:sym typeface="Montserrat"/>
              </a:rPr>
              <a:t>88th</a:t>
            </a:r>
            <a:endParaRPr sz="4200" b="0" i="0" u="none" strike="noStrike" cap="none">
              <a:solidFill>
                <a:schemeClr val="dk1"/>
              </a:solidFill>
              <a:latin typeface="Calibri"/>
              <a:ea typeface="Calibri"/>
              <a:cs typeface="Calibri"/>
              <a:sym typeface="Calibri"/>
            </a:endParaRPr>
          </a:p>
        </p:txBody>
      </p:sp>
      <p:sp>
        <p:nvSpPr>
          <p:cNvPr id="144" name="Google Shape;144;p7"/>
          <p:cNvSpPr/>
          <p:nvPr/>
        </p:nvSpPr>
        <p:spPr>
          <a:xfrm>
            <a:off x="8458200" y="2377440"/>
            <a:ext cx="34290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88th percentile = high-borrowing flag</a:t>
            </a:r>
            <a:endParaRPr sz="1100" b="0" i="0" u="none" strike="noStrike" cap="none">
              <a:solidFill>
                <a:schemeClr val="dk1"/>
              </a:solidFill>
              <a:latin typeface="Calibri"/>
              <a:ea typeface="Calibri"/>
              <a:cs typeface="Calibri"/>
              <a:sym typeface="Calibri"/>
            </a:endParaRPr>
          </a:p>
        </p:txBody>
      </p:sp>
      <p:graphicFrame>
        <p:nvGraphicFramePr>
          <p:cNvPr id="145" name="Google Shape;145;p7"/>
          <p:cNvGraphicFramePr/>
          <p:nvPr/>
        </p:nvGraphicFramePr>
        <p:xfrm>
          <a:off x="457200" y="3291840"/>
          <a:ext cx="3000000" cy="3000000"/>
        </p:xfrm>
        <a:graphic>
          <a:graphicData uri="http://schemas.openxmlformats.org/drawingml/2006/table">
            <a:tbl>
              <a:tblPr>
                <a:noFill/>
                <a:tableStyleId>{142D58F3-6AD2-4ED4-9BF7-546B5F8C98B4}</a:tableStyleId>
              </a:tblPr>
              <a:tblGrid>
                <a:gridCol w="397765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1828800">
                  <a:extLst>
                    <a:ext uri="{9D8B030D-6E8A-4147-A177-3AD203B41FA5}">
                      <a16:colId xmlns:a16="http://schemas.microsoft.com/office/drawing/2014/main" val="20004"/>
                    </a:ext>
                  </a:extLst>
                </a:gridCol>
              </a:tblGrid>
              <a:tr h="457200">
                <a:tc>
                  <a:txBody>
                    <a:bodyPr/>
                    <a:lstStyle/>
                    <a:p>
                      <a:pPr marL="0" marR="0" lvl="0" indent="0" algn="l"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Indicator</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2020/21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2021/22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2022/23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2023/24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457200">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Surplus excl-pension</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27th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25th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26th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16th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1"/>
                  </a:ext>
                </a:extLst>
              </a:tr>
              <a:tr h="457200">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Liquidity excl-pension</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36th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34th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27th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29th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457200">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Borrowing (lower better)</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88th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86th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88th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88th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457200">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Current ratio</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41th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38th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34th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33th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r h="457200">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Debt service ratio</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43th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43th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50th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57th</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
        <p:nvSpPr>
          <p:cNvPr id="146" name="Google Shape;146;p7"/>
          <p:cNvSpPr/>
          <p:nvPr/>
        </p:nvSpPr>
        <p:spPr>
          <a:xfrm>
            <a:off x="457200" y="5806440"/>
            <a:ext cx="11292840" cy="68580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7"/>
          <p:cNvSpPr/>
          <p:nvPr/>
        </p:nvSpPr>
        <p:spPr>
          <a:xfrm>
            <a:off x="640080" y="5897880"/>
            <a:ext cx="10972800" cy="5486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1" u="none" strike="noStrike" cap="none">
                <a:solidFill>
                  <a:srgbClr val="4D4D4D"/>
                </a:solidFill>
                <a:latin typeface="Calibri"/>
                <a:ea typeface="Calibri"/>
                <a:cs typeface="Calibri"/>
                <a:sym typeface="Calibri"/>
              </a:rPr>
              <a:t>Borrowing has been at the 86th-88th percentile for four straight years — the institution is structurally levered and has not deleveraged. Current ratio percentile has slipped from 41st to 33rd. Liquidity excl-pension from 36th to 29th.</a:t>
            </a:r>
            <a:endParaRPr sz="1100" b="0" i="0" u="none" strike="noStrike" cap="none">
              <a:solidFill>
                <a:schemeClr val="dk1"/>
              </a:solidFill>
              <a:latin typeface="Calibri"/>
              <a:ea typeface="Calibri"/>
              <a:cs typeface="Calibri"/>
              <a:sym typeface="Calibri"/>
            </a:endParaRPr>
          </a:p>
        </p:txBody>
      </p:sp>
      <p:sp>
        <p:nvSpPr>
          <p:cNvPr id="148" name="Google Shape;148;p7"/>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7"/>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150" name="Google Shape;150;p7"/>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2147"/>
        </a:solidFill>
        <a:effectLst/>
      </p:bgPr>
    </p:bg>
    <p:spTree>
      <p:nvGrpSpPr>
        <p:cNvPr id="1" name="Shape 155"/>
        <p:cNvGrpSpPr/>
        <p:nvPr/>
      </p:nvGrpSpPr>
      <p:grpSpPr>
        <a:xfrm>
          <a:off x="0" y="0"/>
          <a:ext cx="0" cy="0"/>
          <a:chOff x="0" y="0"/>
          <a:chExt cx="0" cy="0"/>
        </a:xfrm>
      </p:grpSpPr>
      <p:sp>
        <p:nvSpPr>
          <p:cNvPr id="156" name="Google Shape;156;p8"/>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57" name="Google Shape;157;p8" descr="/home/claude/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58" name="Google Shape;158;p8"/>
          <p:cNvSpPr/>
          <p:nvPr/>
        </p:nvSpPr>
        <p:spPr>
          <a:xfrm>
            <a:off x="640080" y="2286000"/>
            <a:ext cx="274320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600"/>
              <a:buFont typeface="Montserrat"/>
              <a:buNone/>
            </a:pPr>
            <a:r>
              <a:rPr lang="en-US" sz="9600" b="1" i="0" u="none" strike="noStrike" cap="none">
                <a:solidFill>
                  <a:srgbClr val="00CED1"/>
                </a:solidFill>
                <a:latin typeface="Montserrat"/>
                <a:ea typeface="Montserrat"/>
                <a:cs typeface="Montserrat"/>
                <a:sym typeface="Montserrat"/>
              </a:rPr>
              <a:t>02</a:t>
            </a:r>
            <a:endParaRPr sz="9600" b="0" i="0" u="none" strike="noStrike" cap="none">
              <a:solidFill>
                <a:schemeClr val="dk1"/>
              </a:solidFill>
              <a:latin typeface="Calibri"/>
              <a:ea typeface="Calibri"/>
              <a:cs typeface="Calibri"/>
              <a:sym typeface="Calibri"/>
            </a:endParaRPr>
          </a:p>
        </p:txBody>
      </p:sp>
      <p:sp>
        <p:nvSpPr>
          <p:cNvPr id="159" name="Google Shape;159;p8"/>
          <p:cNvSpPr/>
          <p:nvPr/>
        </p:nvSpPr>
        <p:spPr>
          <a:xfrm>
            <a:off x="640080" y="3657600"/>
            <a:ext cx="109728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3600"/>
              <a:buFont typeface="Montserrat"/>
              <a:buNone/>
            </a:pPr>
            <a:r>
              <a:rPr lang="en-US" sz="3600" b="1" i="0" u="none" strike="noStrike" cap="none">
                <a:solidFill>
                  <a:srgbClr val="FFFFFF"/>
                </a:solidFill>
                <a:latin typeface="Montserrat"/>
                <a:ea typeface="Montserrat"/>
                <a:cs typeface="Montserrat"/>
                <a:sym typeface="Montserrat"/>
              </a:rPr>
              <a:t>Borrowing &amp; Resilience</a:t>
            </a:r>
            <a:endParaRPr sz="3600" b="0" i="0" u="none" strike="noStrike" cap="none">
              <a:solidFill>
                <a:schemeClr val="dk1"/>
              </a:solidFill>
              <a:latin typeface="Calibri"/>
              <a:ea typeface="Calibri"/>
              <a:cs typeface="Calibri"/>
              <a:sym typeface="Calibri"/>
            </a:endParaRPr>
          </a:p>
        </p:txBody>
      </p:sp>
      <p:sp>
        <p:nvSpPr>
          <p:cNvPr id="160" name="Google Shape;160;p8"/>
          <p:cNvSpPr/>
          <p:nvPr/>
        </p:nvSpPr>
        <p:spPr>
          <a:xfrm>
            <a:off x="640080" y="4343400"/>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600"/>
              <a:buFont typeface="Calibri"/>
              <a:buNone/>
            </a:pPr>
            <a:r>
              <a:rPr lang="en-US" sz="1600" b="0" i="1" u="none" strike="noStrike" cap="none">
                <a:solidFill>
                  <a:srgbClr val="A0B4C8"/>
                </a:solidFill>
                <a:latin typeface="Calibri"/>
                <a:ea typeface="Calibri"/>
                <a:cs typeface="Calibri"/>
                <a:sym typeface="Calibri"/>
              </a:rPr>
              <a:t>The structural balance sheet position. The capacity to absorb a downturn.</a:t>
            </a:r>
            <a:endParaRPr sz="1600" b="0" i="0" u="none" strike="noStrike" cap="none">
              <a:solidFill>
                <a:schemeClr val="dk1"/>
              </a:solidFill>
              <a:latin typeface="Calibri"/>
              <a:ea typeface="Calibri"/>
              <a:cs typeface="Calibri"/>
              <a:sym typeface="Calibri"/>
            </a:endParaRPr>
          </a:p>
        </p:txBody>
      </p:sp>
      <p:sp>
        <p:nvSpPr>
          <p:cNvPr id="161" name="Google Shape;161;p8"/>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66"/>
        <p:cNvGrpSpPr/>
        <p:nvPr/>
      </p:nvGrpSpPr>
      <p:grpSpPr>
        <a:xfrm>
          <a:off x="0" y="0"/>
          <a:ext cx="0" cy="0"/>
          <a:chOff x="0" y="0"/>
          <a:chExt cx="0" cy="0"/>
        </a:xfrm>
      </p:grpSpPr>
      <p:pic>
        <p:nvPicPr>
          <p:cNvPr id="167" name="Google Shape;167;p9"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68" name="Google Shape;168;p9"/>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Deep Dive — Borrowing Position</a:t>
            </a:r>
            <a:endParaRPr sz="2400" b="0" i="0" u="none" strike="noStrike" cap="none">
              <a:solidFill>
                <a:schemeClr val="dk1"/>
              </a:solidFill>
              <a:latin typeface="Calibri"/>
              <a:ea typeface="Calibri"/>
              <a:cs typeface="Calibri"/>
              <a:sym typeface="Calibri"/>
            </a:endParaRPr>
          </a:p>
        </p:txBody>
      </p:sp>
      <p:sp>
        <p:nvSpPr>
          <p:cNvPr id="169" name="Google Shape;169;p9"/>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9"/>
          <p:cNvSpPr/>
          <p:nvPr/>
        </p:nvSpPr>
        <p:spPr>
          <a:xfrm>
            <a:off x="457200" y="1280160"/>
            <a:ext cx="5486400" cy="51206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9"/>
          <p:cNvSpPr/>
          <p:nvPr/>
        </p:nvSpPr>
        <p:spPr>
          <a:xfrm>
            <a:off x="64008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THE NUMBERS</a:t>
            </a:r>
            <a:endParaRPr sz="1000" b="0" i="0" u="none" strike="noStrike" cap="none">
              <a:solidFill>
                <a:schemeClr val="dk1"/>
              </a:solidFill>
              <a:latin typeface="Calibri"/>
              <a:ea typeface="Calibri"/>
              <a:cs typeface="Calibri"/>
              <a:sym typeface="Calibri"/>
            </a:endParaRPr>
          </a:p>
        </p:txBody>
      </p:sp>
      <p:sp>
        <p:nvSpPr>
          <p:cNvPr id="172" name="Google Shape;172;p9"/>
          <p:cNvSpPr/>
          <p:nvPr/>
        </p:nvSpPr>
        <p:spPr>
          <a:xfrm>
            <a:off x="640080" y="1691640"/>
            <a:ext cx="5120640" cy="9144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8102E"/>
              </a:buClr>
              <a:buSzPts val="6400"/>
              <a:buFont typeface="Montserrat"/>
              <a:buNone/>
            </a:pPr>
            <a:r>
              <a:rPr lang="en-US" sz="6400" b="1" i="0" u="none" strike="noStrike" cap="none">
                <a:solidFill>
                  <a:srgbClr val="C8102E"/>
                </a:solidFill>
                <a:latin typeface="Montserrat"/>
                <a:ea typeface="Montserrat"/>
                <a:cs typeface="Montserrat"/>
                <a:sym typeface="Montserrat"/>
              </a:rPr>
              <a:t>88th</a:t>
            </a:r>
            <a:endParaRPr sz="6400" b="0" i="0" u="none" strike="noStrike" cap="none">
              <a:solidFill>
                <a:schemeClr val="dk1"/>
              </a:solidFill>
              <a:latin typeface="Calibri"/>
              <a:ea typeface="Calibri"/>
              <a:cs typeface="Calibri"/>
              <a:sym typeface="Calibri"/>
            </a:endParaRPr>
          </a:p>
        </p:txBody>
      </p:sp>
      <p:sp>
        <p:nvSpPr>
          <p:cNvPr id="173" name="Google Shape;173;p9"/>
          <p:cNvSpPr/>
          <p:nvPr/>
        </p:nvSpPr>
        <p:spPr>
          <a:xfrm>
            <a:off x="640080" y="2606040"/>
            <a:ext cx="512064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Sector percentile, borrowing as % of income</a:t>
            </a:r>
            <a:endParaRPr sz="1300" b="0" i="0" u="none" strike="noStrike" cap="none">
              <a:solidFill>
                <a:schemeClr val="dk1"/>
              </a:solidFill>
              <a:latin typeface="Calibri"/>
              <a:ea typeface="Calibri"/>
              <a:cs typeface="Calibri"/>
              <a:sym typeface="Calibri"/>
            </a:endParaRPr>
          </a:p>
        </p:txBody>
      </p:sp>
      <p:sp>
        <p:nvSpPr>
          <p:cNvPr id="174" name="Google Shape;174;p9"/>
          <p:cNvSpPr/>
          <p:nvPr/>
        </p:nvSpPr>
        <p:spPr>
          <a:xfrm>
            <a:off x="640080" y="292608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Stable across all four years (88, 86, 88, 88)</a:t>
            </a:r>
            <a:endParaRPr sz="1200" b="0" i="0" u="none" strike="noStrike" cap="none">
              <a:solidFill>
                <a:schemeClr val="dk1"/>
              </a:solidFill>
              <a:latin typeface="Calibri"/>
              <a:ea typeface="Calibri"/>
              <a:cs typeface="Calibri"/>
              <a:sym typeface="Calibri"/>
            </a:endParaRPr>
          </a:p>
        </p:txBody>
      </p:sp>
      <p:sp>
        <p:nvSpPr>
          <p:cNvPr id="175" name="Google Shape;175;p9"/>
          <p:cNvSpPr/>
          <p:nvPr/>
        </p:nvSpPr>
        <p:spPr>
          <a:xfrm>
            <a:off x="640080" y="3337560"/>
            <a:ext cx="5120640"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9"/>
          <p:cNvSpPr/>
          <p:nvPr/>
        </p:nvSpPr>
        <p:spPr>
          <a:xfrm>
            <a:off x="640080" y="3474720"/>
            <a:ext cx="512064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FOUR-YEAR BORROWING %</a:t>
            </a:r>
            <a:endParaRPr sz="1000" b="0" i="0" u="none" strike="noStrike" cap="none">
              <a:solidFill>
                <a:schemeClr val="dk1"/>
              </a:solidFill>
              <a:latin typeface="Calibri"/>
              <a:ea typeface="Calibri"/>
              <a:cs typeface="Calibri"/>
              <a:sym typeface="Calibri"/>
            </a:endParaRPr>
          </a:p>
        </p:txBody>
      </p:sp>
      <p:sp>
        <p:nvSpPr>
          <p:cNvPr id="177" name="Google Shape;177;p9"/>
          <p:cNvSpPr/>
          <p:nvPr/>
        </p:nvSpPr>
        <p:spPr>
          <a:xfrm>
            <a:off x="640080" y="374904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2020/21:  66.2% of income  |  Percentile 88</a:t>
            </a:r>
            <a:endParaRPr sz="1200" b="0" i="0" u="none" strike="noStrike" cap="none">
              <a:solidFill>
                <a:schemeClr val="dk1"/>
              </a:solidFill>
              <a:latin typeface="Calibri"/>
              <a:ea typeface="Calibri"/>
              <a:cs typeface="Calibri"/>
              <a:sym typeface="Calibri"/>
            </a:endParaRPr>
          </a:p>
        </p:txBody>
      </p:sp>
      <p:sp>
        <p:nvSpPr>
          <p:cNvPr id="178" name="Google Shape;178;p9"/>
          <p:cNvSpPr/>
          <p:nvPr/>
        </p:nvSpPr>
        <p:spPr>
          <a:xfrm>
            <a:off x="640080" y="406908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2021/22:  59.9% of income  |  Percentile 86</a:t>
            </a:r>
            <a:endParaRPr sz="1200" b="0" i="0" u="none" strike="noStrike" cap="none">
              <a:solidFill>
                <a:schemeClr val="dk1"/>
              </a:solidFill>
              <a:latin typeface="Calibri"/>
              <a:ea typeface="Calibri"/>
              <a:cs typeface="Calibri"/>
              <a:sym typeface="Calibri"/>
            </a:endParaRPr>
          </a:p>
        </p:txBody>
      </p:sp>
      <p:sp>
        <p:nvSpPr>
          <p:cNvPr id="179" name="Google Shape;179;p9"/>
          <p:cNvSpPr/>
          <p:nvPr/>
        </p:nvSpPr>
        <p:spPr>
          <a:xfrm>
            <a:off x="640080" y="43891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2022/23:  52.3% of income  |  Percentile 88</a:t>
            </a:r>
            <a:endParaRPr sz="1200" b="0" i="0" u="none" strike="noStrike" cap="none">
              <a:solidFill>
                <a:schemeClr val="dk1"/>
              </a:solidFill>
              <a:latin typeface="Calibri"/>
              <a:ea typeface="Calibri"/>
              <a:cs typeface="Calibri"/>
              <a:sym typeface="Calibri"/>
            </a:endParaRPr>
          </a:p>
        </p:txBody>
      </p:sp>
      <p:sp>
        <p:nvSpPr>
          <p:cNvPr id="180" name="Google Shape;180;p9"/>
          <p:cNvSpPr/>
          <p:nvPr/>
        </p:nvSpPr>
        <p:spPr>
          <a:xfrm>
            <a:off x="640080" y="470916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2023/24:  52.0% of income  |  Percentile 88</a:t>
            </a:r>
            <a:endParaRPr sz="1200" b="0" i="0" u="none" strike="noStrike" cap="none">
              <a:solidFill>
                <a:schemeClr val="dk1"/>
              </a:solidFill>
              <a:latin typeface="Calibri"/>
              <a:ea typeface="Calibri"/>
              <a:cs typeface="Calibri"/>
              <a:sym typeface="Calibri"/>
            </a:endParaRPr>
          </a:p>
        </p:txBody>
      </p:sp>
      <p:sp>
        <p:nvSpPr>
          <p:cNvPr id="181" name="Google Shape;181;p9"/>
          <p:cNvSpPr/>
          <p:nvPr/>
        </p:nvSpPr>
        <p:spPr>
          <a:xfrm>
            <a:off x="640080" y="516636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Calibri"/>
              <a:buNone/>
            </a:pPr>
            <a:r>
              <a:rPr lang="en-US" sz="1300" b="0" i="1" u="none" strike="noStrike" cap="none">
                <a:solidFill>
                  <a:srgbClr val="002147"/>
                </a:solidFill>
                <a:latin typeface="Calibri"/>
                <a:ea typeface="Calibri"/>
                <a:cs typeface="Calibri"/>
                <a:sym typeface="Calibri"/>
              </a:rPr>
              <a:t>No deleveraging across the window.</a:t>
            </a:r>
            <a:endParaRPr sz="1300" b="0" i="0" u="none" strike="noStrike" cap="none">
              <a:solidFill>
                <a:schemeClr val="dk1"/>
              </a:solidFill>
              <a:latin typeface="Calibri"/>
              <a:ea typeface="Calibri"/>
              <a:cs typeface="Calibri"/>
              <a:sym typeface="Calibri"/>
            </a:endParaRPr>
          </a:p>
        </p:txBody>
      </p:sp>
      <p:sp>
        <p:nvSpPr>
          <p:cNvPr id="182" name="Google Shape;182;p9"/>
          <p:cNvSpPr/>
          <p:nvPr/>
        </p:nvSpPr>
        <p:spPr>
          <a:xfrm>
            <a:off x="640080" y="5440680"/>
            <a:ext cx="5120640" cy="9144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dirty="0">
                <a:solidFill>
                  <a:srgbClr val="4D4D4D"/>
                </a:solidFill>
                <a:latin typeface="Calibri"/>
                <a:ea typeface="Calibri"/>
                <a:cs typeface="Calibri"/>
                <a:sym typeface="Calibri"/>
              </a:rPr>
              <a:t>Borrowing % has eased from 66.2 to 52.0 in absolute terms, but Caerwen remains in the top decile of borrowing across the sector. The improvement is income growth, not debt reduction.</a:t>
            </a:r>
            <a:endParaRPr sz="1200" b="0" i="0" u="none" strike="noStrike" cap="none" dirty="0">
              <a:solidFill>
                <a:schemeClr val="dk1"/>
              </a:solidFill>
              <a:latin typeface="Calibri"/>
              <a:ea typeface="Calibri"/>
              <a:cs typeface="Calibri"/>
              <a:sym typeface="Calibri"/>
            </a:endParaRPr>
          </a:p>
        </p:txBody>
      </p:sp>
      <p:sp>
        <p:nvSpPr>
          <p:cNvPr id="183" name="Google Shape;183;p9"/>
          <p:cNvSpPr/>
          <p:nvPr/>
        </p:nvSpPr>
        <p:spPr>
          <a:xfrm>
            <a:off x="6263640" y="1280160"/>
            <a:ext cx="5486400" cy="51206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9"/>
          <p:cNvSpPr/>
          <p:nvPr/>
        </p:nvSpPr>
        <p:spPr>
          <a:xfrm>
            <a:off x="644652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THE COMPOUND RISK</a:t>
            </a:r>
            <a:endParaRPr sz="1000" b="0" i="0" u="none" strike="noStrike" cap="none">
              <a:solidFill>
                <a:schemeClr val="dk1"/>
              </a:solidFill>
              <a:latin typeface="Calibri"/>
              <a:ea typeface="Calibri"/>
              <a:cs typeface="Calibri"/>
              <a:sym typeface="Calibri"/>
            </a:endParaRPr>
          </a:p>
        </p:txBody>
      </p:sp>
      <p:sp>
        <p:nvSpPr>
          <p:cNvPr id="185" name="Google Shape;185;p9"/>
          <p:cNvSpPr/>
          <p:nvPr/>
        </p:nvSpPr>
        <p:spPr>
          <a:xfrm>
            <a:off x="6446520" y="1737360"/>
            <a:ext cx="5120640" cy="9601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600"/>
              <a:buFont typeface="Montserrat"/>
              <a:buNone/>
            </a:pPr>
            <a:r>
              <a:rPr lang="en-US" sz="1600" b="1" i="0" u="none" strike="noStrike" cap="none">
                <a:solidFill>
                  <a:srgbClr val="FFFFFF"/>
                </a:solidFill>
                <a:latin typeface="Montserrat"/>
                <a:ea typeface="Montserrat"/>
                <a:cs typeface="Montserrat"/>
                <a:sym typeface="Montserrat"/>
              </a:rPr>
              <a:t>High borrowing is acceptable when surplus is strong. Both signals are now misaligned.</a:t>
            </a:r>
            <a:endParaRPr sz="1600" b="0" i="0" u="none" strike="noStrike" cap="none">
              <a:solidFill>
                <a:schemeClr val="dk1"/>
              </a:solidFill>
              <a:latin typeface="Calibri"/>
              <a:ea typeface="Calibri"/>
              <a:cs typeface="Calibri"/>
              <a:sym typeface="Calibri"/>
            </a:endParaRPr>
          </a:p>
        </p:txBody>
      </p:sp>
      <p:sp>
        <p:nvSpPr>
          <p:cNvPr id="186" name="Google Shape;186;p9"/>
          <p:cNvSpPr/>
          <p:nvPr/>
        </p:nvSpPr>
        <p:spPr>
          <a:xfrm>
            <a:off x="6446520" y="2743200"/>
            <a:ext cx="5120640" cy="36118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dirty="0">
                <a:solidFill>
                  <a:srgbClr val="FFFFFF"/>
                </a:solidFill>
                <a:latin typeface="Calibri"/>
                <a:ea typeface="Calibri"/>
                <a:cs typeface="Calibri"/>
                <a:sym typeface="Calibri"/>
              </a:rPr>
              <a:t>A high-borrowing position is sustainable when operational surplus is healthy enough to service the debt comfortably and rebuild reserves. Caerwen combines:</a:t>
            </a:r>
            <a:br>
              <a:rPr lang="en-US" sz="1200" b="0" i="0" u="none" strike="noStrike" cap="none" dirty="0">
                <a:solidFill>
                  <a:srgbClr val="FFFFFF"/>
                </a:solidFill>
                <a:latin typeface="Calibri"/>
                <a:ea typeface="Calibri"/>
                <a:cs typeface="Calibri"/>
                <a:sym typeface="Calibri"/>
              </a:rPr>
            </a:br>
            <a:br>
              <a:rPr lang="en-US" sz="1200" b="0" i="0" u="none" strike="noStrike" cap="none" dirty="0">
                <a:solidFill>
                  <a:srgbClr val="FFFFFF"/>
                </a:solidFill>
                <a:latin typeface="Calibri"/>
                <a:ea typeface="Calibri"/>
                <a:cs typeface="Calibri"/>
                <a:sym typeface="Calibri"/>
              </a:rPr>
            </a:br>
            <a:r>
              <a:rPr lang="en-US" sz="1200" b="0" i="0" u="none" strike="noStrike" cap="none" dirty="0">
                <a:solidFill>
                  <a:srgbClr val="FFFFFF"/>
                </a:solidFill>
                <a:latin typeface="Calibri"/>
                <a:ea typeface="Calibri"/>
                <a:cs typeface="Calibri"/>
                <a:sym typeface="Calibri"/>
              </a:rPr>
              <a:t>• 88th percentile borrowing (top decile of leverage)</a:t>
            </a:r>
            <a:br>
              <a:rPr lang="en-US" sz="1200" b="0" i="0" u="none" strike="noStrike" cap="none" dirty="0">
                <a:solidFill>
                  <a:srgbClr val="FFFFFF"/>
                </a:solidFill>
                <a:latin typeface="Calibri"/>
                <a:ea typeface="Calibri"/>
                <a:cs typeface="Calibri"/>
                <a:sym typeface="Calibri"/>
              </a:rPr>
            </a:br>
            <a:r>
              <a:rPr lang="en-US" sz="1200" b="0" i="0" u="none" strike="noStrike" cap="none" dirty="0">
                <a:solidFill>
                  <a:srgbClr val="FFFFFF"/>
                </a:solidFill>
                <a:latin typeface="Calibri"/>
                <a:ea typeface="Calibri"/>
                <a:cs typeface="Calibri"/>
                <a:sym typeface="Calibri"/>
              </a:rPr>
              <a:t>• 16th percentile operational surplus (bottom quintile)</a:t>
            </a:r>
            <a:br>
              <a:rPr lang="en-US" sz="1200" b="0" i="0" u="none" strike="noStrike" cap="none" dirty="0">
                <a:solidFill>
                  <a:srgbClr val="FFFFFF"/>
                </a:solidFill>
                <a:latin typeface="Calibri"/>
                <a:ea typeface="Calibri"/>
                <a:cs typeface="Calibri"/>
                <a:sym typeface="Calibri"/>
              </a:rPr>
            </a:br>
            <a:r>
              <a:rPr lang="en-US" sz="1200" b="0" i="0" u="none" strike="noStrike" cap="none" dirty="0">
                <a:solidFill>
                  <a:srgbClr val="FFFFFF"/>
                </a:solidFill>
                <a:latin typeface="Calibri"/>
                <a:ea typeface="Calibri"/>
                <a:cs typeface="Calibri"/>
                <a:sym typeface="Calibri"/>
              </a:rPr>
              <a:t>• 29th percentile liquidity (below median)</a:t>
            </a:r>
            <a:br>
              <a:rPr lang="en-US" sz="1200" b="0" i="0" u="none" strike="noStrike" cap="none" dirty="0">
                <a:solidFill>
                  <a:srgbClr val="FFFFFF"/>
                </a:solidFill>
                <a:latin typeface="Calibri"/>
                <a:ea typeface="Calibri"/>
                <a:cs typeface="Calibri"/>
                <a:sym typeface="Calibri"/>
              </a:rPr>
            </a:br>
            <a:r>
              <a:rPr lang="en-US" sz="1200" b="0" i="0" u="none" strike="noStrike" cap="none" dirty="0">
                <a:solidFill>
                  <a:srgbClr val="FFFFFF"/>
                </a:solidFill>
                <a:latin typeface="Calibri"/>
                <a:ea typeface="Calibri"/>
                <a:cs typeface="Calibri"/>
                <a:sym typeface="Calibri"/>
              </a:rPr>
              <a:t>• Three consecutive operational deficit years</a:t>
            </a:r>
            <a:br>
              <a:rPr lang="en-US" sz="1200" b="0" i="0" u="none" strike="noStrike" cap="none" dirty="0">
                <a:solidFill>
                  <a:srgbClr val="FFFFFF"/>
                </a:solidFill>
                <a:latin typeface="Calibri"/>
                <a:ea typeface="Calibri"/>
                <a:cs typeface="Calibri"/>
                <a:sym typeface="Calibri"/>
              </a:rPr>
            </a:br>
            <a:br>
              <a:rPr lang="en-US" sz="12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OFS RISK FRAMING</a:t>
            </a:r>
            <a:br>
              <a:rPr lang="en-US" sz="900" b="1" i="0" u="none" strike="noStrike" cap="none" dirty="0">
                <a:solidFill>
                  <a:srgbClr val="00CED1"/>
                </a:solidFill>
                <a:latin typeface="Calibri"/>
                <a:ea typeface="Calibri"/>
                <a:cs typeface="Calibri"/>
                <a:sym typeface="Calibri"/>
              </a:rPr>
            </a:br>
            <a:r>
              <a:rPr lang="en-US" sz="1100" b="0" i="0" u="none" strike="noStrike" cap="none" dirty="0">
                <a:solidFill>
                  <a:srgbClr val="FFFFFF"/>
                </a:solidFill>
                <a:latin typeface="Calibri"/>
                <a:ea typeface="Calibri"/>
                <a:cs typeface="Calibri"/>
                <a:sym typeface="Calibri"/>
              </a:rPr>
              <a:t>Note that Caerwen is a Welsh provider and outside the OfS regulatory perimeter — the Higher Education Funding Council for Wales (HEFCW) is the relevant regulator. HEFCW does not currently publish equivalent risk thresholds, but the underlying numbers would trigger heightened OfS monitoring at an English provider with the same profile.</a:t>
            </a:r>
            <a:endParaRPr sz="1200" b="0" i="0" u="none" strike="noStrike" cap="none" dirty="0">
              <a:solidFill>
                <a:schemeClr val="dk1"/>
              </a:solidFill>
              <a:latin typeface="Calibri"/>
              <a:ea typeface="Calibri"/>
              <a:cs typeface="Calibri"/>
              <a:sym typeface="Calibri"/>
            </a:endParaRPr>
          </a:p>
        </p:txBody>
      </p:sp>
      <p:sp>
        <p:nvSpPr>
          <p:cNvPr id="187" name="Google Shape;187;p9"/>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9"/>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189" name="Google Shape;189;p9"/>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2684</Words>
  <Application>Microsoft Macintosh PowerPoint</Application>
  <PresentationFormat>Widescreen</PresentationFormat>
  <Paragraphs>373</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Montserrat</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Blairgowrie HE Advisory</dc:creator>
  <cp:lastModifiedBy>David OConnor</cp:lastModifiedBy>
  <cp:revision>1</cp:revision>
  <dcterms:created xsi:type="dcterms:W3CDTF">2026-04-14T18:56:03Z</dcterms:created>
  <dcterms:modified xsi:type="dcterms:W3CDTF">2026-04-20T11:34:07Z</dcterms:modified>
</cp:coreProperties>
</file>