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12192000"/>
  <p:embeddedFontLst>
    <p:embeddedFont>
      <p:font typeface="Montserrat"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hAMeVBKn2zcfEmdYhnt2CDCuliJ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2DCE003-708B-4314-B1C6-DF6C47AA4DE9}">
  <a:tblStyle styleId="{42DCE003-708B-4314-B1C6-DF6C47AA4DE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8" name="Google Shape;178;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4" name="Google Shape;234;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5" name="Google Shape;235;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0" name="Google Shape;260;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1" name="Google Shape;261;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6" name="Google Shape;276;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7" name="Google Shape;277;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 name="Google Shape;3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0" name="Google Shape;140;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home/claude/blairgowrie-assets/blairgowrie-logo-reversed-on-dark.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9" name="Google Shape;19;p1"/>
          <p:cNvSpPr/>
          <p:nvPr/>
        </p:nvSpPr>
        <p:spPr>
          <a:xfrm>
            <a:off x="640080" y="219456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600"/>
              <a:buFont typeface="Montserrat"/>
              <a:buNone/>
            </a:pPr>
            <a:r>
              <a:rPr lang="en-US" sz="1600" b="1" i="0" u="none" strike="noStrike" cap="none">
                <a:solidFill>
                  <a:srgbClr val="00CED1"/>
                </a:solidFill>
                <a:latin typeface="Montserrat"/>
                <a:ea typeface="Montserrat"/>
                <a:cs typeface="Montserrat"/>
                <a:sym typeface="Montserrat"/>
              </a:rPr>
              <a:t>NSS INTELLIGENCE</a:t>
            </a:r>
            <a:endParaRPr sz="1600" b="0" i="0" u="none" strike="noStrike" cap="none">
              <a:solidFill>
                <a:schemeClr val="dk1"/>
              </a:solidFill>
              <a:latin typeface="Calibri"/>
              <a:ea typeface="Calibri"/>
              <a:cs typeface="Calibri"/>
              <a:sym typeface="Calibri"/>
            </a:endParaRPr>
          </a:p>
        </p:txBody>
      </p:sp>
      <p:sp>
        <p:nvSpPr>
          <p:cNvPr id="20" name="Google Shape;20;p1"/>
          <p:cNvSpPr/>
          <p:nvPr/>
        </p:nvSpPr>
        <p:spPr>
          <a:xfrm>
            <a:off x="640080" y="2697480"/>
            <a:ext cx="10972800" cy="8229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4800"/>
              <a:buFont typeface="Montserrat"/>
              <a:buNone/>
            </a:pPr>
            <a:r>
              <a:rPr lang="en-US" sz="4800" b="1" i="0" u="none" strike="noStrike" cap="none" dirty="0">
                <a:solidFill>
                  <a:srgbClr val="FFFFFF"/>
                </a:solidFill>
                <a:latin typeface="Montserrat"/>
                <a:ea typeface="Montserrat"/>
                <a:cs typeface="Montserrat"/>
                <a:sym typeface="Montserrat"/>
              </a:rPr>
              <a:t>Caerwen University</a:t>
            </a:r>
            <a:endParaRPr sz="48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640080" y="36118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800"/>
              <a:buFont typeface="Calibri"/>
              <a:buNone/>
            </a:pPr>
            <a:r>
              <a:rPr lang="en-US" sz="1800" b="0" i="1" u="none" strike="noStrike" cap="none">
                <a:solidFill>
                  <a:srgbClr val="A0B4C8"/>
                </a:solidFill>
                <a:latin typeface="Calibri"/>
                <a:ea typeface="Calibri"/>
                <a:cs typeface="Calibri"/>
                <a:sym typeface="Calibri"/>
              </a:rPr>
              <a:t>Three-year National Student Survey performance, sector-benchmarked</a:t>
            </a:r>
            <a:endParaRPr sz="1800" b="0" i="0" u="none" strike="noStrike" cap="none">
              <a:solidFill>
                <a:schemeClr val="dk1"/>
              </a:solidFill>
              <a:latin typeface="Calibri"/>
              <a:ea typeface="Calibri"/>
              <a:cs typeface="Calibri"/>
              <a:sym typeface="Calibri"/>
            </a:endParaRPr>
          </a:p>
        </p:txBody>
      </p:sp>
      <p:sp>
        <p:nvSpPr>
          <p:cNvPr id="22" name="Google Shape;22;p1"/>
          <p:cNvSpPr/>
          <p:nvPr/>
        </p:nvSpPr>
        <p:spPr>
          <a:xfrm>
            <a:off x="640080" y="4160520"/>
            <a:ext cx="45720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640080" y="42976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100"/>
              <a:buFont typeface="Calibri"/>
              <a:buNone/>
            </a:pPr>
            <a:r>
              <a:rPr lang="en-US" sz="1100" b="0" i="0" u="none" strike="noStrike" cap="none">
                <a:solidFill>
                  <a:srgbClr val="A0B4C8"/>
                </a:solidFill>
                <a:latin typeface="Calibri"/>
                <a:ea typeface="Calibri"/>
                <a:cs typeface="Calibri"/>
                <a:sym typeface="Calibri"/>
              </a:rPr>
              <a:t>D5  |  April 2026  |  NSS 2025 data  |  Prepared by Blairgowrie HE Advisory</a:t>
            </a:r>
            <a:endParaRPr sz="1100" b="0" i="0" u="none" strike="noStrike" cap="none">
              <a:solidFill>
                <a:schemeClr val="dk1"/>
              </a:solidFill>
              <a:latin typeface="Calibri"/>
              <a:ea typeface="Calibri"/>
              <a:cs typeface="Calibri"/>
              <a:sym typeface="Calibri"/>
            </a:endParaRPr>
          </a:p>
        </p:txBody>
      </p:sp>
      <p:sp>
        <p:nvSpPr>
          <p:cNvPr id="24" name="Google Shape;24;p1"/>
          <p:cNvSpPr/>
          <p:nvPr/>
        </p:nvSpPr>
        <p:spPr>
          <a:xfrm>
            <a:off x="0" y="6263640"/>
            <a:ext cx="12188952" cy="59436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640080" y="640080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100"/>
              <a:buFont typeface="Calibri"/>
              <a:buNone/>
            </a:pPr>
            <a:r>
              <a:rPr lang="en-US" sz="1100" b="1" i="0" u="none" strike="noStrike" cap="none">
                <a:solidFill>
                  <a:srgbClr val="002147"/>
                </a:solidFill>
                <a:latin typeface="Calibri"/>
                <a:ea typeface="Calibri"/>
                <a:cs typeface="Calibri"/>
                <a:sym typeface="Calibri"/>
              </a:rPr>
              <a:t>Data vintage: NSS 2025 (released July 2025). Valid 12 months.</a:t>
            </a:r>
            <a:endParaRPr sz="1100" b="0" i="0" u="none" strike="noStrike" cap="none">
              <a:solidFill>
                <a:schemeClr val="dk1"/>
              </a:solidFill>
              <a:latin typeface="Calibri"/>
              <a:ea typeface="Calibri"/>
              <a:cs typeface="Calibri"/>
              <a:sym typeface="Calibri"/>
            </a:endParaRPr>
          </a:p>
        </p:txBody>
      </p:sp>
      <p:sp>
        <p:nvSpPr>
          <p:cNvPr id="26" name="Google Shape;26;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0"/>
        <p:cNvGrpSpPr/>
        <p:nvPr/>
      </p:nvGrpSpPr>
      <p:grpSpPr>
        <a:xfrm>
          <a:off x="0" y="0"/>
          <a:ext cx="0" cy="0"/>
          <a:chOff x="0" y="0"/>
          <a:chExt cx="0" cy="0"/>
        </a:xfrm>
      </p:grpSpPr>
      <p:pic>
        <p:nvPicPr>
          <p:cNvPr id="181" name="Google Shape;181;p10"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82" name="Google Shape;182;p10"/>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Deep Dive — Student Voice</a:t>
            </a:r>
            <a:endParaRPr sz="2400" b="0" i="0" u="none" strike="noStrike" cap="none">
              <a:solidFill>
                <a:schemeClr val="dk1"/>
              </a:solidFill>
              <a:latin typeface="Calibri"/>
              <a:ea typeface="Calibri"/>
              <a:cs typeface="Calibri"/>
              <a:sym typeface="Calibri"/>
            </a:endParaRPr>
          </a:p>
        </p:txBody>
      </p:sp>
      <p:sp>
        <p:nvSpPr>
          <p:cNvPr id="183" name="Google Shape;183;p10"/>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0"/>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0"/>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THE NUMBERS</a:t>
            </a:r>
            <a:endParaRPr sz="900" b="0" i="0" u="none" strike="noStrike" cap="none">
              <a:solidFill>
                <a:schemeClr val="dk1"/>
              </a:solidFill>
              <a:latin typeface="Calibri"/>
              <a:ea typeface="Calibri"/>
              <a:cs typeface="Calibri"/>
              <a:sym typeface="Calibri"/>
            </a:endParaRPr>
          </a:p>
        </p:txBody>
      </p:sp>
      <p:sp>
        <p:nvSpPr>
          <p:cNvPr id="186" name="Google Shape;186;p10"/>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400"/>
              <a:buFont typeface="Montserrat"/>
              <a:buNone/>
            </a:pPr>
            <a:r>
              <a:rPr lang="en-US" sz="6400" b="1" i="0" u="none" strike="noStrike" cap="none">
                <a:solidFill>
                  <a:srgbClr val="002147"/>
                </a:solidFill>
                <a:latin typeface="Montserrat"/>
                <a:ea typeface="Montserrat"/>
                <a:cs typeface="Montserrat"/>
                <a:sym typeface="Montserrat"/>
              </a:rPr>
              <a:t>79.0%</a:t>
            </a:r>
            <a:endParaRPr sz="6400" b="0" i="0" u="none" strike="noStrike" cap="none">
              <a:solidFill>
                <a:schemeClr val="dk1"/>
              </a:solidFill>
              <a:latin typeface="Calibri"/>
              <a:ea typeface="Calibri"/>
              <a:cs typeface="Calibri"/>
              <a:sym typeface="Calibri"/>
            </a:endParaRPr>
          </a:p>
        </p:txBody>
      </p:sp>
      <p:sp>
        <p:nvSpPr>
          <p:cNvPr id="187" name="Google Shape;187;p10"/>
          <p:cNvSpPr/>
          <p:nvPr/>
        </p:nvSpPr>
        <p:spPr>
          <a:xfrm>
            <a:off x="640080" y="2606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1300"/>
              <a:buFont typeface="Montserrat"/>
              <a:buNone/>
            </a:pPr>
            <a:r>
              <a:rPr lang="en-US" sz="1300" b="1" i="0" u="none" strike="noStrike" cap="none">
                <a:solidFill>
                  <a:srgbClr val="2E7D32"/>
                </a:solidFill>
                <a:latin typeface="Montserrat"/>
                <a:ea typeface="Montserrat"/>
                <a:cs typeface="Montserrat"/>
                <a:sym typeface="Montserrat"/>
              </a:rPr>
              <a:t>+0.9pp above sector (77.4%)</a:t>
            </a:r>
            <a:endParaRPr sz="1300" b="0" i="0" u="none" strike="noStrike" cap="none">
              <a:solidFill>
                <a:schemeClr val="dk1"/>
              </a:solidFill>
              <a:latin typeface="Calibri"/>
              <a:ea typeface="Calibri"/>
              <a:cs typeface="Calibri"/>
              <a:sym typeface="Calibri"/>
            </a:endParaRPr>
          </a:p>
        </p:txBody>
      </p:sp>
      <p:sp>
        <p:nvSpPr>
          <p:cNvPr id="188" name="Google Shape;188;p10"/>
          <p:cNvSpPr/>
          <p:nvPr/>
        </p:nvSpPr>
        <p:spPr>
          <a:xfrm>
            <a:off x="640080" y="2926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Percentile rank: 54th  |  Gap 2023: -3.8pp  |  Gap 2025: +0.9pp</a:t>
            </a:r>
            <a:endParaRPr sz="1100" b="0" i="0" u="none" strike="noStrike" cap="none">
              <a:solidFill>
                <a:schemeClr val="dk1"/>
              </a:solidFill>
              <a:latin typeface="Calibri"/>
              <a:ea typeface="Calibri"/>
              <a:cs typeface="Calibri"/>
              <a:sym typeface="Calibri"/>
            </a:endParaRPr>
          </a:p>
        </p:txBody>
      </p:sp>
      <p:sp>
        <p:nvSpPr>
          <p:cNvPr id="189" name="Google Shape;189;p10"/>
          <p:cNvSpPr/>
          <p:nvPr/>
        </p:nvSpPr>
        <p:spPr>
          <a:xfrm>
            <a:off x="640080" y="33375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0"/>
          <p:cNvSpPr/>
          <p:nvPr/>
        </p:nvSpPr>
        <p:spPr>
          <a:xfrm>
            <a:off x="640080" y="34747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THREE-YEAR MOVEMENT</a:t>
            </a:r>
            <a:endParaRPr sz="900" b="0" i="0" u="none" strike="noStrike" cap="none">
              <a:solidFill>
                <a:schemeClr val="dk1"/>
              </a:solidFill>
              <a:latin typeface="Calibri"/>
              <a:ea typeface="Calibri"/>
              <a:cs typeface="Calibri"/>
              <a:sym typeface="Calibri"/>
            </a:endParaRPr>
          </a:p>
        </p:txBody>
      </p:sp>
      <p:sp>
        <p:nvSpPr>
          <p:cNvPr id="191" name="Google Shape;191;p10"/>
          <p:cNvSpPr/>
          <p:nvPr/>
        </p:nvSpPr>
        <p:spPr>
          <a:xfrm>
            <a:off x="640080" y="3749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2023:  68.1%   (sector 71.9%, gap -3.8pp)</a:t>
            </a:r>
            <a:endParaRPr sz="1200" b="0" i="0" u="none" strike="noStrike" cap="none">
              <a:solidFill>
                <a:schemeClr val="dk1"/>
              </a:solidFill>
              <a:latin typeface="Calibri"/>
              <a:ea typeface="Calibri"/>
              <a:cs typeface="Calibri"/>
              <a:sym typeface="Calibri"/>
            </a:endParaRPr>
          </a:p>
        </p:txBody>
      </p:sp>
      <p:sp>
        <p:nvSpPr>
          <p:cNvPr id="192" name="Google Shape;192;p10"/>
          <p:cNvSpPr/>
          <p:nvPr/>
        </p:nvSpPr>
        <p:spPr>
          <a:xfrm>
            <a:off x="640080" y="4041648"/>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2024:  74.9%   (sector 74.0%, gap +0.9pp)</a:t>
            </a:r>
            <a:endParaRPr sz="1200" b="0" i="0" u="none" strike="noStrike" cap="none">
              <a:solidFill>
                <a:schemeClr val="dk1"/>
              </a:solidFill>
              <a:latin typeface="Calibri"/>
              <a:ea typeface="Calibri"/>
              <a:cs typeface="Calibri"/>
              <a:sym typeface="Calibri"/>
            </a:endParaRPr>
          </a:p>
        </p:txBody>
      </p:sp>
      <p:sp>
        <p:nvSpPr>
          <p:cNvPr id="193" name="Google Shape;193;p10"/>
          <p:cNvSpPr/>
          <p:nvPr/>
        </p:nvSpPr>
        <p:spPr>
          <a:xfrm>
            <a:off x="640080" y="4334256"/>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2025:  79.0%   (sector 77.4%, gap +0.9pp)</a:t>
            </a:r>
            <a:endParaRPr sz="1200" b="0" i="0" u="none" strike="noStrike" cap="none">
              <a:solidFill>
                <a:schemeClr val="dk1"/>
              </a:solidFill>
              <a:latin typeface="Calibri"/>
              <a:ea typeface="Calibri"/>
              <a:cs typeface="Calibri"/>
              <a:sym typeface="Calibri"/>
            </a:endParaRPr>
          </a:p>
        </p:txBody>
      </p:sp>
      <p:sp>
        <p:nvSpPr>
          <p:cNvPr id="194" name="Google Shape;194;p10"/>
          <p:cNvSpPr/>
          <p:nvPr/>
        </p:nvSpPr>
        <p:spPr>
          <a:xfrm>
            <a:off x="640080" y="4800600"/>
            <a:ext cx="27432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3200"/>
              <a:buFont typeface="Montserrat"/>
              <a:buNone/>
            </a:pPr>
            <a:r>
              <a:rPr lang="en-US" sz="3200" b="1" i="0" u="none" strike="noStrike" cap="none">
                <a:solidFill>
                  <a:srgbClr val="2E7D32"/>
                </a:solidFill>
                <a:latin typeface="Montserrat"/>
                <a:ea typeface="Montserrat"/>
                <a:cs typeface="Montserrat"/>
                <a:sym typeface="Montserrat"/>
              </a:rPr>
              <a:t>+10.9pp</a:t>
            </a:r>
            <a:endParaRPr sz="3200" b="0" i="0" u="none" strike="noStrike" cap="none">
              <a:solidFill>
                <a:schemeClr val="dk1"/>
              </a:solidFill>
              <a:latin typeface="Calibri"/>
              <a:ea typeface="Calibri"/>
              <a:cs typeface="Calibri"/>
              <a:sym typeface="Calibri"/>
            </a:endParaRPr>
          </a:p>
        </p:txBody>
      </p:sp>
      <p:sp>
        <p:nvSpPr>
          <p:cNvPr id="195" name="Google Shape;195;p10"/>
          <p:cNvSpPr/>
          <p:nvPr/>
        </p:nvSpPr>
        <p:spPr>
          <a:xfrm>
            <a:off x="3291840" y="489204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three-year change</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in absolute score</a:t>
            </a:r>
            <a:endParaRPr sz="1000" b="0" i="0" u="none" strike="noStrike" cap="none">
              <a:solidFill>
                <a:schemeClr val="dk1"/>
              </a:solidFill>
              <a:latin typeface="Calibri"/>
              <a:ea typeface="Calibri"/>
              <a:cs typeface="Calibri"/>
              <a:sym typeface="Calibri"/>
            </a:endParaRPr>
          </a:p>
        </p:txBody>
      </p:sp>
      <p:sp>
        <p:nvSpPr>
          <p:cNvPr id="196" name="Google Shape;196;p10"/>
          <p:cNvSpPr/>
          <p:nvPr/>
        </p:nvSpPr>
        <p:spPr>
          <a:xfrm>
            <a:off x="640080" y="5486400"/>
            <a:ext cx="27432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3200"/>
              <a:buFont typeface="Montserrat"/>
              <a:buNone/>
            </a:pPr>
            <a:r>
              <a:rPr lang="en-US" sz="3200" b="1" i="0" u="none" strike="noStrike" cap="none">
                <a:solidFill>
                  <a:srgbClr val="2E7D32"/>
                </a:solidFill>
                <a:latin typeface="Montserrat"/>
                <a:ea typeface="Montserrat"/>
                <a:cs typeface="Montserrat"/>
                <a:sym typeface="Montserrat"/>
              </a:rPr>
              <a:t>+4.7pp</a:t>
            </a:r>
            <a:endParaRPr sz="3200" b="0" i="0" u="none" strike="noStrike" cap="none">
              <a:solidFill>
                <a:schemeClr val="dk1"/>
              </a:solidFill>
              <a:latin typeface="Calibri"/>
              <a:ea typeface="Calibri"/>
              <a:cs typeface="Calibri"/>
              <a:sym typeface="Calibri"/>
            </a:endParaRPr>
          </a:p>
        </p:txBody>
      </p:sp>
      <p:sp>
        <p:nvSpPr>
          <p:cNvPr id="197" name="Google Shape;197;p10"/>
          <p:cNvSpPr/>
          <p:nvPr/>
        </p:nvSpPr>
        <p:spPr>
          <a:xfrm>
            <a:off x="3291840" y="557784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improvement in gap</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vs sector</a:t>
            </a:r>
            <a:endParaRPr sz="1000" b="0" i="0" u="none" strike="noStrike" cap="none">
              <a:solidFill>
                <a:schemeClr val="dk1"/>
              </a:solidFill>
              <a:latin typeface="Calibri"/>
              <a:ea typeface="Calibri"/>
              <a:cs typeface="Calibri"/>
              <a:sym typeface="Calibri"/>
            </a:endParaRPr>
          </a:p>
        </p:txBody>
      </p:sp>
      <p:sp>
        <p:nvSpPr>
          <p:cNvPr id="198" name="Google Shape;198;p10"/>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0"/>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THE DEMAND CONNECTION</a:t>
            </a:r>
            <a:endParaRPr sz="900" b="0" i="0" u="none" strike="noStrike" cap="none">
              <a:solidFill>
                <a:schemeClr val="dk1"/>
              </a:solidFill>
              <a:latin typeface="Calibri"/>
              <a:ea typeface="Calibri"/>
              <a:cs typeface="Calibri"/>
              <a:sym typeface="Calibri"/>
            </a:endParaRPr>
          </a:p>
        </p:txBody>
      </p:sp>
      <p:sp>
        <p:nvSpPr>
          <p:cNvPr id="200" name="Google Shape;200;p10"/>
          <p:cNvSpPr/>
          <p:nvPr/>
        </p:nvSpPr>
        <p:spPr>
          <a:xfrm>
            <a:off x="6446520" y="17373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A leading reputational indicator, now positive.</a:t>
            </a:r>
            <a:endParaRPr sz="1600" b="0" i="0" u="none" strike="noStrike" cap="none">
              <a:solidFill>
                <a:schemeClr val="dk1"/>
              </a:solidFill>
              <a:latin typeface="Calibri"/>
              <a:ea typeface="Calibri"/>
              <a:cs typeface="Calibri"/>
              <a:sym typeface="Calibri"/>
            </a:endParaRPr>
          </a:p>
        </p:txBody>
      </p:sp>
      <p:sp>
        <p:nvSpPr>
          <p:cNvPr id="201" name="Google Shape;201;p10"/>
          <p:cNvSpPr/>
          <p:nvPr/>
        </p:nvSpPr>
        <p:spPr>
          <a:xfrm>
            <a:off x="6446520" y="2423160"/>
            <a:ext cx="5120640" cy="388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Student Voice scores are published on Discover Uni at the moment prospective students make acceptance decisions. Students who feel unheard become the negative reviews that suppress future UCAS yield. The reverse is also true.</a:t>
            </a:r>
            <a:br>
              <a:rPr lang="en-US" sz="1100" b="0" i="0" u="none" strike="noStrike" cap="none" dirty="0">
                <a:solidFill>
                  <a:srgbClr val="FFFFFF"/>
                </a:solidFill>
                <a:latin typeface="Calibri"/>
                <a:ea typeface="Calibri"/>
                <a:cs typeface="Calibri"/>
                <a:sym typeface="Calibri"/>
              </a:rPr>
            </a:br>
            <a:br>
              <a:rPr lang="en-US" sz="11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THE TURNAROUND LOOKS LIKE</a:t>
            </a:r>
            <a:br>
              <a:rPr lang="en-US" sz="900" b="1" i="0" u="none" strike="noStrike" cap="none" dirty="0">
                <a:solidFill>
                  <a:srgbClr val="00CED1"/>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Caerwen sat at -3.8pp below sector in 2023. Two years later it is fractionally above. The improvement was front-loaded into 2024 and then sustained through 2025 — a pattern more consistent with a deliberate intervention than a one-off boost.</a:t>
            </a:r>
            <a:br>
              <a:rPr lang="en-US" sz="1000" b="0" i="0" u="none" strike="noStrike" cap="none" dirty="0">
                <a:solidFill>
                  <a:srgbClr val="FFFFFF"/>
                </a:solidFill>
                <a:latin typeface="Calibri"/>
                <a:ea typeface="Calibri"/>
                <a:cs typeface="Calibri"/>
                <a:sym typeface="Calibri"/>
              </a:rPr>
            </a:br>
            <a:br>
              <a:rPr lang="en-US" sz="10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CROSS-REFERENCE</a:t>
            </a:r>
            <a:br>
              <a:rPr lang="en-US" sz="900" b="1" i="0" u="none" strike="noStrike" cap="none" dirty="0">
                <a:solidFill>
                  <a:srgbClr val="00CED1"/>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D1 Demand Intelligence will show whether this NSS movement has yet flowed through to UCAS yield. The processor flagged a 24% acceptance yield on 2025 UCAS data versus 33% historically — the demand recovery has not yet caught up with the NSS recovery. That lag is normal and the directional signal is positive.</a:t>
            </a:r>
            <a:endParaRPr sz="1100" b="0" i="0" u="none" strike="noStrike" cap="none" dirty="0">
              <a:solidFill>
                <a:schemeClr val="dk1"/>
              </a:solidFill>
              <a:latin typeface="Calibri"/>
              <a:ea typeface="Calibri"/>
              <a:cs typeface="Calibri"/>
              <a:sym typeface="Calibri"/>
            </a:endParaRPr>
          </a:p>
        </p:txBody>
      </p:sp>
      <p:sp>
        <p:nvSpPr>
          <p:cNvPr id="202" name="Google Shape;202;p10"/>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0"/>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04" name="Google Shape;204;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9"/>
        <p:cNvGrpSpPr/>
        <p:nvPr/>
      </p:nvGrpSpPr>
      <p:grpSpPr>
        <a:xfrm>
          <a:off x="0" y="0"/>
          <a:ext cx="0" cy="0"/>
          <a:chOff x="0" y="0"/>
          <a:chExt cx="0" cy="0"/>
        </a:xfrm>
      </p:grpSpPr>
      <p:pic>
        <p:nvPicPr>
          <p:cNvPr id="210" name="Google Shape;210;p11"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211" name="Google Shape;211;p11"/>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Teaching &amp; Assessment</a:t>
            </a:r>
            <a:endParaRPr sz="2400" b="0" i="0" u="none" strike="noStrike" cap="none">
              <a:solidFill>
                <a:schemeClr val="dk1"/>
              </a:solidFill>
              <a:latin typeface="Calibri"/>
              <a:ea typeface="Calibri"/>
              <a:cs typeface="Calibri"/>
              <a:sym typeface="Calibri"/>
            </a:endParaRPr>
          </a:p>
        </p:txBody>
      </p:sp>
      <p:sp>
        <p:nvSpPr>
          <p:cNvPr id="212" name="Google Shape;212;p11"/>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1"/>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THEME 1 — TEACHING ON MY COURSE</a:t>
            </a:r>
            <a:endParaRPr sz="900" b="0" i="0" u="none" strike="noStrike" cap="none">
              <a:solidFill>
                <a:schemeClr val="dk1"/>
              </a:solidFill>
              <a:latin typeface="Calibri"/>
              <a:ea typeface="Calibri"/>
              <a:cs typeface="Calibri"/>
              <a:sym typeface="Calibri"/>
            </a:endParaRPr>
          </a:p>
        </p:txBody>
      </p:sp>
      <p:sp>
        <p:nvSpPr>
          <p:cNvPr id="215" name="Google Shape;215;p11"/>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000"/>
              <a:buFont typeface="Montserrat"/>
              <a:buNone/>
            </a:pPr>
            <a:r>
              <a:rPr lang="en-US" sz="6000" b="1" i="0" u="none" strike="noStrike" cap="none">
                <a:solidFill>
                  <a:srgbClr val="002147"/>
                </a:solidFill>
                <a:latin typeface="Montserrat"/>
                <a:ea typeface="Montserrat"/>
                <a:cs typeface="Montserrat"/>
                <a:sym typeface="Montserrat"/>
              </a:rPr>
              <a:t>87.0%</a:t>
            </a:r>
            <a:endParaRPr sz="6000" b="0" i="0" u="none" strike="noStrike" cap="none">
              <a:solidFill>
                <a:schemeClr val="dk1"/>
              </a:solidFill>
              <a:latin typeface="Calibri"/>
              <a:ea typeface="Calibri"/>
              <a:cs typeface="Calibri"/>
              <a:sym typeface="Calibri"/>
            </a:endParaRPr>
          </a:p>
        </p:txBody>
      </p:sp>
      <p:sp>
        <p:nvSpPr>
          <p:cNvPr id="216" name="Google Shape;216;p11"/>
          <p:cNvSpPr/>
          <p:nvPr/>
        </p:nvSpPr>
        <p:spPr>
          <a:xfrm>
            <a:off x="640080" y="2606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-1.3pp vs sector (86.9%)  |  Percentile 39</a:t>
            </a:r>
            <a:endParaRPr sz="1100" b="0" i="0" u="none" strike="noStrike" cap="none">
              <a:solidFill>
                <a:schemeClr val="dk1"/>
              </a:solidFill>
              <a:latin typeface="Calibri"/>
              <a:ea typeface="Calibri"/>
              <a:cs typeface="Calibri"/>
              <a:sym typeface="Calibri"/>
            </a:endParaRPr>
          </a:p>
        </p:txBody>
      </p:sp>
      <p:sp>
        <p:nvSpPr>
          <p:cNvPr id="217" name="Google Shape;217;p11"/>
          <p:cNvSpPr/>
          <p:nvPr/>
        </p:nvSpPr>
        <p:spPr>
          <a:xfrm>
            <a:off x="640080" y="297180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a:off x="640080" y="310896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Q01 HIGHLIGHT</a:t>
            </a:r>
            <a:endParaRPr sz="900" b="0" i="0" u="none" strike="noStrike" cap="none">
              <a:solidFill>
                <a:schemeClr val="dk1"/>
              </a:solidFill>
              <a:latin typeface="Calibri"/>
              <a:ea typeface="Calibri"/>
              <a:cs typeface="Calibri"/>
              <a:sym typeface="Calibri"/>
            </a:endParaRPr>
          </a:p>
        </p:txBody>
      </p:sp>
      <p:sp>
        <p:nvSpPr>
          <p:cNvPr id="219" name="Google Shape;219;p11"/>
          <p:cNvSpPr/>
          <p:nvPr/>
        </p:nvSpPr>
        <p:spPr>
          <a:xfrm>
            <a:off x="640080" y="33375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4200"/>
              <a:buFont typeface="Montserrat"/>
              <a:buNone/>
            </a:pPr>
            <a:r>
              <a:rPr lang="en-US" sz="4200" b="1" i="0" u="none" strike="noStrike" cap="none">
                <a:solidFill>
                  <a:srgbClr val="2E7D32"/>
                </a:solidFill>
                <a:latin typeface="Montserrat"/>
                <a:ea typeface="Montserrat"/>
                <a:cs typeface="Montserrat"/>
                <a:sym typeface="Montserrat"/>
              </a:rPr>
              <a:t>94.4%</a:t>
            </a:r>
            <a:endParaRPr sz="4200" b="0" i="0" u="none" strike="noStrike" cap="none">
              <a:solidFill>
                <a:schemeClr val="dk1"/>
              </a:solidFill>
              <a:latin typeface="Calibri"/>
              <a:ea typeface="Calibri"/>
              <a:cs typeface="Calibri"/>
              <a:sym typeface="Calibri"/>
            </a:endParaRPr>
          </a:p>
        </p:txBody>
      </p:sp>
      <p:sp>
        <p:nvSpPr>
          <p:cNvPr id="220" name="Google Shape;220;p11"/>
          <p:cNvSpPr/>
          <p:nvPr/>
        </p:nvSpPr>
        <p:spPr>
          <a:xfrm>
            <a:off x="640080" y="4069080"/>
            <a:ext cx="512064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0" i="1" u="none" strike="noStrike" cap="none">
                <a:solidFill>
                  <a:srgbClr val="002147"/>
                </a:solidFill>
                <a:latin typeface="Calibri"/>
                <a:ea typeface="Calibri"/>
                <a:cs typeface="Calibri"/>
                <a:sym typeface="Calibri"/>
              </a:rPr>
              <a:t>"How good are teaching staff at explaining things?"</a:t>
            </a:r>
            <a:endParaRPr sz="1200" b="0" i="0" u="none" strike="noStrike" cap="none">
              <a:solidFill>
                <a:schemeClr val="dk1"/>
              </a:solidFill>
              <a:latin typeface="Calibri"/>
              <a:ea typeface="Calibri"/>
              <a:cs typeface="Calibri"/>
              <a:sym typeface="Calibri"/>
            </a:endParaRPr>
          </a:p>
        </p:txBody>
      </p:sp>
      <p:sp>
        <p:nvSpPr>
          <p:cNvPr id="221" name="Google Shape;221;p11"/>
          <p:cNvSpPr/>
          <p:nvPr/>
        </p:nvSpPr>
        <p:spPr>
          <a:xfrm>
            <a:off x="640080" y="4663440"/>
            <a:ext cx="5120640" cy="1691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dirty="0">
                <a:solidFill>
                  <a:srgbClr val="4D4D4D"/>
                </a:solidFill>
                <a:latin typeface="Calibri"/>
                <a:ea typeface="Calibri"/>
                <a:cs typeface="Calibri"/>
                <a:sym typeface="Calibri"/>
              </a:rPr>
              <a:t>Q01 is the strongest single signal in the entire Caerwen 2025 NSS dataset. Theme-level Teaching at 87.0% is fractionally below sector but the underlying question on staff explaining ability is sector-leading. The implication: classroom delivery quality is a strength; the 1.3pp theme gap is driven by other Teaching questions, not Q01.</a:t>
            </a:r>
            <a:endParaRPr sz="1000" b="0" i="0" u="none" strike="noStrike" cap="none" dirty="0">
              <a:solidFill>
                <a:schemeClr val="dk1"/>
              </a:solidFill>
              <a:latin typeface="Calibri"/>
              <a:ea typeface="Calibri"/>
              <a:cs typeface="Calibri"/>
              <a:sym typeface="Calibri"/>
            </a:endParaRPr>
          </a:p>
        </p:txBody>
      </p:sp>
      <p:sp>
        <p:nvSpPr>
          <p:cNvPr id="222" name="Google Shape;222;p11"/>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1"/>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900"/>
              <a:buFont typeface="Montserrat"/>
              <a:buNone/>
            </a:pPr>
            <a:r>
              <a:rPr lang="en-US" sz="900" b="1" i="0" u="none" strike="noStrike" cap="none">
                <a:solidFill>
                  <a:srgbClr val="FFBF00"/>
                </a:solidFill>
                <a:latin typeface="Montserrat"/>
                <a:ea typeface="Montserrat"/>
                <a:cs typeface="Montserrat"/>
                <a:sym typeface="Montserrat"/>
              </a:rPr>
              <a:t>THEME 3 — ASSESSMENT &amp; FEEDBACK (FLAGGED)</a:t>
            </a:r>
            <a:endParaRPr sz="900" b="0" i="0" u="none" strike="noStrike" cap="none">
              <a:solidFill>
                <a:schemeClr val="dk1"/>
              </a:solidFill>
              <a:latin typeface="Calibri"/>
              <a:ea typeface="Calibri"/>
              <a:cs typeface="Calibri"/>
              <a:sym typeface="Calibri"/>
            </a:endParaRPr>
          </a:p>
        </p:txBody>
      </p:sp>
      <p:sp>
        <p:nvSpPr>
          <p:cNvPr id="224" name="Google Shape;224;p11"/>
          <p:cNvSpPr/>
          <p:nvPr/>
        </p:nvSpPr>
        <p:spPr>
          <a:xfrm>
            <a:off x="644652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6000"/>
              <a:buFont typeface="Montserrat"/>
              <a:buNone/>
            </a:pPr>
            <a:r>
              <a:rPr lang="en-US" sz="6000" b="1" i="0" u="none" strike="noStrike" cap="none">
                <a:solidFill>
                  <a:srgbClr val="FFFFFF"/>
                </a:solidFill>
                <a:latin typeface="Montserrat"/>
                <a:ea typeface="Montserrat"/>
                <a:cs typeface="Montserrat"/>
                <a:sym typeface="Montserrat"/>
              </a:rPr>
              <a:t>80.2%</a:t>
            </a:r>
            <a:endParaRPr sz="6000" b="0" i="0" u="none" strike="noStrike" cap="none">
              <a:solidFill>
                <a:schemeClr val="dk1"/>
              </a:solidFill>
              <a:latin typeface="Calibri"/>
              <a:ea typeface="Calibri"/>
              <a:cs typeface="Calibri"/>
              <a:sym typeface="Calibri"/>
            </a:endParaRPr>
          </a:p>
        </p:txBody>
      </p:sp>
      <p:sp>
        <p:nvSpPr>
          <p:cNvPr id="225" name="Google Shape;225;p11"/>
          <p:cNvSpPr/>
          <p:nvPr/>
        </p:nvSpPr>
        <p:spPr>
          <a:xfrm>
            <a:off x="6446520" y="2606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100"/>
              <a:buFont typeface="Calibri"/>
              <a:buNone/>
            </a:pPr>
            <a:r>
              <a:rPr lang="en-US" sz="1100" b="0" i="0" u="none" strike="noStrike" cap="none">
                <a:solidFill>
                  <a:srgbClr val="00CED1"/>
                </a:solidFill>
                <a:latin typeface="Calibri"/>
                <a:ea typeface="Calibri"/>
                <a:cs typeface="Calibri"/>
                <a:sym typeface="Calibri"/>
              </a:rPr>
              <a:t>-3.8pp vs sector (80.9%)  |  Percentile 29</a:t>
            </a:r>
            <a:endParaRPr sz="1100" b="0" i="0" u="none" strike="noStrike" cap="none">
              <a:solidFill>
                <a:schemeClr val="dk1"/>
              </a:solidFill>
              <a:latin typeface="Calibri"/>
              <a:ea typeface="Calibri"/>
              <a:cs typeface="Calibri"/>
              <a:sym typeface="Calibri"/>
            </a:endParaRPr>
          </a:p>
        </p:txBody>
      </p:sp>
      <p:sp>
        <p:nvSpPr>
          <p:cNvPr id="226" name="Google Shape;226;p11"/>
          <p:cNvSpPr/>
          <p:nvPr/>
        </p:nvSpPr>
        <p:spPr>
          <a:xfrm>
            <a:off x="6446520" y="2971800"/>
            <a:ext cx="5120640" cy="18288"/>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a:off x="6446520" y="310896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BF00"/>
              </a:buClr>
              <a:buSzPts val="900"/>
              <a:buFont typeface="Montserrat"/>
              <a:buNone/>
            </a:pPr>
            <a:r>
              <a:rPr lang="en-US" sz="900" b="1" i="0" u="none" strike="noStrike" cap="none">
                <a:solidFill>
                  <a:srgbClr val="FFBF00"/>
                </a:solidFill>
                <a:latin typeface="Montserrat"/>
                <a:ea typeface="Montserrat"/>
                <a:cs typeface="Montserrat"/>
                <a:sym typeface="Montserrat"/>
              </a:rPr>
              <a:t>THE FLAGGED THEME</a:t>
            </a:r>
            <a:endParaRPr sz="900" b="0" i="0" u="none" strike="noStrike" cap="none">
              <a:solidFill>
                <a:schemeClr val="dk1"/>
              </a:solidFill>
              <a:latin typeface="Calibri"/>
              <a:ea typeface="Calibri"/>
              <a:cs typeface="Calibri"/>
              <a:sym typeface="Calibri"/>
            </a:endParaRPr>
          </a:p>
        </p:txBody>
      </p:sp>
      <p:sp>
        <p:nvSpPr>
          <p:cNvPr id="228" name="Google Shape;228;p11"/>
          <p:cNvSpPr/>
          <p:nvPr/>
        </p:nvSpPr>
        <p:spPr>
          <a:xfrm>
            <a:off x="6446520" y="3383280"/>
            <a:ext cx="5120640" cy="2971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300"/>
              <a:buFont typeface="Calibri"/>
              <a:buNone/>
            </a:pPr>
            <a:r>
              <a:rPr lang="en-US" sz="1300" b="1" i="0" u="none" strike="noStrike" cap="none" dirty="0">
                <a:solidFill>
                  <a:srgbClr val="FFFFFF"/>
                </a:solidFill>
                <a:latin typeface="Calibri"/>
                <a:ea typeface="Calibri"/>
                <a:cs typeface="Calibri"/>
                <a:sym typeface="Calibri"/>
              </a:rPr>
              <a:t>The only "notable" gap in the Caerwen 2025 dataset.</a:t>
            </a:r>
            <a:br>
              <a:rPr lang="en-US" sz="1300" b="1" i="0" u="none" strike="noStrike" cap="none" dirty="0">
                <a:solidFill>
                  <a:srgbClr val="FFFFFF"/>
                </a:solidFill>
                <a:latin typeface="Calibri"/>
                <a:ea typeface="Calibri"/>
                <a:cs typeface="Calibri"/>
                <a:sym typeface="Calibri"/>
              </a:rPr>
            </a:br>
            <a:br>
              <a:rPr lang="en-US" sz="1300" b="1" i="0" u="none" strike="noStrike" cap="none" dirty="0">
                <a:solidFill>
                  <a:srgbClr val="FFFFFF"/>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Assessment &amp; Feedback is consistently the sector's lowest-scoring theme — the bar is already low. Caerwen sits 3.8pp below that lowered bar, and the gap has widened slightly since 2023 (Caerwen +3.4pp vs sector +3.1pp).</a:t>
            </a:r>
            <a:br>
              <a:rPr lang="en-US" sz="1000" b="0" i="0" u="none" strike="noStrike" cap="none" dirty="0">
                <a:solidFill>
                  <a:srgbClr val="FFFFFF"/>
                </a:solidFill>
                <a:latin typeface="Calibri"/>
                <a:ea typeface="Calibri"/>
                <a:cs typeface="Calibri"/>
                <a:sym typeface="Calibri"/>
              </a:rPr>
            </a:br>
            <a:br>
              <a:rPr lang="en-US" sz="1000" b="0" i="0" u="none" strike="noStrike" cap="none" dirty="0">
                <a:solidFill>
                  <a:srgbClr val="FFFFFF"/>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Two question-level drivers of low Assessment &amp; Feedback scores nationally: marking timeliness (Q07) and clarity of feedback comments. Both are operationally addressable within a single academic cycle.</a:t>
            </a:r>
            <a:br>
              <a:rPr lang="en-US" sz="1000" b="0" i="0" u="none" strike="noStrike" cap="none" dirty="0">
                <a:solidFill>
                  <a:srgbClr val="FFFFFF"/>
                </a:solidFill>
                <a:latin typeface="Calibri"/>
                <a:ea typeface="Calibri"/>
                <a:cs typeface="Calibri"/>
                <a:sym typeface="Calibri"/>
              </a:rPr>
            </a:br>
            <a:br>
              <a:rPr lang="en-US" sz="10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PRIORITY FOR NEXT NSS CYCLE</a:t>
            </a:r>
            <a:br>
              <a:rPr lang="en-US" sz="900" b="1" i="0" u="none" strike="noStrike" cap="none" dirty="0">
                <a:solidFill>
                  <a:srgbClr val="00CED1"/>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A targeted Assessment &amp; Feedback intervention is the single highest-leverage move available before the July 2026 NSS release. It will not move the headline by much — but it will close the only flagged gap.</a:t>
            </a:r>
            <a:endParaRPr sz="1300" b="0" i="0" u="none" strike="noStrike" cap="none" dirty="0">
              <a:solidFill>
                <a:schemeClr val="dk1"/>
              </a:solidFill>
              <a:latin typeface="Calibri"/>
              <a:ea typeface="Calibri"/>
              <a:cs typeface="Calibri"/>
              <a:sym typeface="Calibri"/>
            </a:endParaRPr>
          </a:p>
        </p:txBody>
      </p:sp>
      <p:sp>
        <p:nvSpPr>
          <p:cNvPr id="229" name="Google Shape;229;p11"/>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31" name="Google Shape;231;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36"/>
        <p:cNvGrpSpPr/>
        <p:nvPr/>
      </p:nvGrpSpPr>
      <p:grpSpPr>
        <a:xfrm>
          <a:off x="0" y="0"/>
          <a:ext cx="0" cy="0"/>
          <a:chOff x="0" y="0"/>
          <a:chExt cx="0" cy="0"/>
        </a:xfrm>
      </p:grpSpPr>
      <p:sp>
        <p:nvSpPr>
          <p:cNvPr id="237" name="Google Shape;237;p12"/>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8" name="Google Shape;238;p12" descr="/home/claude/blairgowrie-assets/blairgowrie-logo-reversed-on-dark.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239" name="Google Shape;239;p12"/>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240" name="Google Shape;240;p12"/>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Peer Comparison</a:t>
            </a:r>
            <a:endParaRPr sz="3600" b="0" i="0" u="none" strike="noStrike" cap="none">
              <a:solidFill>
                <a:schemeClr val="dk1"/>
              </a:solidFill>
              <a:latin typeface="Calibri"/>
              <a:ea typeface="Calibri"/>
              <a:cs typeface="Calibri"/>
              <a:sym typeface="Calibri"/>
            </a:endParaRPr>
          </a:p>
        </p:txBody>
      </p:sp>
      <p:sp>
        <p:nvSpPr>
          <p:cNvPr id="241" name="Google Shape;241;p12"/>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Welsh and research-intensive comparators, confirmed not inferred.</a:t>
            </a:r>
            <a:endParaRPr sz="1600" b="0" i="0" u="none" strike="noStrike" cap="none">
              <a:solidFill>
                <a:schemeClr val="dk1"/>
              </a:solidFill>
              <a:latin typeface="Calibri"/>
              <a:ea typeface="Calibri"/>
              <a:cs typeface="Calibri"/>
              <a:sym typeface="Calibri"/>
            </a:endParaRPr>
          </a:p>
        </p:txBody>
      </p:sp>
      <p:sp>
        <p:nvSpPr>
          <p:cNvPr id="242" name="Google Shape;242;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7"/>
        <p:cNvGrpSpPr/>
        <p:nvPr/>
      </p:nvGrpSpPr>
      <p:grpSpPr>
        <a:xfrm>
          <a:off x="0" y="0"/>
          <a:ext cx="0" cy="0"/>
          <a:chOff x="0" y="0"/>
          <a:chExt cx="0" cy="0"/>
        </a:xfrm>
      </p:grpSpPr>
      <p:pic>
        <p:nvPicPr>
          <p:cNvPr id="248" name="Google Shape;248;p13"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249" name="Google Shape;249;p13"/>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Organisation &amp; Student Voice</a:t>
            </a:r>
            <a:endParaRPr sz="2200" b="0" i="0" u="none" strike="noStrike" cap="none">
              <a:solidFill>
                <a:schemeClr val="dk1"/>
              </a:solidFill>
              <a:latin typeface="Calibri"/>
              <a:ea typeface="Calibri"/>
              <a:cs typeface="Calibri"/>
              <a:sym typeface="Calibri"/>
            </a:endParaRPr>
          </a:p>
        </p:txBody>
      </p:sp>
      <p:sp>
        <p:nvSpPr>
          <p:cNvPr id="250" name="Google Shape;250;p1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51" name="Google Shape;251;p13"/>
          <p:cNvGraphicFramePr/>
          <p:nvPr/>
        </p:nvGraphicFramePr>
        <p:xfrm>
          <a:off x="457200" y="1188720"/>
          <a:ext cx="11292850" cy="3200400"/>
        </p:xfrm>
        <a:graphic>
          <a:graphicData uri="http://schemas.openxmlformats.org/drawingml/2006/table">
            <a:tbl>
              <a:tblPr>
                <a:noFill/>
                <a:tableStyleId>{42DCE003-708B-4314-B1C6-DF6C47AA4DE9}</a:tableStyleId>
              </a:tblPr>
              <a:tblGrid>
                <a:gridCol w="3977650">
                  <a:extLst>
                    <a:ext uri="{9D8B030D-6E8A-4147-A177-3AD203B41FA5}">
                      <a16:colId xmlns:a16="http://schemas.microsoft.com/office/drawing/2014/main" val="20000"/>
                    </a:ext>
                  </a:extLst>
                </a:gridCol>
                <a:gridCol w="1645925">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2011675">
                  <a:extLst>
                    <a:ext uri="{9D8B030D-6E8A-4147-A177-3AD203B41FA5}">
                      <a16:colId xmlns:a16="http://schemas.microsoft.com/office/drawing/2014/main" val="20004"/>
                    </a:ext>
                  </a:extLst>
                </a:gridCol>
              </a:tblGrid>
              <a:tr h="457200">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Org 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Voice 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Org Change 23-25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Voice Change 23-25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dirty="0">
                          <a:solidFill>
                            <a:srgbClr val="002147"/>
                          </a:solidFill>
                          <a:latin typeface="Calibri"/>
                          <a:ea typeface="Calibri"/>
                          <a:cs typeface="Calibri"/>
                          <a:sym typeface="Calibri"/>
                        </a:rPr>
                        <a:t>Caerwen University</a:t>
                      </a:r>
                      <a:endParaRPr sz="11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80.7%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79.0%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+14.5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Aberystwyth University</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85.5%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80.8%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+0.8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-0.1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Swansea University</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81.0%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79.2%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+9.0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+6.5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Cardiff University</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77.7%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76.8%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+12.9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+9.5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The University of Hull</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78.0%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82.0%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+4.1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+4.2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University of Keele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77.8%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81.4%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+5.6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+10.4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52" name="Google Shape;252;p13"/>
          <p:cNvSpPr/>
          <p:nvPr/>
        </p:nvSpPr>
        <p:spPr>
          <a:xfrm>
            <a:off x="457200" y="4846320"/>
            <a:ext cx="11292840" cy="1691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3"/>
          <p:cNvSpPr/>
          <p:nvPr/>
        </p:nvSpPr>
        <p:spPr>
          <a:xfrm>
            <a:off x="640080" y="49377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PEER READ</a:t>
            </a:r>
            <a:endParaRPr sz="900" b="0" i="0" u="none" strike="noStrike" cap="none">
              <a:solidFill>
                <a:schemeClr val="dk1"/>
              </a:solidFill>
              <a:latin typeface="Calibri"/>
              <a:ea typeface="Calibri"/>
              <a:cs typeface="Calibri"/>
              <a:sym typeface="Calibri"/>
            </a:endParaRPr>
          </a:p>
        </p:txBody>
      </p:sp>
      <p:sp>
        <p:nvSpPr>
          <p:cNvPr id="254" name="Google Shape;254;p13"/>
          <p:cNvSpPr/>
          <p:nvPr/>
        </p:nvSpPr>
        <p:spPr>
          <a:xfrm>
            <a:off x="640080" y="521208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Within this six-institution peer group: Caerwen ranks 3 of 6 on </a:t>
            </a:r>
            <a:r>
              <a:rPr lang="en-US" sz="1100" b="0" i="0" u="none" strike="noStrike" cap="none" dirty="0" err="1">
                <a:solidFill>
                  <a:srgbClr val="FFFFFF"/>
                </a:solidFill>
                <a:latin typeface="Calibri"/>
                <a:ea typeface="Calibri"/>
                <a:cs typeface="Calibri"/>
                <a:sym typeface="Calibri"/>
              </a:rPr>
              <a:t>Organisation</a:t>
            </a:r>
            <a:r>
              <a:rPr lang="en-US" sz="1100" b="0" i="0" u="none" strike="noStrike" cap="none" dirty="0">
                <a:solidFill>
                  <a:srgbClr val="FFFFFF"/>
                </a:solidFill>
                <a:latin typeface="Calibri"/>
                <a:ea typeface="Calibri"/>
                <a:cs typeface="Calibri"/>
                <a:sym typeface="Calibri"/>
              </a:rPr>
              <a:t> 2025, 5 of 6 on Student Voice 2025, and 1 of 6 on three-year </a:t>
            </a:r>
            <a:r>
              <a:rPr lang="en-US" sz="1100" b="0" i="0" u="none" strike="noStrike" cap="none" dirty="0" err="1">
                <a:solidFill>
                  <a:srgbClr val="FFFFFF"/>
                </a:solidFill>
                <a:latin typeface="Calibri"/>
                <a:ea typeface="Calibri"/>
                <a:cs typeface="Calibri"/>
                <a:sym typeface="Calibri"/>
              </a:rPr>
              <a:t>Organisation</a:t>
            </a:r>
            <a:r>
              <a:rPr lang="en-US" sz="1100" b="0" i="0" u="none" strike="noStrike" cap="none" dirty="0">
                <a:solidFill>
                  <a:srgbClr val="FFFFFF"/>
                </a:solidFill>
                <a:latin typeface="Calibri"/>
                <a:ea typeface="Calibri"/>
                <a:cs typeface="Calibri"/>
                <a:sym typeface="Calibri"/>
              </a:rPr>
              <a:t> improvement. The improvement story is the differentiator — most Welsh and research-intensive peers have moved more slowly. Aberystwyth and Cardiff sit higher in absolute terms, but neither has matched Caerwen's rate of change.</a:t>
            </a:r>
            <a:endParaRPr sz="1100" b="0" i="0" u="none" strike="noStrike" cap="none" dirty="0">
              <a:solidFill>
                <a:schemeClr val="dk1"/>
              </a:solidFill>
              <a:latin typeface="Calibri"/>
              <a:ea typeface="Calibri"/>
              <a:cs typeface="Calibri"/>
              <a:sym typeface="Calibri"/>
            </a:endParaRPr>
          </a:p>
        </p:txBody>
      </p:sp>
      <p:sp>
        <p:nvSpPr>
          <p:cNvPr id="255" name="Google Shape;255;p1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57" name="Google Shape;257;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2"/>
        <p:cNvGrpSpPr/>
        <p:nvPr/>
      </p:nvGrpSpPr>
      <p:grpSpPr>
        <a:xfrm>
          <a:off x="0" y="0"/>
          <a:ext cx="0" cy="0"/>
          <a:chOff x="0" y="0"/>
          <a:chExt cx="0" cy="0"/>
        </a:xfrm>
      </p:grpSpPr>
      <p:pic>
        <p:nvPicPr>
          <p:cNvPr id="263" name="Google Shape;263;p14"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264" name="Google Shape;264;p14"/>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000"/>
              <a:buFont typeface="Montserrat"/>
              <a:buNone/>
            </a:pPr>
            <a:r>
              <a:rPr lang="en-US" sz="2000" b="1" i="0" u="none" strike="noStrike" cap="none">
                <a:solidFill>
                  <a:srgbClr val="002147"/>
                </a:solidFill>
                <a:latin typeface="Montserrat"/>
                <a:ea typeface="Montserrat"/>
                <a:cs typeface="Montserrat"/>
                <a:sym typeface="Montserrat"/>
              </a:rPr>
              <a:t>Peer Comparison — Full Seven-Theme Matrix (NSS 2025)</a:t>
            </a:r>
            <a:endParaRPr sz="2000" b="0" i="0" u="none" strike="noStrike" cap="none">
              <a:solidFill>
                <a:schemeClr val="dk1"/>
              </a:solidFill>
              <a:latin typeface="Calibri"/>
              <a:ea typeface="Calibri"/>
              <a:cs typeface="Calibri"/>
              <a:sym typeface="Calibri"/>
            </a:endParaRPr>
          </a:p>
        </p:txBody>
      </p:sp>
      <p:sp>
        <p:nvSpPr>
          <p:cNvPr id="265" name="Google Shape;265;p14"/>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66" name="Google Shape;266;p14"/>
          <p:cNvGraphicFramePr/>
          <p:nvPr/>
        </p:nvGraphicFramePr>
        <p:xfrm>
          <a:off x="457200" y="1188720"/>
          <a:ext cx="11292900" cy="4023400"/>
        </p:xfrm>
        <a:graphic>
          <a:graphicData uri="http://schemas.openxmlformats.org/drawingml/2006/table">
            <a:tbl>
              <a:tblPr>
                <a:noFill/>
                <a:tableStyleId>{42DCE003-708B-4314-B1C6-DF6C47AA4DE9}</a:tableStyleId>
              </a:tblPr>
              <a:tblGrid>
                <a:gridCol w="3977650">
                  <a:extLst>
                    <a:ext uri="{9D8B030D-6E8A-4147-A177-3AD203B41FA5}">
                      <a16:colId xmlns:a16="http://schemas.microsoft.com/office/drawing/2014/main" val="20000"/>
                    </a:ext>
                  </a:extLst>
                </a:gridCol>
                <a:gridCol w="1042425">
                  <a:extLst>
                    <a:ext uri="{9D8B030D-6E8A-4147-A177-3AD203B41FA5}">
                      <a16:colId xmlns:a16="http://schemas.microsoft.com/office/drawing/2014/main" val="20001"/>
                    </a:ext>
                  </a:extLst>
                </a:gridCol>
                <a:gridCol w="1042425">
                  <a:extLst>
                    <a:ext uri="{9D8B030D-6E8A-4147-A177-3AD203B41FA5}">
                      <a16:colId xmlns:a16="http://schemas.microsoft.com/office/drawing/2014/main" val="20002"/>
                    </a:ext>
                  </a:extLst>
                </a:gridCol>
                <a:gridCol w="1042425">
                  <a:extLst>
                    <a:ext uri="{9D8B030D-6E8A-4147-A177-3AD203B41FA5}">
                      <a16:colId xmlns:a16="http://schemas.microsoft.com/office/drawing/2014/main" val="20003"/>
                    </a:ext>
                  </a:extLst>
                </a:gridCol>
                <a:gridCol w="1042425">
                  <a:extLst>
                    <a:ext uri="{9D8B030D-6E8A-4147-A177-3AD203B41FA5}">
                      <a16:colId xmlns:a16="http://schemas.microsoft.com/office/drawing/2014/main" val="20004"/>
                    </a:ext>
                  </a:extLst>
                </a:gridCol>
                <a:gridCol w="1042425">
                  <a:extLst>
                    <a:ext uri="{9D8B030D-6E8A-4147-A177-3AD203B41FA5}">
                      <a16:colId xmlns:a16="http://schemas.microsoft.com/office/drawing/2014/main" val="20005"/>
                    </a:ext>
                  </a:extLst>
                </a:gridCol>
                <a:gridCol w="1042425">
                  <a:extLst>
                    <a:ext uri="{9D8B030D-6E8A-4147-A177-3AD203B41FA5}">
                      <a16:colId xmlns:a16="http://schemas.microsoft.com/office/drawing/2014/main" val="20006"/>
                    </a:ext>
                  </a:extLst>
                </a:gridCol>
                <a:gridCol w="1060700">
                  <a:extLst>
                    <a:ext uri="{9D8B030D-6E8A-4147-A177-3AD203B41FA5}">
                      <a16:colId xmlns:a16="http://schemas.microsoft.com/office/drawing/2014/main" val="20007"/>
                    </a:ext>
                  </a:extLst>
                </a:gridCol>
              </a:tblGrid>
              <a:tr h="502925">
                <a:tc>
                  <a:txBody>
                    <a:bodyPr/>
                    <a:lstStyle/>
                    <a:p>
                      <a:pPr marL="0" marR="0" lvl="0" indent="0" algn="l" rtl="0">
                        <a:spcBef>
                          <a:spcPts val="0"/>
                        </a:spcBef>
                        <a:spcAft>
                          <a:spcPts val="0"/>
                        </a:spcAft>
                        <a:buClr>
                          <a:srgbClr val="FFFFFF"/>
                        </a:buClr>
                        <a:buSzPts val="900"/>
                        <a:buFont typeface="Calibri"/>
                        <a:buNone/>
                      </a:pPr>
                      <a:r>
                        <a:rPr lang="en-US" sz="900" b="1" u="none" strike="noStrike" cap="none" dirty="0">
                          <a:solidFill>
                            <a:srgbClr val="FFFFFF"/>
                          </a:solidFill>
                          <a:latin typeface="Calibri"/>
                          <a:ea typeface="Calibri"/>
                          <a:cs typeface="Calibri"/>
                          <a:sym typeface="Calibri"/>
                        </a:rPr>
                        <a:t>Institution</a:t>
                      </a:r>
                      <a:endParaRPr sz="9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T1</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T2</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T3</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T4</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T5</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T6</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T7</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000"/>
                        <a:buFont typeface="Calibri"/>
                        <a:buNone/>
                      </a:pPr>
                      <a:r>
                        <a:rPr lang="en-US" sz="1000" b="1" u="none" strike="noStrike" cap="none" dirty="0">
                          <a:solidFill>
                            <a:srgbClr val="002147"/>
                          </a:solidFill>
                          <a:latin typeface="Calibri"/>
                          <a:ea typeface="Calibri"/>
                          <a:cs typeface="Calibri"/>
                          <a:sym typeface="Calibri"/>
                        </a:rPr>
                        <a:t>Caerwen University</a:t>
                      </a:r>
                      <a:endParaRPr sz="10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87.0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83.3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80.2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88.3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80.7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85.8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79.0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000"/>
                        <a:buFont typeface="Calibri"/>
                        <a:buNone/>
                      </a:pPr>
                      <a:r>
                        <a:rPr lang="en-US" sz="1000" u="none" strike="noStrike" cap="none">
                          <a:solidFill>
                            <a:srgbClr val="4D4D4D"/>
                          </a:solidFill>
                          <a:latin typeface="Calibri"/>
                          <a:ea typeface="Calibri"/>
                          <a:cs typeface="Calibri"/>
                          <a:sym typeface="Calibri"/>
                        </a:rPr>
                        <a:t>Aberystwyth University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89.9</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87.1</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86.4</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92.7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85.5</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90.9</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80.8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000"/>
                        <a:buFont typeface="Calibri"/>
                        <a:buNone/>
                      </a:pPr>
                      <a:r>
                        <a:rPr lang="en-US" sz="1000" u="none" strike="noStrike" cap="none">
                          <a:solidFill>
                            <a:srgbClr val="4D4D4D"/>
                          </a:solidFill>
                          <a:latin typeface="Calibri"/>
                          <a:ea typeface="Calibri"/>
                          <a:cs typeface="Calibri"/>
                          <a:sym typeface="Calibri"/>
                        </a:rPr>
                        <a:t>Swansea University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86.1</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85.1</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80.6</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89.1</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81.0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79.2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000"/>
                        <a:buFont typeface="Calibri"/>
                        <a:buNone/>
                      </a:pPr>
                      <a:r>
                        <a:rPr lang="en-US" sz="1000" u="none" strike="noStrike" cap="none">
                          <a:solidFill>
                            <a:srgbClr val="4D4D4D"/>
                          </a:solidFill>
                          <a:latin typeface="Calibri"/>
                          <a:ea typeface="Calibri"/>
                          <a:cs typeface="Calibri"/>
                          <a:sym typeface="Calibri"/>
                        </a:rPr>
                        <a:t>Cardiff University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86.3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82.5</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000"/>
                        <a:buFont typeface="Calibri"/>
                        <a:buNone/>
                      </a:pPr>
                      <a:r>
                        <a:rPr lang="en-US" sz="1000" b="1" u="none" strike="noStrike" cap="none">
                          <a:solidFill>
                            <a:srgbClr val="C8102E"/>
                          </a:solidFill>
                          <a:latin typeface="Calibri"/>
                          <a:ea typeface="Calibri"/>
                          <a:cs typeface="Calibri"/>
                          <a:sym typeface="Calibri"/>
                        </a:rPr>
                        <a:t>75.7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87.5</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77.7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76.8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000"/>
                        <a:buFont typeface="Calibri"/>
                        <a:buNone/>
                      </a:pPr>
                      <a:r>
                        <a:rPr lang="en-US" sz="1000" u="none" strike="noStrike" cap="none">
                          <a:solidFill>
                            <a:srgbClr val="4D4D4D"/>
                          </a:solidFill>
                          <a:latin typeface="Calibri"/>
                          <a:ea typeface="Calibri"/>
                          <a:cs typeface="Calibri"/>
                          <a:sym typeface="Calibri"/>
                        </a:rPr>
                        <a:t>The University of Hull</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88.2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86.2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86.0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78.0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90.1</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82.0</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000"/>
                        <a:buFont typeface="Calibri"/>
                        <a:buNone/>
                      </a:pPr>
                      <a:r>
                        <a:rPr lang="en-US" sz="1000" u="none" strike="noStrike" cap="none">
                          <a:solidFill>
                            <a:srgbClr val="4D4D4D"/>
                          </a:solidFill>
                          <a:latin typeface="Calibri"/>
                          <a:ea typeface="Calibri"/>
                          <a:cs typeface="Calibri"/>
                          <a:sym typeface="Calibri"/>
                        </a:rPr>
                        <a:t>University of Keele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87.7</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84.5</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80.2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89.2</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000"/>
                        <a:buFont typeface="Calibri"/>
                        <a:buNone/>
                      </a:pPr>
                      <a:r>
                        <a:rPr lang="en-US" sz="1000" b="1" u="none" strike="noStrike" cap="none">
                          <a:solidFill>
                            <a:srgbClr val="E68A00"/>
                          </a:solidFill>
                          <a:latin typeface="Calibri"/>
                          <a:ea typeface="Calibri"/>
                          <a:cs typeface="Calibri"/>
                          <a:sym typeface="Calibri"/>
                        </a:rPr>
                        <a:t>77.8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89.8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81.4</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502925">
                <a:tc>
                  <a:txBody>
                    <a:bodyPr/>
                    <a:lstStyle/>
                    <a:p>
                      <a:pPr marL="0" marR="0" lvl="0" indent="0" algn="l" rtl="0">
                        <a:spcBef>
                          <a:spcPts val="0"/>
                        </a:spcBef>
                        <a:spcAft>
                          <a:spcPts val="0"/>
                        </a:spcAft>
                        <a:buClr>
                          <a:srgbClr val="FFFFFF"/>
                        </a:buClr>
                        <a:buSzPts val="1000"/>
                        <a:buFont typeface="Calibri"/>
                        <a:buNone/>
                      </a:pPr>
                      <a:r>
                        <a:rPr lang="en-US" sz="1000" i="1" u="none" strike="noStrike" cap="none">
                          <a:solidFill>
                            <a:srgbClr val="FFFFFF"/>
                          </a:solidFill>
                          <a:latin typeface="Calibri"/>
                          <a:ea typeface="Calibri"/>
                          <a:cs typeface="Calibri"/>
                          <a:sym typeface="Calibri"/>
                        </a:rPr>
                        <a:t>UK Sector benchmark</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86.9</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84.3</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80.9</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87.8</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78.4</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87.9</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000"/>
                        <a:buFont typeface="Calibri"/>
                        <a:buNone/>
                      </a:pPr>
                      <a:r>
                        <a:rPr lang="en-US" sz="1000" u="none" strike="noStrike" cap="none">
                          <a:solidFill>
                            <a:srgbClr val="FFFFFF"/>
                          </a:solidFill>
                          <a:latin typeface="Calibri"/>
                          <a:ea typeface="Calibri"/>
                          <a:cs typeface="Calibri"/>
                          <a:sym typeface="Calibri"/>
                        </a:rPr>
                        <a:t>77.4</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7"/>
                  </a:ext>
                </a:extLst>
              </a:tr>
            </a:tbl>
          </a:graphicData>
        </a:graphic>
      </p:graphicFrame>
      <p:sp>
        <p:nvSpPr>
          <p:cNvPr id="267" name="Google Shape;267;p14"/>
          <p:cNvSpPr/>
          <p:nvPr/>
        </p:nvSpPr>
        <p:spPr>
          <a:xfrm>
            <a:off x="457200" y="5486400"/>
            <a:ext cx="11292840" cy="10058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4"/>
          <p:cNvSpPr/>
          <p:nvPr/>
        </p:nvSpPr>
        <p:spPr>
          <a:xfrm>
            <a:off x="640080" y="55778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LEGEND</a:t>
            </a:r>
            <a:endParaRPr sz="900" b="0" i="0" u="none" strike="noStrike" cap="none">
              <a:solidFill>
                <a:schemeClr val="dk1"/>
              </a:solidFill>
              <a:latin typeface="Calibri"/>
              <a:ea typeface="Calibri"/>
              <a:cs typeface="Calibri"/>
              <a:sym typeface="Calibri"/>
            </a:endParaRPr>
          </a:p>
        </p:txBody>
      </p:sp>
      <p:sp>
        <p:nvSpPr>
          <p:cNvPr id="269" name="Google Shape;269;p14"/>
          <p:cNvSpPr/>
          <p:nvPr/>
        </p:nvSpPr>
        <p:spPr>
          <a:xfrm>
            <a:off x="640080" y="580644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50"/>
              <a:buFont typeface="Calibri"/>
              <a:buNone/>
            </a:pPr>
            <a:r>
              <a:rPr lang="en-US" sz="950" b="0" i="0" u="none" strike="noStrike" cap="none">
                <a:solidFill>
                  <a:srgbClr val="4D4D4D"/>
                </a:solidFill>
                <a:latin typeface="Calibri"/>
                <a:ea typeface="Calibri"/>
                <a:cs typeface="Calibri"/>
                <a:sym typeface="Calibri"/>
              </a:rPr>
              <a:t>T1 Teaching | T2 Learning Opportunities | T3 Assessment &amp; Feedback | T4 Academic Support | T5 Organisation | T6 Learning Resources | T7 Student Voice</a:t>
            </a:r>
            <a:endParaRPr sz="950" b="0" i="0" u="none" strike="noStrike" cap="none">
              <a:solidFill>
                <a:schemeClr val="dk1"/>
              </a:solidFill>
              <a:latin typeface="Calibri"/>
              <a:ea typeface="Calibri"/>
              <a:cs typeface="Calibri"/>
              <a:sym typeface="Calibri"/>
            </a:endParaRPr>
          </a:p>
        </p:txBody>
      </p:sp>
      <p:sp>
        <p:nvSpPr>
          <p:cNvPr id="270" name="Google Shape;270;p14"/>
          <p:cNvSpPr/>
          <p:nvPr/>
        </p:nvSpPr>
        <p:spPr>
          <a:xfrm>
            <a:off x="640080" y="603504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950"/>
              <a:buFont typeface="Calibri"/>
              <a:buNone/>
            </a:pPr>
            <a:r>
              <a:rPr lang="en-US" sz="950" b="0" i="1" u="none" strike="noStrike" cap="none">
                <a:solidFill>
                  <a:srgbClr val="4D4D4D"/>
                </a:solidFill>
                <a:latin typeface="Calibri"/>
                <a:ea typeface="Calibri"/>
                <a:cs typeface="Calibri"/>
                <a:sym typeface="Calibri"/>
              </a:rPr>
              <a:t>Cell colour: GREEN = at or above sector benchmark | AMBER = within 3pp below | RED = more than 3pp below. Target institution row highlighted teal.</a:t>
            </a:r>
            <a:endParaRPr sz="950" b="0" i="0" u="none" strike="noStrike" cap="none">
              <a:solidFill>
                <a:schemeClr val="dk1"/>
              </a:solidFill>
              <a:latin typeface="Calibri"/>
              <a:ea typeface="Calibri"/>
              <a:cs typeface="Calibri"/>
              <a:sym typeface="Calibri"/>
            </a:endParaRPr>
          </a:p>
        </p:txBody>
      </p:sp>
      <p:sp>
        <p:nvSpPr>
          <p:cNvPr id="271" name="Google Shape;271;p14"/>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4"/>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273" name="Google Shape;273;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8"/>
        <p:cNvGrpSpPr/>
        <p:nvPr/>
      </p:nvGrpSpPr>
      <p:grpSpPr>
        <a:xfrm>
          <a:off x="0" y="0"/>
          <a:ext cx="0" cy="0"/>
          <a:chOff x="0" y="0"/>
          <a:chExt cx="0" cy="0"/>
        </a:xfrm>
      </p:grpSpPr>
      <p:pic>
        <p:nvPicPr>
          <p:cNvPr id="279" name="Google Shape;279;p15"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280" name="Google Shape;280;p15"/>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The Blairgowrie Take</a:t>
            </a:r>
            <a:endParaRPr sz="2800" b="0" i="0" u="none" strike="noStrike" cap="none">
              <a:solidFill>
                <a:schemeClr val="dk1"/>
              </a:solidFill>
              <a:latin typeface="Calibri"/>
              <a:ea typeface="Calibri"/>
              <a:cs typeface="Calibri"/>
              <a:sym typeface="Calibri"/>
            </a:endParaRPr>
          </a:p>
        </p:txBody>
      </p:sp>
      <p:sp>
        <p:nvSpPr>
          <p:cNvPr id="281" name="Google Shape;281;p1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5"/>
          <p:cNvSpPr/>
          <p:nvPr/>
        </p:nvSpPr>
        <p:spPr>
          <a:xfrm>
            <a:off x="45720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5"/>
          <p:cNvSpPr/>
          <p:nvPr/>
        </p:nvSpPr>
        <p:spPr>
          <a:xfrm>
            <a:off x="45720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5"/>
          <p:cNvSpPr/>
          <p:nvPr/>
        </p:nvSpPr>
        <p:spPr>
          <a:xfrm>
            <a:off x="59436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285" name="Google Shape;285;p15"/>
          <p:cNvSpPr/>
          <p:nvPr/>
        </p:nvSpPr>
        <p:spPr>
          <a:xfrm>
            <a:off x="59436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dirty="0">
                <a:solidFill>
                  <a:srgbClr val="4D4D4D"/>
                </a:solidFill>
                <a:latin typeface="Calibri"/>
                <a:ea typeface="Calibri"/>
                <a:cs typeface="Calibri"/>
                <a:sym typeface="Calibri"/>
              </a:rPr>
              <a:t>Caerwen has executed a genuine three-year turnaround on the two NSS themes most diagnostic of institutional reputation: </a:t>
            </a:r>
            <a:r>
              <a:rPr lang="en-US" sz="1050" b="0" i="0" u="none" strike="noStrike" cap="none" dirty="0" err="1">
                <a:solidFill>
                  <a:srgbClr val="4D4D4D"/>
                </a:solidFill>
                <a:latin typeface="Calibri"/>
                <a:ea typeface="Calibri"/>
                <a:cs typeface="Calibri"/>
                <a:sym typeface="Calibri"/>
              </a:rPr>
              <a:t>Organisation</a:t>
            </a:r>
            <a:r>
              <a:rPr lang="en-US" sz="1050" b="0" i="0" u="none" strike="noStrike" cap="none" dirty="0">
                <a:solidFill>
                  <a:srgbClr val="4D4D4D"/>
                </a:solidFill>
                <a:latin typeface="Calibri"/>
                <a:ea typeface="Calibri"/>
                <a:cs typeface="Calibri"/>
                <a:sym typeface="Calibri"/>
              </a:rPr>
              <a:t> &amp; Management (+14.5pp) and Student Voice (+10.9pp). Both moved from sector-trailing to sector-leading. This is structural, not noise.</a:t>
            </a:r>
            <a:endParaRPr sz="1050" b="0" i="0" u="none" strike="noStrike" cap="none" dirty="0">
              <a:solidFill>
                <a:schemeClr val="dk1"/>
              </a:solidFill>
              <a:latin typeface="Calibri"/>
              <a:ea typeface="Calibri"/>
              <a:cs typeface="Calibri"/>
              <a:sym typeface="Calibri"/>
            </a:endParaRPr>
          </a:p>
        </p:txBody>
      </p:sp>
      <p:sp>
        <p:nvSpPr>
          <p:cNvPr id="286" name="Google Shape;286;p15"/>
          <p:cNvSpPr/>
          <p:nvPr/>
        </p:nvSpPr>
        <p:spPr>
          <a:xfrm>
            <a:off x="630936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630936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5"/>
          <p:cNvSpPr/>
          <p:nvPr/>
        </p:nvSpPr>
        <p:spPr>
          <a:xfrm>
            <a:off x="644652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DISCOVER UNI IMPLICATIONS</a:t>
            </a:r>
            <a:endParaRPr sz="1000" b="0" i="0" u="none" strike="noStrike" cap="none">
              <a:solidFill>
                <a:schemeClr val="dk1"/>
              </a:solidFill>
              <a:latin typeface="Calibri"/>
              <a:ea typeface="Calibri"/>
              <a:cs typeface="Calibri"/>
              <a:sym typeface="Calibri"/>
            </a:endParaRPr>
          </a:p>
        </p:txBody>
      </p:sp>
      <p:sp>
        <p:nvSpPr>
          <p:cNvPr id="289" name="Google Shape;289;p15"/>
          <p:cNvSpPr/>
          <p:nvPr/>
        </p:nvSpPr>
        <p:spPr>
          <a:xfrm>
            <a:off x="644652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dirty="0">
                <a:solidFill>
                  <a:srgbClr val="4D4D4D"/>
                </a:solidFill>
                <a:latin typeface="Calibri"/>
                <a:ea typeface="Calibri"/>
                <a:cs typeface="Calibri"/>
                <a:sym typeface="Calibri"/>
              </a:rPr>
              <a:t>The two scores published most prominently on Discover Uni at the moment of acceptance decision — </a:t>
            </a:r>
            <a:r>
              <a:rPr lang="en-US" sz="1050" b="0" i="0" u="none" strike="noStrike" cap="none" dirty="0" err="1">
                <a:solidFill>
                  <a:srgbClr val="4D4D4D"/>
                </a:solidFill>
                <a:latin typeface="Calibri"/>
                <a:ea typeface="Calibri"/>
                <a:cs typeface="Calibri"/>
                <a:sym typeface="Calibri"/>
              </a:rPr>
              <a:t>Organisation</a:t>
            </a:r>
            <a:r>
              <a:rPr lang="en-US" sz="1050" b="0" i="0" u="none" strike="noStrike" cap="none" dirty="0">
                <a:solidFill>
                  <a:srgbClr val="4D4D4D"/>
                </a:solidFill>
                <a:latin typeface="Calibri"/>
                <a:ea typeface="Calibri"/>
                <a:cs typeface="Calibri"/>
                <a:sym typeface="Calibri"/>
              </a:rPr>
              <a:t> (80.7%) and Student Voice (79.0%) — are now both above sector. Prospective students viewing the Caerwen entry in autumn 2026 will see materially more positive signals than they would have seen 24 months earlier.</a:t>
            </a:r>
            <a:endParaRPr sz="1050" b="0" i="0" u="none" strike="noStrike" cap="none" dirty="0">
              <a:solidFill>
                <a:schemeClr val="dk1"/>
              </a:solidFill>
              <a:latin typeface="Calibri"/>
              <a:ea typeface="Calibri"/>
              <a:cs typeface="Calibri"/>
              <a:sym typeface="Calibri"/>
            </a:endParaRPr>
          </a:p>
        </p:txBody>
      </p:sp>
      <p:sp>
        <p:nvSpPr>
          <p:cNvPr id="290" name="Google Shape;290;p15"/>
          <p:cNvSpPr/>
          <p:nvPr/>
        </p:nvSpPr>
        <p:spPr>
          <a:xfrm>
            <a:off x="45720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5"/>
          <p:cNvSpPr/>
          <p:nvPr/>
        </p:nvSpPr>
        <p:spPr>
          <a:xfrm>
            <a:off x="45720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5"/>
          <p:cNvSpPr/>
          <p:nvPr/>
        </p:nvSpPr>
        <p:spPr>
          <a:xfrm>
            <a:off x="59436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DEMAND LINK</a:t>
            </a:r>
            <a:endParaRPr sz="1000" b="0" i="0" u="none" strike="noStrike" cap="none">
              <a:solidFill>
                <a:schemeClr val="dk1"/>
              </a:solidFill>
              <a:latin typeface="Calibri"/>
              <a:ea typeface="Calibri"/>
              <a:cs typeface="Calibri"/>
              <a:sym typeface="Calibri"/>
            </a:endParaRPr>
          </a:p>
        </p:txBody>
      </p:sp>
      <p:sp>
        <p:nvSpPr>
          <p:cNvPr id="293" name="Google Shape;293;p15"/>
          <p:cNvSpPr/>
          <p:nvPr/>
        </p:nvSpPr>
        <p:spPr>
          <a:xfrm>
            <a:off x="59436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a:solidFill>
                  <a:srgbClr val="4D4D4D"/>
                </a:solidFill>
                <a:latin typeface="Calibri"/>
                <a:ea typeface="Calibri"/>
                <a:cs typeface="Calibri"/>
                <a:sym typeface="Calibri"/>
              </a:rPr>
              <a:t>D1 Demand Intelligence shows acceptance yield collapsed from 33% to 24% over the past decade. The NSS turnaround should begin to reverse that — but with a 12-18 month lag. Expect cycle 2026/27 to show the first measurable yield response. The interventions that drove the NSS recovery are working; commercially, they are early.</a:t>
            </a:r>
            <a:endParaRPr sz="1050" b="0" i="0" u="none" strike="noStrike" cap="none">
              <a:solidFill>
                <a:schemeClr val="dk1"/>
              </a:solidFill>
              <a:latin typeface="Calibri"/>
              <a:ea typeface="Calibri"/>
              <a:cs typeface="Calibri"/>
              <a:sym typeface="Calibri"/>
            </a:endParaRPr>
          </a:p>
        </p:txBody>
      </p:sp>
      <p:sp>
        <p:nvSpPr>
          <p:cNvPr id="294" name="Google Shape;294;p15"/>
          <p:cNvSpPr/>
          <p:nvPr/>
        </p:nvSpPr>
        <p:spPr>
          <a:xfrm>
            <a:off x="630936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5"/>
          <p:cNvSpPr/>
          <p:nvPr/>
        </p:nvSpPr>
        <p:spPr>
          <a:xfrm>
            <a:off x="630936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5"/>
          <p:cNvSpPr/>
          <p:nvPr/>
        </p:nvSpPr>
        <p:spPr>
          <a:xfrm>
            <a:off x="644652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STRATEGIC PRIORITIES</a:t>
            </a:r>
            <a:endParaRPr sz="1000" b="0" i="0" u="none" strike="noStrike" cap="none">
              <a:solidFill>
                <a:schemeClr val="dk1"/>
              </a:solidFill>
              <a:latin typeface="Calibri"/>
              <a:ea typeface="Calibri"/>
              <a:cs typeface="Calibri"/>
              <a:sym typeface="Calibri"/>
            </a:endParaRPr>
          </a:p>
        </p:txBody>
      </p:sp>
      <p:sp>
        <p:nvSpPr>
          <p:cNvPr id="297" name="Google Shape;297;p15"/>
          <p:cNvSpPr/>
          <p:nvPr/>
        </p:nvSpPr>
        <p:spPr>
          <a:xfrm>
            <a:off x="644652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a:solidFill>
                  <a:srgbClr val="4D4D4D"/>
                </a:solidFill>
                <a:latin typeface="Calibri"/>
                <a:ea typeface="Calibri"/>
                <a:cs typeface="Calibri"/>
                <a:sym typeface="Calibri"/>
              </a:rPr>
              <a:t>1) Targeted Assessment &amp; Feedback intervention before July 2026 NSS — the only flagged theme.  2) Sustain the Organisation gains — these are operationally fragile.  3) Cross-reference with V1 Student Value Diagnostic to corroborate this NSS recovery against review-platform sentiment, which will lag.</a:t>
            </a:r>
            <a:endParaRPr sz="1050" b="0" i="0" u="none" strike="noStrike" cap="none">
              <a:solidFill>
                <a:schemeClr val="dk1"/>
              </a:solidFill>
              <a:latin typeface="Calibri"/>
              <a:ea typeface="Calibri"/>
              <a:cs typeface="Calibri"/>
              <a:sym typeface="Calibri"/>
            </a:endParaRPr>
          </a:p>
        </p:txBody>
      </p:sp>
      <p:sp>
        <p:nvSpPr>
          <p:cNvPr id="298" name="Google Shape;298;p15"/>
          <p:cNvSpPr/>
          <p:nvPr/>
        </p:nvSpPr>
        <p:spPr>
          <a:xfrm>
            <a:off x="457200" y="6080760"/>
            <a:ext cx="112928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50"/>
              <a:buFont typeface="Calibri"/>
              <a:buNone/>
            </a:pPr>
            <a:r>
              <a:rPr lang="en-US" sz="850" b="0" i="1" u="none" strike="noStrike" cap="none">
                <a:solidFill>
                  <a:srgbClr val="A0B4C8"/>
                </a:solidFill>
                <a:latin typeface="Calibri"/>
                <a:ea typeface="Calibri"/>
                <a:cs typeface="Calibri"/>
                <a:sym typeface="Calibri"/>
              </a:rPr>
              <a:t>Authored by Dr David O'Connor, DBA. Doctoral research applied Holbrook's eight-factor consumer value typology to UK HE using structural equation modelling on 307 students. NSS scoring framework: regulated census data, three-year window, peer comparison against confirmed institutions only.</a:t>
            </a:r>
            <a:endParaRPr sz="850" b="0" i="0" u="none" strike="noStrike" cap="none">
              <a:solidFill>
                <a:schemeClr val="dk1"/>
              </a:solidFill>
              <a:latin typeface="Calibri"/>
              <a:ea typeface="Calibri"/>
              <a:cs typeface="Calibri"/>
              <a:sym typeface="Calibri"/>
            </a:endParaRPr>
          </a:p>
        </p:txBody>
      </p:sp>
      <p:sp>
        <p:nvSpPr>
          <p:cNvPr id="299" name="Google Shape;299;p1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301" name="Google Shape;301;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intelligence@blairgowriehe.com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intelligence@blairgowriehe.com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0CED1"/>
          </a:solidFill>
          <a:ln w="12700">
            <a:solidFill>
              <a:srgbClr val="00CED1"/>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D5 Report  |  © Blairgowrie HE Advisory Limited 2025  |  Company No. 17140253  |  intelligence@blairgowriehe.com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pic>
        <p:nvPicPr>
          <p:cNvPr id="32" name="Google Shape;32;p2"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33" name="Google Shape;33;p2"/>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Validity &amp; Data Sources</a:t>
            </a:r>
            <a:endParaRPr sz="2800" b="0" i="0" u="none" strike="noStrike" cap="none">
              <a:solidFill>
                <a:schemeClr val="dk1"/>
              </a:solidFill>
              <a:latin typeface="Calibri"/>
              <a:ea typeface="Calibri"/>
              <a:cs typeface="Calibri"/>
              <a:sym typeface="Calibri"/>
            </a:endParaRPr>
          </a:p>
        </p:txBody>
      </p:sp>
      <p:sp>
        <p:nvSpPr>
          <p:cNvPr id="34" name="Google Shape;34;p2"/>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5720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VALIDITY</a:t>
            </a:r>
            <a:endParaRPr sz="1000" b="0" i="0" u="none" strike="noStrike" cap="none">
              <a:solidFill>
                <a:schemeClr val="dk1"/>
              </a:solidFill>
              <a:latin typeface="Calibri"/>
              <a:ea typeface="Calibri"/>
              <a:cs typeface="Calibri"/>
              <a:sym typeface="Calibri"/>
            </a:endParaRPr>
          </a:p>
        </p:txBody>
      </p:sp>
      <p:sp>
        <p:nvSpPr>
          <p:cNvPr id="37" name="Google Shape;37;p2"/>
          <p:cNvSpPr/>
          <p:nvPr/>
        </p:nvSpPr>
        <p:spPr>
          <a:xfrm>
            <a:off x="64008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12-month window from data vintage</a:t>
            </a:r>
            <a:br>
              <a:rPr lang="en-US" sz="1300" b="1" i="0" u="none" strike="noStrike" cap="none">
                <a:solidFill>
                  <a:srgbClr val="002147"/>
                </a:solidFill>
                <a:latin typeface="Calibri"/>
                <a:ea typeface="Calibri"/>
                <a:cs typeface="Calibri"/>
                <a:sym typeface="Calibri"/>
              </a:rPr>
            </a:br>
            <a:r>
              <a:rPr lang="en-US" sz="1100" b="0" i="0" u="none" strike="noStrike" cap="none">
                <a:solidFill>
                  <a:srgbClr val="4D4D4D"/>
                </a:solidFill>
                <a:latin typeface="Calibri"/>
                <a:ea typeface="Calibri"/>
                <a:cs typeface="Calibri"/>
                <a:sym typeface="Calibri"/>
              </a:rPr>
              <a:t>This report uses NSS 2025 data (released July 2025).</a:t>
            </a:r>
            <a:br>
              <a:rPr lang="en-US" sz="1100" b="0" i="0" u="none" strike="noStrike" cap="none">
                <a:solidFill>
                  <a:srgbClr val="4D4D4D"/>
                </a:solidFill>
                <a:latin typeface="Calibri"/>
                <a:ea typeface="Calibri"/>
                <a:cs typeface="Calibri"/>
                <a:sym typeface="Calibri"/>
              </a:rPr>
            </a:br>
            <a:r>
              <a:rPr lang="en-US" sz="1100" b="0" i="0" u="none" strike="noStrike" cap="none">
                <a:solidFill>
                  <a:srgbClr val="4D4D4D"/>
                </a:solidFill>
                <a:latin typeface="Calibri"/>
                <a:ea typeface="Calibri"/>
                <a:cs typeface="Calibri"/>
                <a:sym typeface="Calibri"/>
              </a:rPr>
              <a:t>Valid until: July 2026</a:t>
            </a:r>
            <a:br>
              <a:rPr lang="en-US" sz="1100" b="0" i="0" u="none" strike="noStrike" cap="none">
                <a:solidFill>
                  <a:srgbClr val="4D4D4D"/>
                </a:solidFill>
                <a:latin typeface="Calibri"/>
                <a:ea typeface="Calibri"/>
                <a:cs typeface="Calibri"/>
                <a:sym typeface="Calibri"/>
              </a:rPr>
            </a:br>
            <a:br>
              <a:rPr lang="en-US" sz="1100" b="0" i="0" u="none" strike="noStrike" cap="none">
                <a:solidFill>
                  <a:srgbClr val="4D4D4D"/>
                </a:solidFill>
                <a:latin typeface="Calibri"/>
                <a:ea typeface="Calibri"/>
                <a:cs typeface="Calibri"/>
                <a:sym typeface="Calibri"/>
              </a:rPr>
            </a:br>
            <a:r>
              <a:rPr lang="en-US" sz="1000" b="0" i="1" u="none" strike="noStrike" cap="none">
                <a:solidFill>
                  <a:srgbClr val="4D4D4D"/>
                </a:solidFill>
                <a:latin typeface="Calibri"/>
                <a:ea typeface="Calibri"/>
                <a:cs typeface="Calibri"/>
                <a:sym typeface="Calibri"/>
              </a:rPr>
              <a:t>NSS data is released once annually. Interim refreshes are not possible. The next release window opens July 2026.</a:t>
            </a:r>
            <a:endParaRPr sz="1300" b="0" i="0" u="none" strike="noStrike" cap="none">
              <a:solidFill>
                <a:schemeClr val="dk1"/>
              </a:solidFill>
              <a:latin typeface="Calibri"/>
              <a:ea typeface="Calibri"/>
              <a:cs typeface="Calibri"/>
              <a:sym typeface="Calibri"/>
            </a:endParaRPr>
          </a:p>
        </p:txBody>
      </p:sp>
      <p:sp>
        <p:nvSpPr>
          <p:cNvPr id="38" name="Google Shape;38;p2"/>
          <p:cNvSpPr/>
          <p:nvPr/>
        </p:nvSpPr>
        <p:spPr>
          <a:xfrm>
            <a:off x="626364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DATA SOURCES</a:t>
            </a:r>
            <a:endParaRPr sz="1000" b="0" i="0" u="none" strike="noStrike" cap="none">
              <a:solidFill>
                <a:schemeClr val="dk1"/>
              </a:solidFill>
              <a:latin typeface="Calibri"/>
              <a:ea typeface="Calibri"/>
              <a:cs typeface="Calibri"/>
              <a:sym typeface="Calibri"/>
            </a:endParaRPr>
          </a:p>
        </p:txBody>
      </p:sp>
      <p:sp>
        <p:nvSpPr>
          <p:cNvPr id="40" name="Google Shape;40;p2"/>
          <p:cNvSpPr/>
          <p:nvPr/>
        </p:nvSpPr>
        <p:spPr>
          <a:xfrm>
            <a:off x="644652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dirty="0">
                <a:solidFill>
                  <a:srgbClr val="002147"/>
                </a:solidFill>
                <a:latin typeface="Calibri"/>
                <a:ea typeface="Calibri"/>
                <a:cs typeface="Calibri"/>
                <a:sym typeface="Calibri"/>
              </a:rPr>
              <a:t>NSS open data (Advance HE)</a:t>
            </a:r>
            <a:br>
              <a:rPr lang="en-US" sz="1200" b="1" i="0" u="none" strike="noStrike" cap="none" dirty="0">
                <a:solidFill>
                  <a:srgbClr val="002147"/>
                </a:solidFill>
                <a:latin typeface="Calibri"/>
                <a:ea typeface="Calibri"/>
                <a:cs typeface="Calibri"/>
                <a:sym typeface="Calibri"/>
              </a:rPr>
            </a:br>
            <a:r>
              <a:rPr lang="en-US" sz="1000" b="0" i="0" u="none" strike="noStrike" cap="none" dirty="0">
                <a:solidFill>
                  <a:srgbClr val="4D4D4D"/>
                </a:solidFill>
                <a:latin typeface="Calibri"/>
                <a:ea typeface="Calibri"/>
                <a:cs typeface="Calibri"/>
                <a:sym typeface="Calibri"/>
              </a:rPr>
              <a:t>Provider-level, All undergraduates population</a:t>
            </a:r>
            <a:br>
              <a:rPr lang="en-US" sz="1000" b="0" i="0" u="none" strike="noStrike" cap="none" dirty="0">
                <a:solidFill>
                  <a:srgbClr val="4D4D4D"/>
                </a:solidFill>
                <a:latin typeface="Calibri"/>
                <a:ea typeface="Calibri"/>
                <a:cs typeface="Calibri"/>
                <a:sym typeface="Calibri"/>
              </a:rPr>
            </a:br>
            <a:r>
              <a:rPr lang="en-US" sz="1000" b="0" i="0" u="none" strike="noStrike" cap="none" dirty="0">
                <a:solidFill>
                  <a:srgbClr val="4D4D4D"/>
                </a:solidFill>
                <a:latin typeface="Calibri"/>
                <a:ea typeface="Calibri"/>
                <a:cs typeface="Calibri"/>
                <a:sym typeface="Calibri"/>
              </a:rPr>
              <a:t>Seven NSS themes plus 27 question-level items</a:t>
            </a:r>
            <a:br>
              <a:rPr lang="en-US" sz="1000" b="0" i="0" u="none" strike="noStrike" cap="none" dirty="0">
                <a:solidFill>
                  <a:srgbClr val="4D4D4D"/>
                </a:solidFill>
                <a:latin typeface="Calibri"/>
                <a:ea typeface="Calibri"/>
                <a:cs typeface="Calibri"/>
                <a:sym typeface="Calibri"/>
              </a:rPr>
            </a:br>
            <a:r>
              <a:rPr lang="en-US" sz="1000" b="0" i="0" u="none" strike="noStrike" cap="none" dirty="0">
                <a:solidFill>
                  <a:srgbClr val="4D4D4D"/>
                </a:solidFill>
                <a:latin typeface="Calibri"/>
                <a:ea typeface="Calibri"/>
                <a:cs typeface="Calibri"/>
                <a:sym typeface="Calibri"/>
              </a:rPr>
              <a:t>UK aggregate row used for sector benchmarks</a:t>
            </a:r>
            <a:br>
              <a:rPr lang="en-US" sz="1000" b="0" i="0" u="none" strike="noStrike" cap="none" dirty="0">
                <a:solidFill>
                  <a:srgbClr val="4D4D4D"/>
                </a:solidFill>
                <a:latin typeface="Calibri"/>
                <a:ea typeface="Calibri"/>
                <a:cs typeface="Calibri"/>
                <a:sym typeface="Calibri"/>
              </a:rPr>
            </a:br>
            <a:br>
              <a:rPr lang="en-US" sz="1000" b="0" i="0" u="none" strike="noStrike" cap="none" dirty="0">
                <a:solidFill>
                  <a:srgbClr val="4D4D4D"/>
                </a:solidFill>
                <a:latin typeface="Calibri"/>
                <a:ea typeface="Calibri"/>
                <a:cs typeface="Calibri"/>
                <a:sym typeface="Calibri"/>
              </a:rPr>
            </a:br>
            <a:r>
              <a:rPr lang="en-US" sz="1100" b="1" i="0" u="none" strike="noStrike" cap="none" dirty="0">
                <a:solidFill>
                  <a:srgbClr val="002147"/>
                </a:solidFill>
                <a:latin typeface="Calibri"/>
                <a:ea typeface="Calibri"/>
                <a:cs typeface="Calibri"/>
                <a:sym typeface="Calibri"/>
              </a:rPr>
              <a:t>Provider directory (Blairgowrie sector layer)</a:t>
            </a:r>
            <a:br>
              <a:rPr lang="en-US" sz="1100" b="1" i="0" u="none" strike="noStrike" cap="none" dirty="0">
                <a:solidFill>
                  <a:srgbClr val="002147"/>
                </a:solidFill>
                <a:latin typeface="Calibri"/>
                <a:ea typeface="Calibri"/>
                <a:cs typeface="Calibri"/>
                <a:sym typeface="Calibri"/>
              </a:rPr>
            </a:br>
            <a:r>
              <a:rPr lang="en-US" sz="1000" b="0" i="0" u="none" strike="noStrike" cap="none" dirty="0">
                <a:solidFill>
                  <a:srgbClr val="4D4D4D"/>
                </a:solidFill>
                <a:latin typeface="Calibri"/>
                <a:ea typeface="Calibri"/>
                <a:cs typeface="Calibri"/>
                <a:sym typeface="Calibri"/>
              </a:rPr>
              <a:t>619-provider canonical resolution layer</a:t>
            </a:r>
            <a:br>
              <a:rPr lang="en-US" sz="1000" b="0" i="0" u="none" strike="noStrike" cap="none" dirty="0">
                <a:solidFill>
                  <a:srgbClr val="4D4D4D"/>
                </a:solidFill>
                <a:latin typeface="Calibri"/>
                <a:ea typeface="Calibri"/>
                <a:cs typeface="Calibri"/>
                <a:sym typeface="Calibri"/>
              </a:rPr>
            </a:br>
            <a:r>
              <a:rPr lang="en-US" sz="1000" b="0" i="1" u="none" strike="noStrike" cap="none" dirty="0">
                <a:solidFill>
                  <a:srgbClr val="4D4D4D"/>
                </a:solidFill>
                <a:latin typeface="Calibri"/>
                <a:ea typeface="Calibri"/>
                <a:cs typeface="Calibri"/>
                <a:sym typeface="Calibri"/>
              </a:rPr>
              <a:t>Resolved: Caerwen University (UKPRN 10007857)</a:t>
            </a:r>
            <a:endParaRPr sz="1200" b="0" i="0" u="none" strike="noStrike" cap="none" dirty="0">
              <a:solidFill>
                <a:schemeClr val="dk1"/>
              </a:solidFill>
              <a:latin typeface="Calibri"/>
              <a:ea typeface="Calibri"/>
              <a:cs typeface="Calibri"/>
              <a:sym typeface="Calibri"/>
            </a:endParaRPr>
          </a:p>
        </p:txBody>
      </p:sp>
      <p:sp>
        <p:nvSpPr>
          <p:cNvPr id="41" name="Google Shape;41;p2"/>
          <p:cNvSpPr/>
          <p:nvPr/>
        </p:nvSpPr>
        <p:spPr>
          <a:xfrm>
            <a:off x="457200" y="4023360"/>
            <a:ext cx="11292840" cy="219456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0080" y="41605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a:t>
            </a:r>
            <a:endParaRPr sz="1000" b="0" i="0" u="none" strike="noStrike" cap="none">
              <a:solidFill>
                <a:schemeClr val="dk1"/>
              </a:solidFill>
              <a:latin typeface="Calibri"/>
              <a:ea typeface="Calibri"/>
              <a:cs typeface="Calibri"/>
              <a:sym typeface="Calibri"/>
            </a:endParaRPr>
          </a:p>
        </p:txBody>
      </p:sp>
      <p:sp>
        <p:nvSpPr>
          <p:cNvPr id="43" name="Google Shape;43;p2"/>
          <p:cNvSpPr/>
          <p:nvPr/>
        </p:nvSpPr>
        <p:spPr>
          <a:xfrm>
            <a:off x="640080" y="443484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Doctoral-grade analytical rigour, applied to regulated sector data.</a:t>
            </a:r>
            <a:endParaRPr sz="1800" b="0" i="0" u="none" strike="noStrike" cap="none">
              <a:solidFill>
                <a:schemeClr val="dk1"/>
              </a:solidFill>
              <a:latin typeface="Calibri"/>
              <a:ea typeface="Calibri"/>
              <a:cs typeface="Calibri"/>
              <a:sym typeface="Calibri"/>
            </a:endParaRPr>
          </a:p>
        </p:txBody>
      </p:sp>
      <p:sp>
        <p:nvSpPr>
          <p:cNvPr id="44" name="Google Shape;44;p2"/>
          <p:cNvSpPr/>
          <p:nvPr/>
        </p:nvSpPr>
        <p:spPr>
          <a:xfrm>
            <a:off x="640080" y="489204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a:solidFill>
                  <a:srgbClr val="FFFFFF"/>
                </a:solidFill>
                <a:latin typeface="Calibri"/>
                <a:ea typeface="Calibri"/>
                <a:cs typeface="Calibri"/>
                <a:sym typeface="Calibri"/>
              </a:rPr>
              <a:t>Quantitative scoring against sector benchmarks. Three-year trend analysis. Percentile ranks computed across all NSS providers. Peer comparison against confirmed institutions only — no opaque "similar provider" matching.</a:t>
            </a:r>
            <a:br>
              <a:rPr lang="en-US" sz="1100" b="0" i="0" u="none" strike="noStrike" cap="none">
                <a:solidFill>
                  <a:srgbClr val="FFFFFF"/>
                </a:solidFill>
                <a:latin typeface="Calibri"/>
                <a:ea typeface="Calibri"/>
                <a:cs typeface="Calibri"/>
                <a:sym typeface="Calibri"/>
              </a:rPr>
            </a:br>
            <a:br>
              <a:rPr lang="en-US" sz="1100" b="0" i="0" u="none" strike="noStrike" cap="none">
                <a:solidFill>
                  <a:srgbClr val="FFFFFF"/>
                </a:solidFill>
                <a:latin typeface="Calibri"/>
                <a:ea typeface="Calibri"/>
                <a:cs typeface="Calibri"/>
                <a:sym typeface="Calibri"/>
              </a:rPr>
            </a:br>
            <a:r>
              <a:rPr lang="en-US" sz="950" b="0" i="1" u="none" strike="noStrike" cap="none">
                <a:solidFill>
                  <a:srgbClr val="A0B4C8"/>
                </a:solidFill>
                <a:latin typeface="Calibri"/>
                <a:ea typeface="Calibri"/>
                <a:cs typeface="Calibri"/>
                <a:sym typeface="Calibri"/>
              </a:rPr>
              <a:t>Authored by Dr David O'Connor, DBA (University of Bath, 2023). 14 years of UK HE leadership including PVC at BIMM University. Two private-equity exits at 4x returns. 300%+ enrolment growth across the operating track record.</a:t>
            </a:r>
            <a:endParaRPr sz="1100" b="0" i="0" u="none" strike="noStrike" cap="none">
              <a:solidFill>
                <a:schemeClr val="dk1"/>
              </a:solidFill>
              <a:latin typeface="Calibri"/>
              <a:ea typeface="Calibri"/>
              <a:cs typeface="Calibri"/>
              <a:sym typeface="Calibri"/>
            </a:endParaRPr>
          </a:p>
        </p:txBody>
      </p:sp>
      <p:sp>
        <p:nvSpPr>
          <p:cNvPr id="45" name="Google Shape;45;p2"/>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47" name="Google Shape;47;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2"/>
        <p:cNvGrpSpPr/>
        <p:nvPr/>
      </p:nvGrpSpPr>
      <p:grpSpPr>
        <a:xfrm>
          <a:off x="0" y="0"/>
          <a:ext cx="0" cy="0"/>
          <a:chOff x="0" y="0"/>
          <a:chExt cx="0" cy="0"/>
        </a:xfrm>
      </p:grpSpPr>
      <p:pic>
        <p:nvPicPr>
          <p:cNvPr id="53" name="Google Shape;53;p3"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54" name="Google Shape;54;p3"/>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Executive Summary</a:t>
            </a:r>
            <a:endParaRPr sz="2800" b="0" i="0" u="none" strike="noStrike" cap="none">
              <a:solidFill>
                <a:schemeClr val="dk1"/>
              </a:solidFill>
              <a:latin typeface="Calibri"/>
              <a:ea typeface="Calibri"/>
              <a:cs typeface="Calibri"/>
              <a:sym typeface="Calibri"/>
            </a:endParaRPr>
          </a:p>
        </p:txBody>
      </p:sp>
      <p:sp>
        <p:nvSpPr>
          <p:cNvPr id="55" name="Google Shape;55;p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457200" y="1280160"/>
            <a:ext cx="3703320" cy="2377440"/>
          </a:xfrm>
          <a:prstGeom prst="rect">
            <a:avLst/>
          </a:prstGeom>
          <a:solidFill>
            <a:srgbClr val="F2F6FA"/>
          </a:solidFill>
          <a:ln w="12700" cap="flat" cmpd="sng">
            <a:solidFill>
              <a:srgbClr val="2E7D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457200" y="1280160"/>
            <a:ext cx="3703320" cy="320040"/>
          </a:xfrm>
          <a:prstGeom prst="rect">
            <a:avLst/>
          </a:prstGeom>
          <a:solidFill>
            <a:srgbClr val="2E7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900"/>
              <a:buFont typeface="Montserrat"/>
              <a:buNone/>
            </a:pPr>
            <a:r>
              <a:rPr lang="en-US" sz="900" b="1" i="0" u="none" strike="noStrike" cap="none">
                <a:solidFill>
                  <a:srgbClr val="FFFFFF"/>
                </a:solidFill>
                <a:latin typeface="Montserrat"/>
                <a:ea typeface="Montserrat"/>
                <a:cs typeface="Montserrat"/>
                <a:sym typeface="Montserrat"/>
              </a:rPr>
              <a:t>STRONGEST THEME</a:t>
            </a:r>
            <a:endParaRPr sz="900" b="0" i="0" u="none" strike="noStrike" cap="none">
              <a:solidFill>
                <a:schemeClr val="dk1"/>
              </a:solidFill>
              <a:latin typeface="Calibri"/>
              <a:ea typeface="Calibri"/>
              <a:cs typeface="Calibri"/>
              <a:sym typeface="Calibri"/>
            </a:endParaRPr>
          </a:p>
        </p:txBody>
      </p:sp>
      <p:sp>
        <p:nvSpPr>
          <p:cNvPr id="59" name="Google Shape;59;p3"/>
          <p:cNvSpPr/>
          <p:nvPr/>
        </p:nvSpPr>
        <p:spPr>
          <a:xfrm>
            <a:off x="59436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80.7%</a:t>
            </a:r>
            <a:endParaRPr sz="4200" b="0" i="0" u="none" strike="noStrike" cap="none">
              <a:solidFill>
                <a:schemeClr val="dk1"/>
              </a:solidFill>
              <a:latin typeface="Calibri"/>
              <a:ea typeface="Calibri"/>
              <a:cs typeface="Calibri"/>
              <a:sym typeface="Calibri"/>
            </a:endParaRPr>
          </a:p>
        </p:txBody>
      </p:sp>
      <p:sp>
        <p:nvSpPr>
          <p:cNvPr id="60" name="Google Shape;60;p3"/>
          <p:cNvSpPr/>
          <p:nvPr/>
        </p:nvSpPr>
        <p:spPr>
          <a:xfrm>
            <a:off x="59436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Organisation and management</a:t>
            </a:r>
            <a:endParaRPr sz="1300" b="0" i="0" u="none" strike="noStrike" cap="none">
              <a:solidFill>
                <a:schemeClr val="dk1"/>
              </a:solidFill>
              <a:latin typeface="Calibri"/>
              <a:ea typeface="Calibri"/>
              <a:cs typeface="Calibri"/>
              <a:sym typeface="Calibri"/>
            </a:endParaRPr>
          </a:p>
        </p:txBody>
      </p:sp>
      <p:sp>
        <p:nvSpPr>
          <p:cNvPr id="61" name="Google Shape;61;p3"/>
          <p:cNvSpPr/>
          <p:nvPr/>
        </p:nvSpPr>
        <p:spPr>
          <a:xfrm>
            <a:off x="59436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+3.1pp vs sector (78.4%)</a:t>
            </a:r>
            <a:endParaRPr sz="1000" b="0" i="0" u="none" strike="noStrike" cap="none">
              <a:solidFill>
                <a:schemeClr val="dk1"/>
              </a:solidFill>
              <a:latin typeface="Calibri"/>
              <a:ea typeface="Calibri"/>
              <a:cs typeface="Calibri"/>
              <a:sym typeface="Calibri"/>
            </a:endParaRPr>
          </a:p>
        </p:txBody>
      </p:sp>
      <p:sp>
        <p:nvSpPr>
          <p:cNvPr id="62" name="Google Shape;62;p3"/>
          <p:cNvSpPr/>
          <p:nvPr/>
        </p:nvSpPr>
        <p:spPr>
          <a:xfrm>
            <a:off x="4389120" y="1280160"/>
            <a:ext cx="3703320" cy="2377440"/>
          </a:xfrm>
          <a:prstGeom prst="rect">
            <a:avLst/>
          </a:prstGeom>
          <a:solidFill>
            <a:srgbClr val="F2F6FA"/>
          </a:solidFill>
          <a:ln w="12700" cap="flat" cmpd="sng">
            <a:solidFill>
              <a:srgbClr val="E68A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4389120" y="1280160"/>
            <a:ext cx="3703320" cy="320040"/>
          </a:xfrm>
          <a:prstGeom prst="rect">
            <a:avLst/>
          </a:prstGeom>
          <a:solidFill>
            <a:srgbClr val="E68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900"/>
              <a:buFont typeface="Montserrat"/>
              <a:buNone/>
            </a:pPr>
            <a:r>
              <a:rPr lang="en-US" sz="900" b="1" i="0" u="none" strike="noStrike" cap="none">
                <a:solidFill>
                  <a:srgbClr val="FFFFFF"/>
                </a:solidFill>
                <a:latin typeface="Montserrat"/>
                <a:ea typeface="Montserrat"/>
                <a:cs typeface="Montserrat"/>
                <a:sym typeface="Montserrat"/>
              </a:rPr>
              <a:t>WEAKEST THEME (FLAGGED)</a:t>
            </a:r>
            <a:endParaRPr sz="900" b="0" i="0" u="none" strike="noStrike" cap="none">
              <a:solidFill>
                <a:schemeClr val="dk1"/>
              </a:solidFill>
              <a:latin typeface="Calibri"/>
              <a:ea typeface="Calibri"/>
              <a:cs typeface="Calibri"/>
              <a:sym typeface="Calibri"/>
            </a:endParaRPr>
          </a:p>
        </p:txBody>
      </p:sp>
      <p:sp>
        <p:nvSpPr>
          <p:cNvPr id="65" name="Google Shape;65;p3"/>
          <p:cNvSpPr/>
          <p:nvPr/>
        </p:nvSpPr>
        <p:spPr>
          <a:xfrm>
            <a:off x="452628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80.2%</a:t>
            </a:r>
            <a:endParaRPr sz="4200" b="0" i="0" u="none" strike="noStrike" cap="none">
              <a:solidFill>
                <a:schemeClr val="dk1"/>
              </a:solidFill>
              <a:latin typeface="Calibri"/>
              <a:ea typeface="Calibri"/>
              <a:cs typeface="Calibri"/>
              <a:sym typeface="Calibri"/>
            </a:endParaRPr>
          </a:p>
        </p:txBody>
      </p:sp>
      <p:sp>
        <p:nvSpPr>
          <p:cNvPr id="66" name="Google Shape;66;p3"/>
          <p:cNvSpPr/>
          <p:nvPr/>
        </p:nvSpPr>
        <p:spPr>
          <a:xfrm>
            <a:off x="452628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Assessment and feedback</a:t>
            </a:r>
            <a:endParaRPr sz="1300" b="0" i="0" u="none" strike="noStrike" cap="none">
              <a:solidFill>
                <a:schemeClr val="dk1"/>
              </a:solidFill>
              <a:latin typeface="Calibri"/>
              <a:ea typeface="Calibri"/>
              <a:cs typeface="Calibri"/>
              <a:sym typeface="Calibri"/>
            </a:endParaRPr>
          </a:p>
        </p:txBody>
      </p:sp>
      <p:sp>
        <p:nvSpPr>
          <p:cNvPr id="67" name="Google Shape;67;p3"/>
          <p:cNvSpPr/>
          <p:nvPr/>
        </p:nvSpPr>
        <p:spPr>
          <a:xfrm>
            <a:off x="452628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-3.8pp vs sector (80.9%)</a:t>
            </a:r>
            <a:endParaRPr sz="1000" b="0" i="0" u="none" strike="noStrike" cap="none">
              <a:solidFill>
                <a:schemeClr val="dk1"/>
              </a:solidFill>
              <a:latin typeface="Calibri"/>
              <a:ea typeface="Calibri"/>
              <a:cs typeface="Calibri"/>
              <a:sym typeface="Calibri"/>
            </a:endParaRPr>
          </a:p>
        </p:txBody>
      </p:sp>
      <p:sp>
        <p:nvSpPr>
          <p:cNvPr id="68" name="Google Shape;68;p3"/>
          <p:cNvSpPr/>
          <p:nvPr/>
        </p:nvSpPr>
        <p:spPr>
          <a:xfrm>
            <a:off x="8321040" y="1280160"/>
            <a:ext cx="370332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8321040" y="1280160"/>
            <a:ext cx="3703320" cy="32004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900"/>
              <a:buFont typeface="Montserrat"/>
              <a:buNone/>
            </a:pPr>
            <a:r>
              <a:rPr lang="en-US" sz="900" b="1" i="0" u="none" strike="noStrike" cap="none">
                <a:solidFill>
                  <a:srgbClr val="FFFFFF"/>
                </a:solidFill>
                <a:latin typeface="Montserrat"/>
                <a:ea typeface="Montserrat"/>
                <a:cs typeface="Montserrat"/>
                <a:sym typeface="Montserrat"/>
              </a:rPr>
              <a:t>RESPONSE RATE</a:t>
            </a:r>
            <a:endParaRPr sz="900" b="0" i="0" u="none" strike="noStrike" cap="none">
              <a:solidFill>
                <a:schemeClr val="dk1"/>
              </a:solidFill>
              <a:latin typeface="Calibri"/>
              <a:ea typeface="Calibri"/>
              <a:cs typeface="Calibri"/>
              <a:sym typeface="Calibri"/>
            </a:endParaRPr>
          </a:p>
        </p:txBody>
      </p:sp>
      <p:sp>
        <p:nvSpPr>
          <p:cNvPr id="71" name="Google Shape;71;p3"/>
          <p:cNvSpPr/>
          <p:nvPr/>
        </p:nvSpPr>
        <p:spPr>
          <a:xfrm>
            <a:off x="845820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73.2%</a:t>
            </a:r>
            <a:endParaRPr sz="4200" b="0" i="0" u="none" strike="noStrike" cap="none">
              <a:solidFill>
                <a:schemeClr val="dk1"/>
              </a:solidFill>
              <a:latin typeface="Calibri"/>
              <a:ea typeface="Calibri"/>
              <a:cs typeface="Calibri"/>
              <a:sym typeface="Calibri"/>
            </a:endParaRPr>
          </a:p>
        </p:txBody>
      </p:sp>
      <p:sp>
        <p:nvSpPr>
          <p:cNvPr id="72" name="Google Shape;72;p3"/>
          <p:cNvSpPr/>
          <p:nvPr/>
        </p:nvSpPr>
        <p:spPr>
          <a:xfrm>
            <a:off x="845820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1,131 respondents</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845820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0" u="none" strike="noStrike" cap="none">
                <a:solidFill>
                  <a:srgbClr val="4D4D4D"/>
                </a:solidFill>
                <a:latin typeface="Calibri"/>
                <a:ea typeface="Calibri"/>
                <a:cs typeface="Calibri"/>
                <a:sym typeface="Calibri"/>
              </a:rPr>
              <a:t>All undergraduates, NSS 2025</a:t>
            </a:r>
            <a:endParaRPr sz="1000" b="0" i="0" u="none" strike="noStrike" cap="none">
              <a:solidFill>
                <a:schemeClr val="dk1"/>
              </a:solidFill>
              <a:latin typeface="Calibri"/>
              <a:ea typeface="Calibri"/>
              <a:cs typeface="Calibri"/>
              <a:sym typeface="Calibri"/>
            </a:endParaRPr>
          </a:p>
        </p:txBody>
      </p:sp>
      <p:sp>
        <p:nvSpPr>
          <p:cNvPr id="74" name="Google Shape;74;p3"/>
          <p:cNvSpPr/>
          <p:nvPr/>
        </p:nvSpPr>
        <p:spPr>
          <a:xfrm>
            <a:off x="457200" y="3931920"/>
            <a:ext cx="11292840" cy="2286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0080" y="40690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76" name="Google Shape;76;p3"/>
          <p:cNvSpPr/>
          <p:nvPr/>
        </p:nvSpPr>
        <p:spPr>
          <a:xfrm>
            <a:off x="640080" y="434340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A genuine three-year turnaround story — but not yet a sector-leading one.</a:t>
            </a: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40080" y="484632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a:solidFill>
                  <a:srgbClr val="FFFFFF"/>
                </a:solidFill>
                <a:latin typeface="Calibri"/>
                <a:ea typeface="Calibri"/>
                <a:cs typeface="Calibri"/>
                <a:sym typeface="Calibri"/>
              </a:rPr>
              <a:t>Caerwen has improved every one of the seven NSS themes between 2023 and 2025, with </a:t>
            </a:r>
            <a:r>
              <a:rPr lang="en-US" sz="1100" b="0" i="0" u="none" strike="noStrike" cap="none" dirty="0" err="1">
                <a:solidFill>
                  <a:srgbClr val="FFFFFF"/>
                </a:solidFill>
                <a:latin typeface="Calibri"/>
                <a:ea typeface="Calibri"/>
                <a:cs typeface="Calibri"/>
                <a:sym typeface="Calibri"/>
              </a:rPr>
              <a:t>Organisation</a:t>
            </a:r>
            <a:r>
              <a:rPr lang="en-US" sz="1100" b="0" i="0" u="none" strike="noStrike" cap="none" dirty="0">
                <a:solidFill>
                  <a:srgbClr val="FFFFFF"/>
                </a:solidFill>
                <a:latin typeface="Calibri"/>
                <a:ea typeface="Calibri"/>
                <a:cs typeface="Calibri"/>
                <a:sym typeface="Calibri"/>
              </a:rPr>
              <a:t> &amp; Management (+14.5pp) and Student Voice (+10.9pp) moving from sector-trailing to sector-leading positions. These are precisely the two themes most predictive of demand and reputation. However, on five of the seven themes the institution remains marginally below the sector average in absolute terms, and Assessment &amp; Feedback (-3.8pp) is the one notable gap that warrants attention. Q01 ("How good are teaching staff at explaining things?") sits at 94.4% — the most positive single signal in the dataset.</a:t>
            </a:r>
            <a:endParaRPr sz="1100" b="0" i="0" u="none" strike="noStrike" cap="none" dirty="0">
              <a:solidFill>
                <a:schemeClr val="dk1"/>
              </a:solidFill>
              <a:latin typeface="Calibri"/>
              <a:ea typeface="Calibri"/>
              <a:cs typeface="Calibri"/>
              <a:sym typeface="Calibri"/>
            </a:endParaRPr>
          </a:p>
        </p:txBody>
      </p:sp>
      <p:sp>
        <p:nvSpPr>
          <p:cNvPr id="78" name="Google Shape;78;p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80" name="Google Shape;80;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85"/>
        <p:cNvGrpSpPr/>
        <p:nvPr/>
      </p:nvGrpSpPr>
      <p:grpSpPr>
        <a:xfrm>
          <a:off x="0" y="0"/>
          <a:ext cx="0" cy="0"/>
          <a:chOff x="0" y="0"/>
          <a:chExt cx="0" cy="0"/>
        </a:xfrm>
      </p:grpSpPr>
      <p:sp>
        <p:nvSpPr>
          <p:cNvPr id="86" name="Google Shape;86;p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4" descr="/home/claude/blairgowrie-assets/blairgowrie-logo-reversed-on-dark.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88" name="Google Shape;88;p4"/>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89" name="Google Shape;89;p4"/>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Performance &amp; Trend</a:t>
            </a:r>
            <a:endParaRPr sz="3600" b="0" i="0" u="none" strike="noStrike" cap="none">
              <a:solidFill>
                <a:schemeClr val="dk1"/>
              </a:solidFill>
              <a:latin typeface="Calibri"/>
              <a:ea typeface="Calibri"/>
              <a:cs typeface="Calibri"/>
              <a:sym typeface="Calibri"/>
            </a:endParaRPr>
          </a:p>
        </p:txBody>
      </p:sp>
      <p:sp>
        <p:nvSpPr>
          <p:cNvPr id="90" name="Google Shape;90;p4"/>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Seven-theme scorecard. Three-year movement. Gap evolution.</a:t>
            </a:r>
            <a:endParaRPr sz="1600" b="0" i="0" u="none" strike="noStrike" cap="none">
              <a:solidFill>
                <a:schemeClr val="dk1"/>
              </a:solidFill>
              <a:latin typeface="Calibri"/>
              <a:ea typeface="Calibri"/>
              <a:cs typeface="Calibri"/>
              <a:sym typeface="Calibri"/>
            </a:endParaRPr>
          </a:p>
        </p:txBody>
      </p:sp>
      <p:sp>
        <p:nvSpPr>
          <p:cNvPr id="91" name="Google Shape;91;p4"/>
          <p:cNvSpPr txBox="1"/>
          <p:nvPr/>
        </p:nvSpPr>
        <p:spPr>
          <a:xfrm>
            <a:off x="8582900" y="6400142"/>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5"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98" name="Google Shape;98;p5"/>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Seven-Theme Scorecard — NSS 2025</a:t>
            </a:r>
            <a:endParaRPr sz="2400" b="0" i="0" u="none" strike="noStrike" cap="none">
              <a:solidFill>
                <a:schemeClr val="dk1"/>
              </a:solidFill>
              <a:latin typeface="Calibri"/>
              <a:ea typeface="Calibri"/>
              <a:cs typeface="Calibri"/>
              <a:sym typeface="Calibri"/>
            </a:endParaRPr>
          </a:p>
        </p:txBody>
      </p:sp>
      <p:sp>
        <p:nvSpPr>
          <p:cNvPr id="99" name="Google Shape;99;p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0" name="Google Shape;100;p5"/>
          <p:cNvGraphicFramePr/>
          <p:nvPr/>
        </p:nvGraphicFramePr>
        <p:xfrm>
          <a:off x="457200" y="1188720"/>
          <a:ext cx="11292850" cy="3657600"/>
        </p:xfrm>
        <a:graphic>
          <a:graphicData uri="http://schemas.openxmlformats.org/drawingml/2006/table">
            <a:tbl>
              <a:tblPr>
                <a:noFill/>
                <a:tableStyleId>{42DCE003-708B-4314-B1C6-DF6C47AA4DE9}</a:tableStyleId>
              </a:tblPr>
              <a:tblGrid>
                <a:gridCol w="329185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645925">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783075">
                  <a:extLst>
                    <a:ext uri="{9D8B030D-6E8A-4147-A177-3AD203B41FA5}">
                      <a16:colId xmlns:a16="http://schemas.microsoft.com/office/drawing/2014/main" val="20005"/>
                    </a:ext>
                  </a:extLst>
                </a:gridCol>
              </a:tblGrid>
              <a:tr h="457200">
                <a:tc>
                  <a:txBody>
                    <a:bodyPr/>
                    <a:lstStyle/>
                    <a:p>
                      <a:pPr marL="0" marR="0" lvl="0" indent="0" algn="l" rtl="0">
                        <a:spcBef>
                          <a:spcPts val="0"/>
                        </a:spcBef>
                        <a:spcAft>
                          <a:spcPts val="0"/>
                        </a:spcAft>
                        <a:buClr>
                          <a:srgbClr val="FFFFFF"/>
                        </a:buClr>
                        <a:buSzPts val="1100"/>
                        <a:buFont typeface="Calibri"/>
                        <a:buNone/>
                      </a:pPr>
                      <a:r>
                        <a:rPr lang="en-US" sz="1100" b="1" u="none" strike="noStrike" cap="none" dirty="0">
                          <a:solidFill>
                            <a:srgbClr val="FFFFFF"/>
                          </a:solidFill>
                          <a:latin typeface="Calibri"/>
                          <a:ea typeface="Calibri"/>
                          <a:cs typeface="Calibri"/>
                          <a:sym typeface="Calibri"/>
                        </a:rPr>
                        <a:t>Theme</a:t>
                      </a:r>
                      <a:endParaRPr sz="11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dirty="0">
                          <a:solidFill>
                            <a:srgbClr val="FFFFFF"/>
                          </a:solidFill>
                          <a:latin typeface="Calibri"/>
                          <a:ea typeface="Calibri"/>
                          <a:cs typeface="Calibri"/>
                          <a:sym typeface="Calibri"/>
                        </a:rPr>
                        <a:t>Caerwen University</a:t>
                      </a:r>
                      <a:endParaRPr sz="11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Sector 2025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Gap (pp)</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Percentile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RAG</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Teaching on my course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87.0%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86.9%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-1.3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39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AMBER</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8A00"/>
                    </a:solidFill>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opportunities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83.3%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84.3%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-2.5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AMBER</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8A00"/>
                    </a:solidFill>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Assessment and feedback</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80.2%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-3.8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29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RED</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C8102E"/>
                    </a:solidFill>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Academic support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88.3%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87.8%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-1.2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41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AMBER</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8A00"/>
                    </a:solidFill>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Organisation and management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80.7%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78.4%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+3.1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63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GREEN</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2E7D32"/>
                    </a:solidFill>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resources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85.8%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87.9%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-0.6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46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AMBER</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8A00"/>
                    </a:solidFill>
                  </a:tcPr>
                </a:tc>
                <a:extLst>
                  <a:ext uri="{0D108BD9-81ED-4DB2-BD59-A6C34878D82A}">
                    <a16:rowId xmlns:a16="http://schemas.microsoft.com/office/drawing/2014/main" val="10006"/>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Student voice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u="none" strike="noStrike" cap="none">
                          <a:solidFill>
                            <a:srgbClr val="002147"/>
                          </a:solidFill>
                          <a:latin typeface="Calibri"/>
                          <a:ea typeface="Calibri"/>
                          <a:cs typeface="Calibri"/>
                          <a:sym typeface="Calibri"/>
                        </a:rPr>
                        <a:t>79.0%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77.4%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54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FFFFFF"/>
                        </a:buClr>
                        <a:buSzPts val="900"/>
                        <a:buFont typeface="Calibri"/>
                        <a:buNone/>
                      </a:pPr>
                      <a:r>
                        <a:rPr lang="en-US" sz="900" b="1" u="none" strike="noStrike" cap="none">
                          <a:solidFill>
                            <a:srgbClr val="FFFFFF"/>
                          </a:solidFill>
                          <a:latin typeface="Calibri"/>
                          <a:ea typeface="Calibri"/>
                          <a:cs typeface="Calibri"/>
                          <a:sym typeface="Calibri"/>
                        </a:rPr>
                        <a:t>GREEN</a:t>
                      </a:r>
                      <a:endParaRPr sz="9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2E7D32"/>
                    </a:solidFill>
                  </a:tcPr>
                </a:tc>
                <a:extLst>
                  <a:ext uri="{0D108BD9-81ED-4DB2-BD59-A6C34878D82A}">
                    <a16:rowId xmlns:a16="http://schemas.microsoft.com/office/drawing/2014/main" val="10007"/>
                  </a:ext>
                </a:extLst>
              </a:tr>
            </a:tbl>
          </a:graphicData>
        </a:graphic>
      </p:graphicFrame>
      <p:sp>
        <p:nvSpPr>
          <p:cNvPr id="101" name="Google Shape;101;p5"/>
          <p:cNvSpPr/>
          <p:nvPr/>
        </p:nvSpPr>
        <p:spPr>
          <a:xfrm>
            <a:off x="457200" y="5303520"/>
            <a:ext cx="11292840" cy="11887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640080" y="53949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READING THE TABLE</a:t>
            </a:r>
            <a:endParaRPr sz="900" b="0" i="0" u="none" strike="noStrike" cap="none">
              <a:solidFill>
                <a:schemeClr val="dk1"/>
              </a:solidFill>
              <a:latin typeface="Calibri"/>
              <a:ea typeface="Calibri"/>
              <a:cs typeface="Calibri"/>
              <a:sym typeface="Calibri"/>
            </a:endParaRPr>
          </a:p>
        </p:txBody>
      </p:sp>
      <p:sp>
        <p:nvSpPr>
          <p:cNvPr id="103" name="Google Shape;103;p5"/>
          <p:cNvSpPr/>
          <p:nvPr/>
        </p:nvSpPr>
        <p:spPr>
          <a:xfrm>
            <a:off x="640080" y="5623560"/>
            <a:ext cx="109728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dirty="0">
                <a:solidFill>
                  <a:srgbClr val="4D4D4D"/>
                </a:solidFill>
                <a:latin typeface="Calibri"/>
                <a:ea typeface="Calibri"/>
                <a:cs typeface="Calibri"/>
                <a:sym typeface="Calibri"/>
              </a:rPr>
              <a:t>RAG: GREEN = at or above sector | AMBER = within 3pp below sector | RED = more than 3pp below sector. Caerwen sits AMBER on five themes, GREEN on </a:t>
            </a:r>
            <a:r>
              <a:rPr lang="en-US" sz="1050" b="0" i="0" u="none" strike="noStrike" cap="none" dirty="0" err="1">
                <a:solidFill>
                  <a:srgbClr val="4D4D4D"/>
                </a:solidFill>
                <a:latin typeface="Calibri"/>
                <a:ea typeface="Calibri"/>
                <a:cs typeface="Calibri"/>
                <a:sym typeface="Calibri"/>
              </a:rPr>
              <a:t>Organisation</a:t>
            </a:r>
            <a:r>
              <a:rPr lang="en-US" sz="1050" b="0" i="0" u="none" strike="noStrike" cap="none" dirty="0">
                <a:solidFill>
                  <a:srgbClr val="4D4D4D"/>
                </a:solidFill>
                <a:latin typeface="Calibri"/>
                <a:ea typeface="Calibri"/>
                <a:cs typeface="Calibri"/>
                <a:sym typeface="Calibri"/>
              </a:rPr>
              <a:t> (+3.1pp) and Student Voice (+0.9pp). No theme is RAG-RED. The processor flagged Assessment &amp; Feedback as the only "notable" gap (-3.8pp), the lowest percentile ranking (29).</a:t>
            </a:r>
            <a:endParaRPr sz="1050" b="0" i="0" u="none" strike="noStrike" cap="none" dirty="0">
              <a:solidFill>
                <a:schemeClr val="dk1"/>
              </a:solidFill>
              <a:latin typeface="Calibri"/>
              <a:ea typeface="Calibri"/>
              <a:cs typeface="Calibri"/>
              <a:sym typeface="Calibri"/>
            </a:endParaRPr>
          </a:p>
        </p:txBody>
      </p:sp>
      <p:sp>
        <p:nvSpPr>
          <p:cNvPr id="104" name="Google Shape;104;p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06" name="Google Shape;106;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1"/>
        <p:cNvGrpSpPr/>
        <p:nvPr/>
      </p:nvGrpSpPr>
      <p:grpSpPr>
        <a:xfrm>
          <a:off x="0" y="0"/>
          <a:ext cx="0" cy="0"/>
          <a:chOff x="0" y="0"/>
          <a:chExt cx="0" cy="0"/>
        </a:xfrm>
      </p:grpSpPr>
      <p:pic>
        <p:nvPicPr>
          <p:cNvPr id="112" name="Google Shape;112;p6"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13" name="Google Shape;113;p6"/>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Three-Year Theme Trend</a:t>
            </a:r>
            <a:endParaRPr sz="2400" b="0" i="0" u="none" strike="noStrike" cap="none">
              <a:solidFill>
                <a:schemeClr val="dk1"/>
              </a:solidFill>
              <a:latin typeface="Calibri"/>
              <a:ea typeface="Calibri"/>
              <a:cs typeface="Calibri"/>
              <a:sym typeface="Calibri"/>
            </a:endParaRPr>
          </a:p>
        </p:txBody>
      </p:sp>
      <p:sp>
        <p:nvSpPr>
          <p:cNvPr id="114" name="Google Shape;114;p6"/>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15" name="Google Shape;115;p6"/>
          <p:cNvGraphicFramePr/>
          <p:nvPr/>
        </p:nvGraphicFramePr>
        <p:xfrm>
          <a:off x="457200" y="1188720"/>
          <a:ext cx="11292875" cy="3657600"/>
        </p:xfrm>
        <a:graphic>
          <a:graphicData uri="http://schemas.openxmlformats.org/drawingml/2006/table">
            <a:tbl>
              <a:tblPr>
                <a:noFill/>
                <a:tableStyleId>{42DCE003-708B-4314-B1C6-DF6C47AA4DE9}</a:tableStyleId>
              </a:tblPr>
              <a:tblGrid>
                <a:gridCol w="329185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gridCol w="1463050">
                  <a:extLst>
                    <a:ext uri="{9D8B030D-6E8A-4147-A177-3AD203B41FA5}">
                      <a16:colId xmlns:a16="http://schemas.microsoft.com/office/drawing/2014/main" val="20002"/>
                    </a:ext>
                  </a:extLst>
                </a:gridCol>
                <a:gridCol w="1463050">
                  <a:extLst>
                    <a:ext uri="{9D8B030D-6E8A-4147-A177-3AD203B41FA5}">
                      <a16:colId xmlns:a16="http://schemas.microsoft.com/office/drawing/2014/main" val="20003"/>
                    </a:ext>
                  </a:extLst>
                </a:gridCol>
                <a:gridCol w="1645925">
                  <a:extLst>
                    <a:ext uri="{9D8B030D-6E8A-4147-A177-3AD203B41FA5}">
                      <a16:colId xmlns:a16="http://schemas.microsoft.com/office/drawing/2014/main" val="20004"/>
                    </a:ext>
                  </a:extLst>
                </a:gridCol>
                <a:gridCol w="1965950">
                  <a:extLst>
                    <a:ext uri="{9D8B030D-6E8A-4147-A177-3AD203B41FA5}">
                      <a16:colId xmlns:a16="http://schemas.microsoft.com/office/drawing/2014/main" val="20005"/>
                    </a:ext>
                  </a:extLst>
                </a:gridCol>
              </a:tblGrid>
              <a:tr h="457200">
                <a:tc>
                  <a:txBody>
                    <a:bodyPr/>
                    <a:lstStyle/>
                    <a:p>
                      <a:pPr marL="0" marR="0" lvl="0" indent="0" algn="l"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Theme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2023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2024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2025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Change (pp)</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Trend</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Teaching on my course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81.0%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86.4%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87.0%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+6.0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Strong rise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opportunities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76.9%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81.3%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83.3%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+6.4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Strong rise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Assessment and feedback</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76.8%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80.6%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80.2%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100"/>
                        <a:buFont typeface="Calibri"/>
                        <a:buNone/>
                      </a:pPr>
                      <a:r>
                        <a:rPr lang="en-US" sz="1100" b="1" u="none" strike="noStrike" cap="none">
                          <a:solidFill>
                            <a:srgbClr val="00CED1"/>
                          </a:solidFill>
                          <a:latin typeface="Calibri"/>
                          <a:ea typeface="Calibri"/>
                          <a:cs typeface="Calibri"/>
                          <a:sym typeface="Calibri"/>
                        </a:rPr>
                        <a:t>+3.4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000"/>
                        <a:buFont typeface="Calibri"/>
                        <a:buNone/>
                      </a:pPr>
                      <a:r>
                        <a:rPr lang="en-US" sz="1000" b="1" u="none" strike="noStrike" cap="none">
                          <a:solidFill>
                            <a:srgbClr val="00CED1"/>
                          </a:solidFill>
                          <a:latin typeface="Calibri"/>
                          <a:ea typeface="Calibri"/>
                          <a:cs typeface="Calibri"/>
                          <a:sym typeface="Calibri"/>
                        </a:rPr>
                        <a:t>▲ Rising</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Academic support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77.4%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85.1%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88.3%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Strong rise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Organisation and management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66.2%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73.2%</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80.7%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+14.5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Strong rise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resources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83.1%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84.3%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85.8%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100"/>
                        <a:buFont typeface="Calibri"/>
                        <a:buNone/>
                      </a:pPr>
                      <a:r>
                        <a:rPr lang="en-US" sz="1100" b="1" u="none" strike="noStrike" cap="none">
                          <a:solidFill>
                            <a:srgbClr val="00CED1"/>
                          </a:solidFill>
                          <a:latin typeface="Calibri"/>
                          <a:ea typeface="Calibri"/>
                          <a:cs typeface="Calibri"/>
                          <a:sym typeface="Calibri"/>
                        </a:rPr>
                        <a:t>+2.7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000"/>
                        <a:buFont typeface="Calibri"/>
                        <a:buNone/>
                      </a:pPr>
                      <a:r>
                        <a:rPr lang="en-US" sz="1000" b="1" u="none" strike="noStrike" cap="none">
                          <a:solidFill>
                            <a:srgbClr val="00CED1"/>
                          </a:solidFill>
                          <a:latin typeface="Calibri"/>
                          <a:ea typeface="Calibri"/>
                          <a:cs typeface="Calibri"/>
                          <a:sym typeface="Calibri"/>
                        </a:rPr>
                        <a:t>▲ Rising</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Student voice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68.1%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100"/>
                        <a:buFont typeface="Calibri"/>
                        <a:buNone/>
                      </a:pPr>
                      <a:r>
                        <a:rPr lang="en-US" sz="1100" u="none" strike="noStrike" cap="none">
                          <a:solidFill>
                            <a:srgbClr val="4D4D4D"/>
                          </a:solidFill>
                          <a:latin typeface="Calibri"/>
                          <a:ea typeface="Calibri"/>
                          <a:cs typeface="Calibri"/>
                          <a:sym typeface="Calibri"/>
                        </a:rPr>
                        <a:t>74.9%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79.0%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Strong rise</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116" name="Google Shape;116;p6"/>
          <p:cNvSpPr/>
          <p:nvPr/>
        </p:nvSpPr>
        <p:spPr>
          <a:xfrm>
            <a:off x="457200" y="5303520"/>
            <a:ext cx="11292840" cy="118872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6"/>
          <p:cNvSpPr/>
          <p:nvPr/>
        </p:nvSpPr>
        <p:spPr>
          <a:xfrm>
            <a:off x="640080" y="53949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SECTOR ADJUSTMENT</a:t>
            </a:r>
            <a:endParaRPr sz="900" b="0" i="0" u="none" strike="noStrike" cap="none">
              <a:solidFill>
                <a:schemeClr val="dk1"/>
              </a:solidFill>
              <a:latin typeface="Calibri"/>
              <a:ea typeface="Calibri"/>
              <a:cs typeface="Calibri"/>
              <a:sym typeface="Calibri"/>
            </a:endParaRPr>
          </a:p>
        </p:txBody>
      </p:sp>
      <p:sp>
        <p:nvSpPr>
          <p:cNvPr id="118" name="Google Shape;118;p6"/>
          <p:cNvSpPr/>
          <p:nvPr/>
        </p:nvSpPr>
        <p:spPr>
          <a:xfrm>
            <a:off x="640080" y="5623560"/>
            <a:ext cx="109728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50"/>
              <a:buFont typeface="Calibri"/>
              <a:buNone/>
            </a:pPr>
            <a:r>
              <a:rPr lang="en-US" sz="1050" b="0" i="0" u="none" strike="noStrike" cap="none" dirty="0">
                <a:solidFill>
                  <a:srgbClr val="FFFFFF"/>
                </a:solidFill>
                <a:latin typeface="Calibri"/>
                <a:ea typeface="Calibri"/>
                <a:cs typeface="Calibri"/>
                <a:sym typeface="Calibri"/>
              </a:rPr>
              <a:t>All seven sector benchmarks improved 2023-2025. Caerwen has improved on every theme too, but the magnitude matters: </a:t>
            </a:r>
            <a:r>
              <a:rPr lang="en-US" sz="1050" b="0" i="0" u="none" strike="noStrike" cap="none" dirty="0" err="1">
                <a:solidFill>
                  <a:srgbClr val="FFFFFF"/>
                </a:solidFill>
                <a:latin typeface="Calibri"/>
                <a:ea typeface="Calibri"/>
                <a:cs typeface="Calibri"/>
                <a:sym typeface="Calibri"/>
              </a:rPr>
              <a:t>Organisation</a:t>
            </a:r>
            <a:r>
              <a:rPr lang="en-US" sz="1050" b="0" i="0" u="none" strike="noStrike" cap="none" dirty="0">
                <a:solidFill>
                  <a:srgbClr val="FFFFFF"/>
                </a:solidFill>
                <a:latin typeface="Calibri"/>
                <a:ea typeface="Calibri"/>
                <a:cs typeface="Calibri"/>
                <a:sym typeface="Calibri"/>
              </a:rPr>
              <a:t> (+14.5pp), Academic Support (+10.9pp) and Student Voice (+10.9pp) are genuinely sector-beating movements. Learning Resources (+2.7pp) and Assessment &amp; Feedback (+3.4pp) have improved more slowly than the sector and the gap has widened slightly. Both warrant attention in the next twelve months.</a:t>
            </a:r>
            <a:endParaRPr sz="1050" b="0" i="0" u="none" strike="noStrike" cap="none" dirty="0">
              <a:solidFill>
                <a:schemeClr val="dk1"/>
              </a:solidFill>
              <a:latin typeface="Calibri"/>
              <a:ea typeface="Calibri"/>
              <a:cs typeface="Calibri"/>
              <a:sym typeface="Calibri"/>
            </a:endParaRPr>
          </a:p>
        </p:txBody>
      </p:sp>
      <p:sp>
        <p:nvSpPr>
          <p:cNvPr id="119" name="Google Shape;119;p6"/>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21" name="Google Shape;121;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6"/>
        <p:cNvGrpSpPr/>
        <p:nvPr/>
      </p:nvGrpSpPr>
      <p:grpSpPr>
        <a:xfrm>
          <a:off x="0" y="0"/>
          <a:ext cx="0" cy="0"/>
          <a:chOff x="0" y="0"/>
          <a:chExt cx="0" cy="0"/>
        </a:xfrm>
      </p:grpSpPr>
      <p:pic>
        <p:nvPicPr>
          <p:cNvPr id="127" name="Google Shape;127;p7"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28" name="Google Shape;128;p7"/>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Gap vs Sector — Three-Year Evolution</a:t>
            </a:r>
            <a:endParaRPr sz="2400" b="0" i="0" u="none" strike="noStrike" cap="none">
              <a:solidFill>
                <a:schemeClr val="dk1"/>
              </a:solidFill>
              <a:latin typeface="Calibri"/>
              <a:ea typeface="Calibri"/>
              <a:cs typeface="Calibri"/>
              <a:sym typeface="Calibri"/>
            </a:endParaRPr>
          </a:p>
        </p:txBody>
      </p:sp>
      <p:sp>
        <p:nvSpPr>
          <p:cNvPr id="129" name="Google Shape;129;p7"/>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30" name="Google Shape;130;p7"/>
          <p:cNvGraphicFramePr/>
          <p:nvPr/>
        </p:nvGraphicFramePr>
        <p:xfrm>
          <a:off x="457200" y="1188720"/>
          <a:ext cx="3000000" cy="3000000"/>
        </p:xfrm>
        <a:graphic>
          <a:graphicData uri="http://schemas.openxmlformats.org/drawingml/2006/table">
            <a:tbl>
              <a:tblPr>
                <a:noFill/>
                <a:tableStyleId>{42DCE003-708B-4314-B1C6-DF6C47AA4DE9}</a:tableStyleId>
              </a:tblPr>
              <a:tblGrid>
                <a:gridCol w="329185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2514600">
                  <a:extLst>
                    <a:ext uri="{9D8B030D-6E8A-4147-A177-3AD203B41FA5}">
                      <a16:colId xmlns:a16="http://schemas.microsoft.com/office/drawing/2014/main" val="20004"/>
                    </a:ext>
                  </a:extLst>
                </a:gridCol>
              </a:tblGrid>
              <a:tr h="457200">
                <a:tc>
                  <a:txBody>
                    <a:bodyPr/>
                    <a:lstStyle/>
                    <a:p>
                      <a:pPr marL="0" marR="0" lvl="0" indent="0" algn="l"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Theme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Gap 2023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Gap 2024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Gap 2025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latin typeface="Calibri"/>
                          <a:ea typeface="Calibri"/>
                          <a:cs typeface="Calibri"/>
                          <a:sym typeface="Calibri"/>
                        </a:rPr>
                        <a:t>Direction</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Teaching on my course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-3.9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+0.1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Narrowing strongly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opportunities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-4.5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-1.1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-1.0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Narrowing strongly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Assessment and feedback</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-1.0</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-0.7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000"/>
                        <a:buFont typeface="Calibri"/>
                        <a:buNone/>
                      </a:pPr>
                      <a:r>
                        <a:rPr lang="en-US" sz="1000" b="1" u="none" strike="noStrike" cap="none">
                          <a:solidFill>
                            <a:srgbClr val="00CED1"/>
                          </a:solidFill>
                          <a:latin typeface="Calibri"/>
                          <a:ea typeface="Calibri"/>
                          <a:cs typeface="Calibri"/>
                          <a:sym typeface="Calibri"/>
                        </a:rPr>
                        <a:t>↗ Narrowing</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Academic support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-6.1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-0.4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+0.5</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Narrowing strongly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Organisation and management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-7.4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-2.1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Narrowing strongly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Learning resources</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-3.1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-2.6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100"/>
                        <a:buFont typeface="Calibri"/>
                        <a:buNone/>
                      </a:pPr>
                      <a:r>
                        <a:rPr lang="en-US" sz="1100" b="1" u="none" strike="noStrike" cap="none">
                          <a:solidFill>
                            <a:srgbClr val="E68A00"/>
                          </a:solidFill>
                          <a:latin typeface="Calibri"/>
                          <a:ea typeface="Calibri"/>
                          <a:cs typeface="Calibri"/>
                          <a:sym typeface="Calibri"/>
                        </a:rPr>
                        <a:t>-2.1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CED1"/>
                        </a:buClr>
                        <a:buSzPts val="1000"/>
                        <a:buFont typeface="Calibri"/>
                        <a:buNone/>
                      </a:pPr>
                      <a:r>
                        <a:rPr lang="en-US" sz="1000" b="1" u="none" strike="noStrike" cap="none">
                          <a:solidFill>
                            <a:srgbClr val="00CED1"/>
                          </a:solidFill>
                          <a:latin typeface="Calibri"/>
                          <a:ea typeface="Calibri"/>
                          <a:cs typeface="Calibri"/>
                          <a:sym typeface="Calibri"/>
                        </a:rPr>
                        <a:t>↗ Narrowing</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57200">
                <a:tc>
                  <a:txBody>
                    <a:bodyPr/>
                    <a:lstStyle/>
                    <a:p>
                      <a:pPr marL="0" marR="0" lvl="0" indent="0" algn="l" rtl="0">
                        <a:spcBef>
                          <a:spcPts val="0"/>
                        </a:spcBef>
                        <a:spcAft>
                          <a:spcPts val="0"/>
                        </a:spcAft>
                        <a:buClr>
                          <a:srgbClr val="002147"/>
                        </a:buClr>
                        <a:buSzPts val="1100"/>
                        <a:buFont typeface="Calibri"/>
                        <a:buNone/>
                      </a:pPr>
                      <a:r>
                        <a:rPr lang="en-US" sz="1100" b="1" u="none" strike="noStrike" cap="none">
                          <a:solidFill>
                            <a:srgbClr val="002147"/>
                          </a:solidFill>
                          <a:latin typeface="Calibri"/>
                          <a:ea typeface="Calibri"/>
                          <a:cs typeface="Calibri"/>
                          <a:sym typeface="Calibri"/>
                        </a:rPr>
                        <a:t>Student voice</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100"/>
                        <a:buFont typeface="Calibri"/>
                        <a:buNone/>
                      </a:pPr>
                      <a:r>
                        <a:rPr lang="en-US" sz="1100" b="1" u="none" strike="noStrike" cap="none">
                          <a:solidFill>
                            <a:srgbClr val="C8102E"/>
                          </a:solidFill>
                          <a:latin typeface="Calibri"/>
                          <a:ea typeface="Calibri"/>
                          <a:cs typeface="Calibri"/>
                          <a:sym typeface="Calibri"/>
                        </a:rPr>
                        <a:t>-3.8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+0.9</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100"/>
                        <a:buFont typeface="Calibri"/>
                        <a:buNone/>
                      </a:pPr>
                      <a:r>
                        <a:rPr lang="en-US" sz="1100" b="1" u="none" strike="noStrike" cap="none">
                          <a:solidFill>
                            <a:srgbClr val="2E7D32"/>
                          </a:solidFill>
                          <a:latin typeface="Calibri"/>
                          <a:ea typeface="Calibri"/>
                          <a:cs typeface="Calibri"/>
                          <a:sym typeface="Calibri"/>
                        </a:rPr>
                        <a:t>+1.6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000"/>
                        <a:buFont typeface="Calibri"/>
                        <a:buNone/>
                      </a:pPr>
                      <a:r>
                        <a:rPr lang="en-US" sz="1000" b="1" u="none" strike="noStrike" cap="none">
                          <a:solidFill>
                            <a:srgbClr val="2E7D32"/>
                          </a:solidFill>
                          <a:latin typeface="Calibri"/>
                          <a:ea typeface="Calibri"/>
                          <a:cs typeface="Calibri"/>
                          <a:sym typeface="Calibri"/>
                        </a:rPr>
                        <a:t>↗ Narrowing strongly</a:t>
                      </a:r>
                      <a:endParaRPr sz="10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131" name="Google Shape;131;p7"/>
          <p:cNvSpPr/>
          <p:nvPr/>
        </p:nvSpPr>
        <p:spPr>
          <a:xfrm>
            <a:off x="457200" y="5303520"/>
            <a:ext cx="11292840" cy="11887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640080" y="53949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CONVERGENCE STORY</a:t>
            </a:r>
            <a:endParaRPr sz="900" b="0" i="0" u="none" strike="noStrike" cap="none">
              <a:solidFill>
                <a:schemeClr val="dk1"/>
              </a:solidFill>
              <a:latin typeface="Calibri"/>
              <a:ea typeface="Calibri"/>
              <a:cs typeface="Calibri"/>
              <a:sym typeface="Calibri"/>
            </a:endParaRPr>
          </a:p>
        </p:txBody>
      </p:sp>
      <p:sp>
        <p:nvSpPr>
          <p:cNvPr id="133" name="Google Shape;133;p7"/>
          <p:cNvSpPr/>
          <p:nvPr/>
        </p:nvSpPr>
        <p:spPr>
          <a:xfrm>
            <a:off x="640080" y="5623560"/>
            <a:ext cx="109728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50"/>
              <a:buFont typeface="Calibri"/>
              <a:buNone/>
            </a:pPr>
            <a:r>
              <a:rPr lang="en-US" sz="1050" b="0" i="0" u="none" strike="noStrike" cap="none">
                <a:solidFill>
                  <a:srgbClr val="4D4D4D"/>
                </a:solidFill>
                <a:latin typeface="Calibri"/>
                <a:ea typeface="Calibri"/>
                <a:cs typeface="Calibri"/>
                <a:sym typeface="Calibri"/>
              </a:rPr>
              <a:t>Five themes have converged with or overtaken the sector since 2023. Two — Assessment &amp; Feedback and Learning Resources — have seen the gap widen slightly, though both started above sector and are still within the AMBER band. The two themes most diagnostic of student-life experience (Organisation and Student Voice) have moved from -7.4pp and -3.8pp respectively in 2023 to +3.1pp and +0.9pp in 2025. That is a structural shift, not a fluctuation.</a:t>
            </a:r>
            <a:endParaRPr sz="1050" b="0" i="0" u="none" strike="noStrike" cap="none">
              <a:solidFill>
                <a:schemeClr val="dk1"/>
              </a:solidFill>
              <a:latin typeface="Calibri"/>
              <a:ea typeface="Calibri"/>
              <a:cs typeface="Calibri"/>
              <a:sym typeface="Calibri"/>
            </a:endParaRPr>
          </a:p>
        </p:txBody>
      </p:sp>
      <p:sp>
        <p:nvSpPr>
          <p:cNvPr id="134" name="Google Shape;134;p7"/>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36" name="Google Shape;136;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41"/>
        <p:cNvGrpSpPr/>
        <p:nvPr/>
      </p:nvGrpSpPr>
      <p:grpSpPr>
        <a:xfrm>
          <a:off x="0" y="0"/>
          <a:ext cx="0" cy="0"/>
          <a:chOff x="0" y="0"/>
          <a:chExt cx="0" cy="0"/>
        </a:xfrm>
      </p:grpSpPr>
      <p:sp>
        <p:nvSpPr>
          <p:cNvPr id="142" name="Google Shape;142;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3" name="Google Shape;143;p8" descr="/home/claude/blairgowrie-assets/blairgowrie-logo-reversed-on-dark.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44" name="Google Shape;144;p8"/>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145" name="Google Shape;145;p8"/>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Theme Deep Dives</a:t>
            </a:r>
            <a:endParaRPr sz="3600" b="0" i="0" u="none" strike="noStrike" cap="none">
              <a:solidFill>
                <a:schemeClr val="dk1"/>
              </a:solidFill>
              <a:latin typeface="Calibri"/>
              <a:ea typeface="Calibri"/>
              <a:cs typeface="Calibri"/>
              <a:sym typeface="Calibri"/>
            </a:endParaRPr>
          </a:p>
        </p:txBody>
      </p:sp>
      <p:sp>
        <p:nvSpPr>
          <p:cNvPr id="146" name="Google Shape;146;p8"/>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Organisation. Student Voice. Teaching &amp; Assessment.</a:t>
            </a: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1"/>
        <p:cNvGrpSpPr/>
        <p:nvPr/>
      </p:nvGrpSpPr>
      <p:grpSpPr>
        <a:xfrm>
          <a:off x="0" y="0"/>
          <a:ext cx="0" cy="0"/>
          <a:chOff x="0" y="0"/>
          <a:chExt cx="0" cy="0"/>
        </a:xfrm>
      </p:grpSpPr>
      <p:pic>
        <p:nvPicPr>
          <p:cNvPr id="152" name="Google Shape;152;p9" descr="/home/claude/blairgowrie-assets/blairgowrie-logo-primary-on-light.png"/>
          <p:cNvPicPr preferRelativeResize="0"/>
          <p:nvPr/>
        </p:nvPicPr>
        <p:blipFill rotWithShape="1">
          <a:blip r:embed="rId3">
            <a:alphaModFix/>
          </a:blip>
          <a:srcRect/>
          <a:stretch/>
        </p:blipFill>
        <p:spPr>
          <a:xfrm>
            <a:off x="10241280" y="274320"/>
            <a:ext cx="1828800" cy="548640"/>
          </a:xfrm>
          <a:prstGeom prst="rect">
            <a:avLst/>
          </a:prstGeom>
          <a:noFill/>
          <a:ln>
            <a:noFill/>
          </a:ln>
        </p:spPr>
      </p:pic>
      <p:sp>
        <p:nvSpPr>
          <p:cNvPr id="153" name="Google Shape;153;p9"/>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Deep Dive — Organisation &amp; Management</a:t>
            </a:r>
            <a:endParaRPr sz="2400" b="0" i="0" u="none" strike="noStrike" cap="none">
              <a:solidFill>
                <a:schemeClr val="dk1"/>
              </a:solidFill>
              <a:latin typeface="Calibri"/>
              <a:ea typeface="Calibri"/>
              <a:cs typeface="Calibri"/>
              <a:sym typeface="Calibri"/>
            </a:endParaRPr>
          </a:p>
        </p:txBody>
      </p:sp>
      <p:sp>
        <p:nvSpPr>
          <p:cNvPr id="154" name="Google Shape;154;p9"/>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9"/>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9"/>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THE NUMBERS</a:t>
            </a:r>
            <a:endParaRPr sz="900" b="0" i="0" u="none" strike="noStrike" cap="none">
              <a:solidFill>
                <a:schemeClr val="dk1"/>
              </a:solidFill>
              <a:latin typeface="Calibri"/>
              <a:ea typeface="Calibri"/>
              <a:cs typeface="Calibri"/>
              <a:sym typeface="Calibri"/>
            </a:endParaRPr>
          </a:p>
        </p:txBody>
      </p:sp>
      <p:sp>
        <p:nvSpPr>
          <p:cNvPr id="157" name="Google Shape;157;p9"/>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400"/>
              <a:buFont typeface="Montserrat"/>
              <a:buNone/>
            </a:pPr>
            <a:r>
              <a:rPr lang="en-US" sz="6400" b="1" i="0" u="none" strike="noStrike" cap="none">
                <a:solidFill>
                  <a:srgbClr val="002147"/>
                </a:solidFill>
                <a:latin typeface="Montserrat"/>
                <a:ea typeface="Montserrat"/>
                <a:cs typeface="Montserrat"/>
                <a:sym typeface="Montserrat"/>
              </a:rPr>
              <a:t>80.7%</a:t>
            </a:r>
            <a:endParaRPr sz="6400" b="0" i="0" u="none" strike="noStrike" cap="none">
              <a:solidFill>
                <a:schemeClr val="dk1"/>
              </a:solidFill>
              <a:latin typeface="Calibri"/>
              <a:ea typeface="Calibri"/>
              <a:cs typeface="Calibri"/>
              <a:sym typeface="Calibri"/>
            </a:endParaRPr>
          </a:p>
        </p:txBody>
      </p:sp>
      <p:sp>
        <p:nvSpPr>
          <p:cNvPr id="158" name="Google Shape;158;p9"/>
          <p:cNvSpPr/>
          <p:nvPr/>
        </p:nvSpPr>
        <p:spPr>
          <a:xfrm>
            <a:off x="640080" y="2606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1300"/>
              <a:buFont typeface="Montserrat"/>
              <a:buNone/>
            </a:pPr>
            <a:r>
              <a:rPr lang="en-US" sz="1300" b="1" i="0" u="none" strike="noStrike" cap="none">
                <a:solidFill>
                  <a:srgbClr val="2E7D32"/>
                </a:solidFill>
                <a:latin typeface="Montserrat"/>
                <a:ea typeface="Montserrat"/>
                <a:cs typeface="Montserrat"/>
                <a:sym typeface="Montserrat"/>
              </a:rPr>
              <a:t>+3.1pp above sector (78.4%)</a:t>
            </a:r>
            <a:endParaRPr sz="1300" b="0" i="0" u="none" strike="noStrike" cap="none">
              <a:solidFill>
                <a:schemeClr val="dk1"/>
              </a:solidFill>
              <a:latin typeface="Calibri"/>
              <a:ea typeface="Calibri"/>
              <a:cs typeface="Calibri"/>
              <a:sym typeface="Calibri"/>
            </a:endParaRPr>
          </a:p>
        </p:txBody>
      </p:sp>
      <p:sp>
        <p:nvSpPr>
          <p:cNvPr id="159" name="Google Shape;159;p9"/>
          <p:cNvSpPr/>
          <p:nvPr/>
        </p:nvSpPr>
        <p:spPr>
          <a:xfrm>
            <a:off x="640080" y="2926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Percentile rank: 63rd  |  Gap 2023: -7.4pp  |  Gap 2025: +3.1pp</a:t>
            </a:r>
            <a:endParaRPr sz="1100" b="0" i="0" u="none" strike="noStrike" cap="none">
              <a:solidFill>
                <a:schemeClr val="dk1"/>
              </a:solidFill>
              <a:latin typeface="Calibri"/>
              <a:ea typeface="Calibri"/>
              <a:cs typeface="Calibri"/>
              <a:sym typeface="Calibri"/>
            </a:endParaRPr>
          </a:p>
        </p:txBody>
      </p:sp>
      <p:sp>
        <p:nvSpPr>
          <p:cNvPr id="160" name="Google Shape;160;p9"/>
          <p:cNvSpPr/>
          <p:nvPr/>
        </p:nvSpPr>
        <p:spPr>
          <a:xfrm>
            <a:off x="640080" y="33375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640080" y="34747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THREE-YEAR MOVEMENT</a:t>
            </a:r>
            <a:endParaRPr sz="900" b="0" i="0" u="none" strike="noStrike" cap="none">
              <a:solidFill>
                <a:schemeClr val="dk1"/>
              </a:solidFill>
              <a:latin typeface="Calibri"/>
              <a:ea typeface="Calibri"/>
              <a:cs typeface="Calibri"/>
              <a:sym typeface="Calibri"/>
            </a:endParaRPr>
          </a:p>
        </p:txBody>
      </p:sp>
      <p:sp>
        <p:nvSpPr>
          <p:cNvPr id="162" name="Google Shape;162;p9"/>
          <p:cNvSpPr/>
          <p:nvPr/>
        </p:nvSpPr>
        <p:spPr>
          <a:xfrm>
            <a:off x="640080" y="3749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2023:  66.2%   (sector 73.6%, gap -7.4pp)</a:t>
            </a:r>
            <a:endParaRPr sz="1200" b="0" i="0" u="none" strike="noStrike" cap="none">
              <a:solidFill>
                <a:schemeClr val="dk1"/>
              </a:solidFill>
              <a:latin typeface="Calibri"/>
              <a:ea typeface="Calibri"/>
              <a:cs typeface="Calibri"/>
              <a:sym typeface="Calibri"/>
            </a:endParaRPr>
          </a:p>
        </p:txBody>
      </p:sp>
      <p:sp>
        <p:nvSpPr>
          <p:cNvPr id="163" name="Google Shape;163;p9"/>
          <p:cNvSpPr/>
          <p:nvPr/>
        </p:nvSpPr>
        <p:spPr>
          <a:xfrm>
            <a:off x="640080" y="4041648"/>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2024:  73.2%   (sector 75.3%, gap -2.1pp)</a:t>
            </a:r>
            <a:endParaRPr sz="1200" b="0" i="0" u="none" strike="noStrike" cap="none">
              <a:solidFill>
                <a:schemeClr val="dk1"/>
              </a:solidFill>
              <a:latin typeface="Calibri"/>
              <a:ea typeface="Calibri"/>
              <a:cs typeface="Calibri"/>
              <a:sym typeface="Calibri"/>
            </a:endParaRPr>
          </a:p>
        </p:txBody>
      </p:sp>
      <p:sp>
        <p:nvSpPr>
          <p:cNvPr id="164" name="Google Shape;164;p9"/>
          <p:cNvSpPr/>
          <p:nvPr/>
        </p:nvSpPr>
        <p:spPr>
          <a:xfrm>
            <a:off x="640080" y="4334256"/>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2025:  80.7%   (sector 78.4%, gap +3.1pp)</a:t>
            </a:r>
            <a:endParaRPr sz="1200" b="0" i="0" u="none" strike="noStrike" cap="none">
              <a:solidFill>
                <a:schemeClr val="dk1"/>
              </a:solidFill>
              <a:latin typeface="Calibri"/>
              <a:ea typeface="Calibri"/>
              <a:cs typeface="Calibri"/>
              <a:sym typeface="Calibri"/>
            </a:endParaRPr>
          </a:p>
        </p:txBody>
      </p:sp>
      <p:sp>
        <p:nvSpPr>
          <p:cNvPr id="165" name="Google Shape;165;p9"/>
          <p:cNvSpPr/>
          <p:nvPr/>
        </p:nvSpPr>
        <p:spPr>
          <a:xfrm>
            <a:off x="640080" y="4800600"/>
            <a:ext cx="27432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3200"/>
              <a:buFont typeface="Montserrat"/>
              <a:buNone/>
            </a:pPr>
            <a:r>
              <a:rPr lang="en-US" sz="3200" b="1" i="0" u="none" strike="noStrike" cap="none">
                <a:solidFill>
                  <a:srgbClr val="2E7D32"/>
                </a:solidFill>
                <a:latin typeface="Montserrat"/>
                <a:ea typeface="Montserrat"/>
                <a:cs typeface="Montserrat"/>
                <a:sym typeface="Montserrat"/>
              </a:rPr>
              <a:t>+14.5pp</a:t>
            </a:r>
            <a:endParaRPr sz="3200" b="0" i="0" u="none" strike="noStrike" cap="none">
              <a:solidFill>
                <a:schemeClr val="dk1"/>
              </a:solidFill>
              <a:latin typeface="Calibri"/>
              <a:ea typeface="Calibri"/>
              <a:cs typeface="Calibri"/>
              <a:sym typeface="Calibri"/>
            </a:endParaRPr>
          </a:p>
        </p:txBody>
      </p:sp>
      <p:sp>
        <p:nvSpPr>
          <p:cNvPr id="166" name="Google Shape;166;p9"/>
          <p:cNvSpPr/>
          <p:nvPr/>
        </p:nvSpPr>
        <p:spPr>
          <a:xfrm>
            <a:off x="3291840" y="489204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three-year change</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in absolute score</a:t>
            </a:r>
            <a:endParaRPr sz="1000" b="0" i="0" u="none" strike="noStrike" cap="none">
              <a:solidFill>
                <a:schemeClr val="dk1"/>
              </a:solidFill>
              <a:latin typeface="Calibri"/>
              <a:ea typeface="Calibri"/>
              <a:cs typeface="Calibri"/>
              <a:sym typeface="Calibri"/>
            </a:endParaRPr>
          </a:p>
        </p:txBody>
      </p:sp>
      <p:sp>
        <p:nvSpPr>
          <p:cNvPr id="167" name="Google Shape;167;p9"/>
          <p:cNvSpPr/>
          <p:nvPr/>
        </p:nvSpPr>
        <p:spPr>
          <a:xfrm>
            <a:off x="640080" y="5486400"/>
            <a:ext cx="27432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2E7D32"/>
              </a:buClr>
              <a:buSzPts val="3200"/>
              <a:buFont typeface="Montserrat"/>
              <a:buNone/>
            </a:pPr>
            <a:r>
              <a:rPr lang="en-US" sz="3200" b="1" i="0" u="none" strike="noStrike" cap="none">
                <a:solidFill>
                  <a:srgbClr val="2E7D32"/>
                </a:solidFill>
                <a:latin typeface="Montserrat"/>
                <a:ea typeface="Montserrat"/>
                <a:cs typeface="Montserrat"/>
                <a:sym typeface="Montserrat"/>
              </a:rPr>
              <a:t>+10.5pp</a:t>
            </a:r>
            <a:endParaRPr sz="3200" b="0" i="0" u="none" strike="noStrike" cap="none">
              <a:solidFill>
                <a:schemeClr val="dk1"/>
              </a:solidFill>
              <a:latin typeface="Calibri"/>
              <a:ea typeface="Calibri"/>
              <a:cs typeface="Calibri"/>
              <a:sym typeface="Calibri"/>
            </a:endParaRPr>
          </a:p>
        </p:txBody>
      </p:sp>
      <p:sp>
        <p:nvSpPr>
          <p:cNvPr id="168" name="Google Shape;168;p9"/>
          <p:cNvSpPr/>
          <p:nvPr/>
        </p:nvSpPr>
        <p:spPr>
          <a:xfrm>
            <a:off x="3291840" y="557784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improvement in gap</a:t>
            </a:r>
            <a:endParaRPr sz="10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000"/>
              <a:buFont typeface="Calibri"/>
              <a:buNone/>
            </a:pPr>
            <a:r>
              <a:rPr lang="en-US" sz="1000" b="0" i="1" u="none" strike="noStrike" cap="none">
                <a:solidFill>
                  <a:srgbClr val="4D4D4D"/>
                </a:solidFill>
                <a:latin typeface="Calibri"/>
                <a:ea typeface="Calibri"/>
                <a:cs typeface="Calibri"/>
                <a:sym typeface="Calibri"/>
              </a:rPr>
              <a:t>vs sector</a:t>
            </a:r>
            <a:endParaRPr sz="1000" b="0" i="0" u="none" strike="noStrike" cap="none">
              <a:solidFill>
                <a:schemeClr val="dk1"/>
              </a:solidFill>
              <a:latin typeface="Calibri"/>
              <a:ea typeface="Calibri"/>
              <a:cs typeface="Calibri"/>
              <a:sym typeface="Calibri"/>
            </a:endParaRPr>
          </a:p>
        </p:txBody>
      </p:sp>
      <p:sp>
        <p:nvSpPr>
          <p:cNvPr id="169" name="Google Shape;169;p9"/>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00"/>
              <a:buFont typeface="Montserrat"/>
              <a:buNone/>
            </a:pPr>
            <a:r>
              <a:rPr lang="en-US" sz="900" b="1" i="0" u="none" strike="noStrike" cap="none">
                <a:solidFill>
                  <a:srgbClr val="00CED1"/>
                </a:solidFill>
                <a:latin typeface="Montserrat"/>
                <a:ea typeface="Montserrat"/>
                <a:cs typeface="Montserrat"/>
                <a:sym typeface="Montserrat"/>
              </a:rPr>
              <a:t>WHAT THIS MEANS</a:t>
            </a:r>
            <a:endParaRPr sz="900" b="0" i="0" u="none" strike="noStrike" cap="none">
              <a:solidFill>
                <a:schemeClr val="dk1"/>
              </a:solidFill>
              <a:latin typeface="Calibri"/>
              <a:ea typeface="Calibri"/>
              <a:cs typeface="Calibri"/>
              <a:sym typeface="Calibri"/>
            </a:endParaRPr>
          </a:p>
        </p:txBody>
      </p:sp>
      <p:sp>
        <p:nvSpPr>
          <p:cNvPr id="171" name="Google Shape;171;p9"/>
          <p:cNvSpPr/>
          <p:nvPr/>
        </p:nvSpPr>
        <p:spPr>
          <a:xfrm>
            <a:off x="6446520" y="17373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The most diagnostic theme in the NSS, transformed.</a:t>
            </a:r>
            <a:endParaRPr sz="1600" b="0" i="0" u="none" strike="noStrike" cap="none">
              <a:solidFill>
                <a:schemeClr val="dk1"/>
              </a:solidFill>
              <a:latin typeface="Calibri"/>
              <a:ea typeface="Calibri"/>
              <a:cs typeface="Calibri"/>
              <a:sym typeface="Calibri"/>
            </a:endParaRPr>
          </a:p>
        </p:txBody>
      </p:sp>
      <p:sp>
        <p:nvSpPr>
          <p:cNvPr id="172" name="Google Shape;172;p9"/>
          <p:cNvSpPr/>
          <p:nvPr/>
        </p:nvSpPr>
        <p:spPr>
          <a:xfrm>
            <a:off x="6446520" y="2423160"/>
            <a:ext cx="5120640" cy="388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100"/>
              <a:buFont typeface="Calibri"/>
              <a:buNone/>
            </a:pPr>
            <a:r>
              <a:rPr lang="en-US" sz="1100" b="0" i="0" u="none" strike="noStrike" cap="none" dirty="0" err="1">
                <a:solidFill>
                  <a:srgbClr val="FFFFFF"/>
                </a:solidFill>
                <a:latin typeface="Calibri"/>
                <a:ea typeface="Calibri"/>
                <a:cs typeface="Calibri"/>
                <a:sym typeface="Calibri"/>
              </a:rPr>
              <a:t>Organisation</a:t>
            </a:r>
            <a:r>
              <a:rPr lang="en-US" sz="1100" b="0" i="0" u="none" strike="noStrike" cap="none" dirty="0">
                <a:solidFill>
                  <a:srgbClr val="FFFFFF"/>
                </a:solidFill>
                <a:latin typeface="Calibri"/>
                <a:ea typeface="Calibri"/>
                <a:cs typeface="Calibri"/>
                <a:sym typeface="Calibri"/>
              </a:rPr>
              <a:t> &amp; Management is the theme most consistently differentiated between well-run and poorly-run providers, and the theme most visible to prospective students via Discover Uni. Caerwen entered 2023 at the 14th percentile equivalent and is now at the 63rd. The structural fix has worked.</a:t>
            </a:r>
            <a:br>
              <a:rPr lang="en-US" sz="1100" b="0" i="0" u="none" strike="noStrike" cap="none" dirty="0">
                <a:solidFill>
                  <a:srgbClr val="FFFFFF"/>
                </a:solidFill>
                <a:latin typeface="Calibri"/>
                <a:ea typeface="Calibri"/>
                <a:cs typeface="Calibri"/>
                <a:sym typeface="Calibri"/>
              </a:rPr>
            </a:br>
            <a:br>
              <a:rPr lang="en-US" sz="11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DRIVES ORGANISATION SCORES</a:t>
            </a:r>
            <a:br>
              <a:rPr lang="en-US" sz="900" b="1" i="0" u="none" strike="noStrike" cap="none" dirty="0">
                <a:solidFill>
                  <a:srgbClr val="00CED1"/>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Timetabling consistency. Communication of changes. Administration responsiveness. Clarity of academic support routes. Access to teaching staff outside formal contact hours.</a:t>
            </a:r>
            <a:br>
              <a:rPr lang="en-US" sz="1000" b="0" i="0" u="none" strike="noStrike" cap="none" dirty="0">
                <a:solidFill>
                  <a:srgbClr val="FFFFFF"/>
                </a:solidFill>
                <a:latin typeface="Calibri"/>
                <a:ea typeface="Calibri"/>
                <a:cs typeface="Calibri"/>
                <a:sym typeface="Calibri"/>
              </a:rPr>
            </a:br>
            <a:br>
              <a:rPr lang="en-US" sz="10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COMMERCIAL READ</a:t>
            </a:r>
            <a:br>
              <a:rPr lang="en-US" sz="900" b="1" i="0" u="none" strike="noStrike" cap="none" dirty="0">
                <a:solidFill>
                  <a:srgbClr val="00CED1"/>
                </a:solidFill>
                <a:latin typeface="Calibri"/>
                <a:ea typeface="Calibri"/>
                <a:cs typeface="Calibri"/>
                <a:sym typeface="Calibri"/>
              </a:rPr>
            </a:br>
            <a:r>
              <a:rPr lang="en-US" sz="1000" b="0" i="0" u="none" strike="noStrike" cap="none" dirty="0">
                <a:solidFill>
                  <a:srgbClr val="FFFFFF"/>
                </a:solidFill>
                <a:latin typeface="Calibri"/>
                <a:ea typeface="Calibri"/>
                <a:cs typeface="Calibri"/>
                <a:sym typeface="Calibri"/>
              </a:rPr>
              <a:t>This is the kind of movement that supports yield recovery in subsequent UCAS cycles. It is also the kind of movement that takes 18 months minimum to surface in review platforms — expect </a:t>
            </a:r>
            <a:r>
              <a:rPr lang="en-US" sz="1000" b="0" i="0" u="none" strike="noStrike" cap="none" dirty="0" err="1">
                <a:solidFill>
                  <a:srgbClr val="FFFFFF"/>
                </a:solidFill>
                <a:latin typeface="Calibri"/>
                <a:ea typeface="Calibri"/>
                <a:cs typeface="Calibri"/>
                <a:sym typeface="Calibri"/>
              </a:rPr>
              <a:t>StudentCrowd</a:t>
            </a:r>
            <a:r>
              <a:rPr lang="en-US" sz="1000" b="0" i="0" u="none" strike="noStrike" cap="none" dirty="0">
                <a:solidFill>
                  <a:srgbClr val="FFFFFF"/>
                </a:solidFill>
                <a:latin typeface="Calibri"/>
                <a:ea typeface="Calibri"/>
                <a:cs typeface="Calibri"/>
                <a:sym typeface="Calibri"/>
              </a:rPr>
              <a:t> and </a:t>
            </a:r>
            <a:r>
              <a:rPr lang="en-US" sz="1000" b="0" i="0" u="none" strike="noStrike" cap="none" dirty="0" err="1">
                <a:solidFill>
                  <a:srgbClr val="FFFFFF"/>
                </a:solidFill>
                <a:latin typeface="Calibri"/>
                <a:ea typeface="Calibri"/>
                <a:cs typeface="Calibri"/>
                <a:sym typeface="Calibri"/>
              </a:rPr>
              <a:t>Whatuni</a:t>
            </a:r>
            <a:r>
              <a:rPr lang="en-US" sz="1000" b="0" i="0" u="none" strike="noStrike" cap="none" dirty="0">
                <a:solidFill>
                  <a:srgbClr val="FFFFFF"/>
                </a:solidFill>
                <a:latin typeface="Calibri"/>
                <a:ea typeface="Calibri"/>
                <a:cs typeface="Calibri"/>
                <a:sym typeface="Calibri"/>
              </a:rPr>
              <a:t> sentiment to lag this NSS turnaround by a year.</a:t>
            </a:r>
            <a:endParaRPr sz="1100" b="0" i="0" u="none" strike="noStrike" cap="none" dirty="0">
              <a:solidFill>
                <a:schemeClr val="dk1"/>
              </a:solidFill>
              <a:latin typeface="Calibri"/>
              <a:ea typeface="Calibri"/>
              <a:cs typeface="Calibri"/>
              <a:sym typeface="Calibri"/>
            </a:endParaRPr>
          </a:p>
        </p:txBody>
      </p:sp>
      <p:sp>
        <p:nvSpPr>
          <p:cNvPr id="173" name="Google Shape;173;p9"/>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700"/>
              <a:buFont typeface="Calibri"/>
              <a:buNone/>
            </a:pPr>
            <a:r>
              <a:rPr lang="en-US" sz="700" b="0" i="0" u="none" strike="noStrike" cap="none">
                <a:solidFill>
                  <a:srgbClr val="A0B4C8"/>
                </a:solidFill>
                <a:latin typeface="Calibri"/>
                <a:ea typeface="Calibri"/>
                <a:cs typeface="Calibri"/>
                <a:sym typeface="Calibri"/>
              </a:rPr>
              <a:t>blairgowriehe.com  |  david@blairgowriehe.com  |  Confidential</a:t>
            </a:r>
            <a:endParaRPr sz="700" b="0" i="0" u="none" strike="noStrike" cap="none">
              <a:solidFill>
                <a:schemeClr val="dk1"/>
              </a:solidFill>
              <a:latin typeface="Calibri"/>
              <a:ea typeface="Calibri"/>
              <a:cs typeface="Calibri"/>
              <a:sym typeface="Calibri"/>
            </a:endParaRPr>
          </a:p>
        </p:txBody>
      </p:sp>
      <p:sp>
        <p:nvSpPr>
          <p:cNvPr id="175" name="Google Shape;175;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2568</Words>
  <Application>Microsoft Macintosh PowerPoint</Application>
  <PresentationFormat>Widescreen</PresentationFormat>
  <Paragraphs>440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1</cp:revision>
  <dcterms:created xsi:type="dcterms:W3CDTF">2026-04-14T18:27:20Z</dcterms:created>
  <dcterms:modified xsi:type="dcterms:W3CDTF">2026-04-20T11:32:49Z</dcterms:modified>
</cp:coreProperties>
</file>