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12192000"/>
  <p:embeddedFontLst>
    <p:embeddedFont>
      <p:font typeface="Montserrat" pitchFamily="2" charset="77"/>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j9OGaHkUgMiEOD3GOpoci434d3y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367" name="Google Shape;36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8" name="Google Shape;368;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414" name="Google Shape;41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5" name="Google Shape;415;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443" name="Google Shape;44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4" name="Google Shape;44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67" name="Google Shape;6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108" name="Google Shape;10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160" name="Google Shape;160;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191" name="Google Shape;19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 name="Google Shape;19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227" name="Google Shape;22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261" name="Google Shape;26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295" name="Google Shape;29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6" name="Google Shape;29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GB"/>
          </a:p>
        </p:txBody>
      </p:sp>
      <p:sp>
        <p:nvSpPr>
          <p:cNvPr id="331" name="Google Shape;33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2" name="Google Shape;33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5"/>
        <p:cNvGrpSpPr/>
        <p:nvPr/>
      </p:nvGrpSpPr>
      <p:grpSpPr>
        <a:xfrm>
          <a:off x="0" y="0"/>
          <a:ext cx="0" cy="0"/>
          <a:chOff x="0" y="0"/>
          <a:chExt cx="0" cy="0"/>
        </a:xfrm>
      </p:grpSpPr>
      <p:sp>
        <p:nvSpPr>
          <p:cNvPr id="16" name="Google Shape;16;p1"/>
          <p:cNvSpPr/>
          <p:nvPr/>
        </p:nvSpPr>
        <p:spPr>
          <a:xfrm>
            <a:off x="0" y="0"/>
            <a:ext cx="7315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 name="Google Shape;17;p1"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8" name="Google Shape;18;p1"/>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1"/>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6A88"/>
              </a:buClr>
              <a:buSzPts val="700"/>
              <a:buFont typeface="Calibri"/>
              <a:buNone/>
            </a:pPr>
            <a:r>
              <a:rPr lang="en-US" sz="700" b="0" i="0" u="none" strike="noStrike" cap="none" dirty="0" err="1">
                <a:solidFill>
                  <a:srgbClr val="4A6A88"/>
                </a:solidFill>
                <a:latin typeface="Calibri"/>
                <a:ea typeface="Calibri"/>
                <a:cs typeface="Calibri"/>
                <a:sym typeface="Calibri"/>
              </a:rPr>
              <a:t>blairgowriehe.com</a:t>
            </a:r>
            <a:r>
              <a:rPr lang="en-US" sz="700" b="0" i="0" u="none" strike="noStrike" cap="none" dirty="0">
                <a:solidFill>
                  <a:srgbClr val="4A6A88"/>
                </a:solidFill>
                <a:latin typeface="Calibri"/>
                <a:ea typeface="Calibri"/>
                <a:cs typeface="Calibri"/>
                <a:sym typeface="Calibri"/>
              </a:rPr>
              <a:t>  |  </a:t>
            </a:r>
            <a:r>
              <a:rPr lang="en-US" sz="700" b="0" i="0" u="none" strike="noStrike" cap="none" dirty="0" err="1">
                <a:solidFill>
                  <a:srgbClr val="4A6A88"/>
                </a:solidFill>
                <a:latin typeface="Calibri"/>
                <a:ea typeface="Calibri"/>
                <a:cs typeface="Calibri"/>
                <a:sym typeface="Calibri"/>
              </a:rPr>
              <a:t>david@blairgowriehe.com</a:t>
            </a:r>
            <a:r>
              <a:rPr lang="en-US" sz="700" b="0" i="0" u="none" strike="noStrike" cap="none" dirty="0">
                <a:solidFill>
                  <a:srgbClr val="4A6A88"/>
                </a:solidFill>
                <a:latin typeface="Calibri"/>
                <a:ea typeface="Calibri"/>
                <a:cs typeface="Calibri"/>
                <a:sym typeface="Calibri"/>
              </a:rPr>
              <a:t>  |  Confidential</a:t>
            </a:r>
            <a:endParaRPr sz="700" b="0" i="0" u="none" strike="noStrike" cap="none" dirty="0">
              <a:solidFill>
                <a:schemeClr val="dk1"/>
              </a:solidFill>
              <a:latin typeface="Calibri"/>
              <a:ea typeface="Calibri"/>
              <a:cs typeface="Calibri"/>
              <a:sym typeface="Calibri"/>
            </a:endParaRPr>
          </a:p>
        </p:txBody>
      </p:sp>
      <p:sp>
        <p:nvSpPr>
          <p:cNvPr id="20" name="Google Shape;20;p1"/>
          <p:cNvSpPr/>
          <p:nvPr/>
        </p:nvSpPr>
        <p:spPr>
          <a:xfrm>
            <a:off x="457200" y="1188720"/>
            <a:ext cx="914400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000"/>
              <a:buFont typeface="Montserrat"/>
              <a:buNone/>
            </a:pPr>
            <a:r>
              <a:rPr lang="en-US" sz="3000" b="1" i="0" u="none" strike="noStrike" cap="none" dirty="0">
                <a:solidFill>
                  <a:srgbClr val="FFFFFF"/>
                </a:solidFill>
                <a:latin typeface="Montserrat"/>
                <a:ea typeface="Montserrat"/>
                <a:cs typeface="Montserrat"/>
                <a:sym typeface="Montserrat"/>
              </a:rPr>
              <a:t>Employee Value Diagnostic (V2)</a:t>
            </a:r>
            <a:endParaRPr sz="30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457200" y="1828800"/>
            <a:ext cx="9144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2600"/>
              <a:buFont typeface="Montserrat"/>
              <a:buNone/>
            </a:pPr>
            <a:r>
              <a:rPr lang="en-US" sz="2600" b="1" i="0" u="none" strike="noStrike" cap="none" dirty="0">
                <a:solidFill>
                  <a:srgbClr val="00CED1"/>
                </a:solidFill>
                <a:latin typeface="Montserrat"/>
                <a:ea typeface="Montserrat"/>
                <a:cs typeface="Montserrat"/>
                <a:sym typeface="Montserrat"/>
              </a:rPr>
              <a:t>Caerwen University</a:t>
            </a:r>
            <a:endParaRPr sz="2600" b="0" i="0" u="none" strike="noStrike" cap="none" dirty="0">
              <a:solidFill>
                <a:schemeClr val="dk1"/>
              </a:solidFill>
              <a:latin typeface="Calibri"/>
              <a:ea typeface="Calibri"/>
              <a:cs typeface="Calibri"/>
              <a:sym typeface="Calibri"/>
            </a:endParaRPr>
          </a:p>
        </p:txBody>
      </p:sp>
      <p:sp>
        <p:nvSpPr>
          <p:cNvPr id="22" name="Google Shape;22;p1"/>
          <p:cNvSpPr/>
          <p:nvPr/>
        </p:nvSpPr>
        <p:spPr>
          <a:xfrm>
            <a:off x="457200" y="2377440"/>
            <a:ext cx="50292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457200" y="2487168"/>
            <a:ext cx="9144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1" u="none" strike="noStrike" cap="none">
                <a:solidFill>
                  <a:srgbClr val="A0B4C8"/>
                </a:solidFill>
                <a:latin typeface="Calibri"/>
                <a:ea typeface="Calibri"/>
                <a:cs typeface="Calibri"/>
                <a:sym typeface="Calibri"/>
              </a:rPr>
              <a:t>A Blairgowrie Organisational Readiness Model Analysis</a:t>
            </a:r>
            <a:endParaRPr sz="1200" b="0" i="0" u="none" strike="noStrike" cap="none">
              <a:solidFill>
                <a:schemeClr val="dk1"/>
              </a:solidFill>
              <a:latin typeface="Calibri"/>
              <a:ea typeface="Calibri"/>
              <a:cs typeface="Calibri"/>
              <a:sym typeface="Calibri"/>
            </a:endParaRPr>
          </a:p>
        </p:txBody>
      </p:sp>
      <p:sp>
        <p:nvSpPr>
          <p:cNvPr id="24" name="Google Shape;24;p1"/>
          <p:cNvSpPr/>
          <p:nvPr/>
        </p:nvSpPr>
        <p:spPr>
          <a:xfrm>
            <a:off x="457200" y="2798064"/>
            <a:ext cx="9144000"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50"/>
              <a:buFont typeface="Calibri"/>
              <a:buNone/>
            </a:pPr>
            <a:r>
              <a:rPr lang="en-US" sz="950" b="0" i="0" u="none" strike="noStrike" cap="none">
                <a:solidFill>
                  <a:srgbClr val="A0B4C8"/>
                </a:solidFill>
                <a:latin typeface="Calibri"/>
                <a:ea typeface="Calibri"/>
                <a:cs typeface="Calibri"/>
                <a:sym typeface="Calibri"/>
              </a:rPr>
              <a:t>Prepared by Blairgowrie HE Advisory  |  15 April 2026  |  Data period: April 2025 to April 2026</a:t>
            </a:r>
            <a:endParaRPr sz="950" b="0" i="0" u="none" strike="noStrike" cap="none">
              <a:solidFill>
                <a:schemeClr val="dk1"/>
              </a:solidFill>
              <a:latin typeface="Calibri"/>
              <a:ea typeface="Calibri"/>
              <a:cs typeface="Calibri"/>
              <a:sym typeface="Calibri"/>
            </a:endParaRPr>
          </a:p>
        </p:txBody>
      </p:sp>
      <p:sp>
        <p:nvSpPr>
          <p:cNvPr id="25" name="Google Shape;25;p1"/>
          <p:cNvSpPr/>
          <p:nvPr/>
        </p:nvSpPr>
        <p:spPr>
          <a:xfrm>
            <a:off x="457200" y="3246120"/>
            <a:ext cx="3017520" cy="2194560"/>
          </a:xfrm>
          <a:prstGeom prst="rect">
            <a:avLst/>
          </a:prstGeom>
          <a:solidFill>
            <a:srgbClr val="001530"/>
          </a:solidFill>
          <a:ln w="12700" cap="flat" cmpd="sng">
            <a:solidFill>
              <a:srgbClr val="00CED1"/>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1"/>
          <p:cNvSpPr/>
          <p:nvPr/>
        </p:nvSpPr>
        <p:spPr>
          <a:xfrm>
            <a:off x="457200" y="3383280"/>
            <a:ext cx="30175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200"/>
              <a:buFont typeface="Montserrat"/>
              <a:buNone/>
            </a:pPr>
            <a:r>
              <a:rPr lang="en-US" sz="1200" b="1" i="0" u="none" strike="noStrike" cap="none">
                <a:solidFill>
                  <a:srgbClr val="00CED1"/>
                </a:solidFill>
                <a:latin typeface="Montserrat"/>
                <a:ea typeface="Montserrat"/>
                <a:cs typeface="Montserrat"/>
                <a:sym typeface="Montserrat"/>
              </a:rPr>
              <a:t>BORI</a:t>
            </a:r>
            <a:endParaRPr sz="1200" b="0" i="0" u="none" strike="noStrike" cap="none">
              <a:solidFill>
                <a:schemeClr val="dk1"/>
              </a:solidFill>
              <a:latin typeface="Calibri"/>
              <a:ea typeface="Calibri"/>
              <a:cs typeface="Calibri"/>
              <a:sym typeface="Calibri"/>
            </a:endParaRPr>
          </a:p>
        </p:txBody>
      </p:sp>
      <p:sp>
        <p:nvSpPr>
          <p:cNvPr id="27" name="Google Shape;27;p1"/>
          <p:cNvSpPr/>
          <p:nvPr/>
        </p:nvSpPr>
        <p:spPr>
          <a:xfrm>
            <a:off x="457200" y="3611880"/>
            <a:ext cx="3017520" cy="8686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6600"/>
              <a:buFont typeface="Montserrat"/>
              <a:buNone/>
            </a:pPr>
            <a:r>
              <a:rPr lang="en-US" sz="6600" b="1" i="0" u="none" strike="noStrike" cap="none">
                <a:solidFill>
                  <a:srgbClr val="FFFFFF"/>
                </a:solidFill>
                <a:latin typeface="Montserrat"/>
                <a:ea typeface="Montserrat"/>
                <a:cs typeface="Montserrat"/>
                <a:sym typeface="Montserrat"/>
              </a:rPr>
              <a:t>3.2</a:t>
            </a:r>
            <a:endParaRPr sz="6600" b="0" i="0" u="none" strike="noStrike" cap="none">
              <a:solidFill>
                <a:schemeClr val="dk1"/>
              </a:solidFill>
              <a:latin typeface="Calibri"/>
              <a:ea typeface="Calibri"/>
              <a:cs typeface="Calibri"/>
              <a:sym typeface="Calibri"/>
            </a:endParaRPr>
          </a:p>
        </p:txBody>
      </p:sp>
      <p:sp>
        <p:nvSpPr>
          <p:cNvPr id="28" name="Google Shape;28;p1"/>
          <p:cNvSpPr/>
          <p:nvPr/>
        </p:nvSpPr>
        <p:spPr>
          <a:xfrm>
            <a:off x="457200" y="4462272"/>
            <a:ext cx="3017520" cy="20116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300"/>
              <a:buFont typeface="Calibri"/>
              <a:buNone/>
            </a:pPr>
            <a:r>
              <a:rPr lang="en-US" sz="1300" b="0" i="0" u="none" strike="noStrike" cap="none">
                <a:solidFill>
                  <a:srgbClr val="A0B4C8"/>
                </a:solidFill>
                <a:latin typeface="Calibri"/>
                <a:ea typeface="Calibri"/>
                <a:cs typeface="Calibri"/>
                <a:sym typeface="Calibri"/>
              </a:rPr>
              <a:t>/ 10</a:t>
            </a:r>
            <a:endParaRPr sz="1300" b="0" i="0" u="none" strike="noStrike" cap="none">
              <a:solidFill>
                <a:schemeClr val="dk1"/>
              </a:solidFill>
              <a:latin typeface="Calibri"/>
              <a:ea typeface="Calibri"/>
              <a:cs typeface="Calibri"/>
              <a:sym typeface="Calibri"/>
            </a:endParaRPr>
          </a:p>
        </p:txBody>
      </p:sp>
      <p:sp>
        <p:nvSpPr>
          <p:cNvPr id="29" name="Google Shape;29;p1"/>
          <p:cNvSpPr/>
          <p:nvPr/>
        </p:nvSpPr>
        <p:spPr>
          <a:xfrm>
            <a:off x="868680" y="4727448"/>
            <a:ext cx="2194560" cy="329184"/>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1"/>
          <p:cNvSpPr/>
          <p:nvPr/>
        </p:nvSpPr>
        <p:spPr>
          <a:xfrm>
            <a:off x="868680" y="4727448"/>
            <a:ext cx="2194560" cy="32918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AT RISK</a:t>
            </a:r>
            <a:endParaRPr sz="1200" b="0" i="0" u="none" strike="noStrike" cap="none">
              <a:solidFill>
                <a:schemeClr val="dk1"/>
              </a:solidFill>
              <a:latin typeface="Calibri"/>
              <a:ea typeface="Calibri"/>
              <a:cs typeface="Calibri"/>
              <a:sym typeface="Calibri"/>
            </a:endParaRPr>
          </a:p>
        </p:txBody>
      </p:sp>
      <p:sp>
        <p:nvSpPr>
          <p:cNvPr id="31" name="Google Shape;31;p1"/>
          <p:cNvSpPr/>
          <p:nvPr/>
        </p:nvSpPr>
        <p:spPr>
          <a:xfrm>
            <a:off x="3931920" y="3246120"/>
            <a:ext cx="146304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1"/>
          <p:cNvSpPr/>
          <p:nvPr/>
        </p:nvSpPr>
        <p:spPr>
          <a:xfrm>
            <a:off x="3931920" y="3364992"/>
            <a:ext cx="146304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Involvement</a:t>
            </a:r>
            <a:endParaRPr sz="1000" b="0" i="0" u="none" strike="noStrike" cap="none">
              <a:solidFill>
                <a:schemeClr val="dk1"/>
              </a:solidFill>
              <a:latin typeface="Calibri"/>
              <a:ea typeface="Calibri"/>
              <a:cs typeface="Calibri"/>
              <a:sym typeface="Calibri"/>
            </a:endParaRPr>
          </a:p>
        </p:txBody>
      </p:sp>
      <p:sp>
        <p:nvSpPr>
          <p:cNvPr id="33" name="Google Shape;33;p1"/>
          <p:cNvSpPr/>
          <p:nvPr/>
        </p:nvSpPr>
        <p:spPr>
          <a:xfrm>
            <a:off x="3931920" y="3794760"/>
            <a:ext cx="146304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2.4</a:t>
            </a:r>
            <a:endParaRPr sz="3200" b="0" i="0" u="none" strike="noStrike" cap="none">
              <a:solidFill>
                <a:schemeClr val="dk1"/>
              </a:solidFill>
              <a:latin typeface="Calibri"/>
              <a:ea typeface="Calibri"/>
              <a:cs typeface="Calibri"/>
              <a:sym typeface="Calibri"/>
            </a:endParaRPr>
          </a:p>
        </p:txBody>
      </p:sp>
      <p:sp>
        <p:nvSpPr>
          <p:cNvPr id="34" name="Google Shape;34;p1"/>
          <p:cNvSpPr/>
          <p:nvPr/>
        </p:nvSpPr>
        <p:spPr>
          <a:xfrm>
            <a:off x="3931920" y="4434840"/>
            <a:ext cx="146304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35" name="Google Shape;35;p1"/>
          <p:cNvSpPr/>
          <p:nvPr/>
        </p:nvSpPr>
        <p:spPr>
          <a:xfrm>
            <a:off x="4069080" y="4709160"/>
            <a:ext cx="1188720" cy="29260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
          <p:cNvSpPr/>
          <p:nvPr/>
        </p:nvSpPr>
        <p:spPr>
          <a:xfrm>
            <a:off x="4069080" y="47091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900"/>
              <a:buFont typeface="Montserrat"/>
              <a:buNone/>
            </a:pPr>
            <a:r>
              <a:rPr lang="en-US" sz="900" b="1" i="0" u="none" strike="noStrike" cap="none">
                <a:solidFill>
                  <a:srgbClr val="C00000"/>
                </a:solidFill>
                <a:latin typeface="Montserrat"/>
                <a:ea typeface="Montserrat"/>
                <a:cs typeface="Montserrat"/>
                <a:sym typeface="Montserrat"/>
              </a:rPr>
              <a:t>LOW</a:t>
            </a:r>
            <a:endParaRPr sz="900" b="0" i="0" u="none" strike="noStrike" cap="none">
              <a:solidFill>
                <a:schemeClr val="dk1"/>
              </a:solidFill>
              <a:latin typeface="Calibri"/>
              <a:ea typeface="Calibri"/>
              <a:cs typeface="Calibri"/>
              <a:sym typeface="Calibri"/>
            </a:endParaRPr>
          </a:p>
        </p:txBody>
      </p:sp>
      <p:sp>
        <p:nvSpPr>
          <p:cNvPr id="37" name="Google Shape;37;p1"/>
          <p:cNvSpPr/>
          <p:nvPr/>
        </p:nvSpPr>
        <p:spPr>
          <a:xfrm>
            <a:off x="5532120" y="3246120"/>
            <a:ext cx="146304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1"/>
          <p:cNvSpPr/>
          <p:nvPr/>
        </p:nvSpPr>
        <p:spPr>
          <a:xfrm>
            <a:off x="5532120" y="3364992"/>
            <a:ext cx="146304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Consistency</a:t>
            </a:r>
            <a:endParaRPr sz="1000" b="0" i="0" u="none" strike="noStrike" cap="none">
              <a:solidFill>
                <a:schemeClr val="dk1"/>
              </a:solidFill>
              <a:latin typeface="Calibri"/>
              <a:ea typeface="Calibri"/>
              <a:cs typeface="Calibri"/>
              <a:sym typeface="Calibri"/>
            </a:endParaRPr>
          </a:p>
        </p:txBody>
      </p:sp>
      <p:sp>
        <p:nvSpPr>
          <p:cNvPr id="39" name="Google Shape;39;p1"/>
          <p:cNvSpPr/>
          <p:nvPr/>
        </p:nvSpPr>
        <p:spPr>
          <a:xfrm>
            <a:off x="5532120" y="3794760"/>
            <a:ext cx="146304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0.8</a:t>
            </a:r>
            <a:endParaRPr sz="3200" b="0" i="0" u="none" strike="noStrike" cap="none">
              <a:solidFill>
                <a:schemeClr val="dk1"/>
              </a:solidFill>
              <a:latin typeface="Calibri"/>
              <a:ea typeface="Calibri"/>
              <a:cs typeface="Calibri"/>
              <a:sym typeface="Calibri"/>
            </a:endParaRPr>
          </a:p>
        </p:txBody>
      </p:sp>
      <p:sp>
        <p:nvSpPr>
          <p:cNvPr id="40" name="Google Shape;40;p1"/>
          <p:cNvSpPr/>
          <p:nvPr/>
        </p:nvSpPr>
        <p:spPr>
          <a:xfrm>
            <a:off x="5532120" y="4434840"/>
            <a:ext cx="146304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41" name="Google Shape;41;p1"/>
          <p:cNvSpPr/>
          <p:nvPr/>
        </p:nvSpPr>
        <p:spPr>
          <a:xfrm>
            <a:off x="5669280" y="4709160"/>
            <a:ext cx="1188720" cy="29260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1"/>
          <p:cNvSpPr/>
          <p:nvPr/>
        </p:nvSpPr>
        <p:spPr>
          <a:xfrm>
            <a:off x="5669280" y="47091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900"/>
              <a:buFont typeface="Montserrat"/>
              <a:buNone/>
            </a:pPr>
            <a:r>
              <a:rPr lang="en-US" sz="900" b="1" i="0" u="none" strike="noStrike" cap="none">
                <a:solidFill>
                  <a:srgbClr val="C00000"/>
                </a:solidFill>
                <a:latin typeface="Montserrat"/>
                <a:ea typeface="Montserrat"/>
                <a:cs typeface="Montserrat"/>
                <a:sym typeface="Montserrat"/>
              </a:rPr>
              <a:t>LOW</a:t>
            </a:r>
            <a:endParaRPr sz="900" b="0" i="0" u="none" strike="noStrike" cap="none">
              <a:solidFill>
                <a:schemeClr val="dk1"/>
              </a:solidFill>
              <a:latin typeface="Calibri"/>
              <a:ea typeface="Calibri"/>
              <a:cs typeface="Calibri"/>
              <a:sym typeface="Calibri"/>
            </a:endParaRPr>
          </a:p>
        </p:txBody>
      </p:sp>
      <p:sp>
        <p:nvSpPr>
          <p:cNvPr id="43" name="Google Shape;43;p1"/>
          <p:cNvSpPr/>
          <p:nvPr/>
        </p:nvSpPr>
        <p:spPr>
          <a:xfrm>
            <a:off x="7132320" y="3246120"/>
            <a:ext cx="146304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1"/>
          <p:cNvSpPr/>
          <p:nvPr/>
        </p:nvSpPr>
        <p:spPr>
          <a:xfrm>
            <a:off x="7132320" y="3364992"/>
            <a:ext cx="146304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Adaptability</a:t>
            </a:r>
            <a:endParaRPr sz="1000" b="0" i="0" u="none" strike="noStrike" cap="none">
              <a:solidFill>
                <a:schemeClr val="dk1"/>
              </a:solidFill>
              <a:latin typeface="Calibri"/>
              <a:ea typeface="Calibri"/>
              <a:cs typeface="Calibri"/>
              <a:sym typeface="Calibri"/>
            </a:endParaRPr>
          </a:p>
        </p:txBody>
      </p:sp>
      <p:sp>
        <p:nvSpPr>
          <p:cNvPr id="45" name="Google Shape;45;p1"/>
          <p:cNvSpPr/>
          <p:nvPr/>
        </p:nvSpPr>
        <p:spPr>
          <a:xfrm>
            <a:off x="7132320" y="3794760"/>
            <a:ext cx="146304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1.3</a:t>
            </a:r>
            <a:endParaRPr sz="3200" b="0" i="0" u="none" strike="noStrike" cap="none">
              <a:solidFill>
                <a:schemeClr val="dk1"/>
              </a:solidFill>
              <a:latin typeface="Calibri"/>
              <a:ea typeface="Calibri"/>
              <a:cs typeface="Calibri"/>
              <a:sym typeface="Calibri"/>
            </a:endParaRPr>
          </a:p>
        </p:txBody>
      </p:sp>
      <p:sp>
        <p:nvSpPr>
          <p:cNvPr id="46" name="Google Shape;46;p1"/>
          <p:cNvSpPr/>
          <p:nvPr/>
        </p:nvSpPr>
        <p:spPr>
          <a:xfrm>
            <a:off x="7132320" y="4434840"/>
            <a:ext cx="146304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47" name="Google Shape;47;p1"/>
          <p:cNvSpPr/>
          <p:nvPr/>
        </p:nvSpPr>
        <p:spPr>
          <a:xfrm>
            <a:off x="7269480" y="4709160"/>
            <a:ext cx="1188720" cy="29260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1"/>
          <p:cNvSpPr/>
          <p:nvPr/>
        </p:nvSpPr>
        <p:spPr>
          <a:xfrm>
            <a:off x="7269480" y="47091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900"/>
              <a:buFont typeface="Montserrat"/>
              <a:buNone/>
            </a:pPr>
            <a:r>
              <a:rPr lang="en-US" sz="900" b="1" i="0" u="none" strike="noStrike" cap="none">
                <a:solidFill>
                  <a:srgbClr val="C00000"/>
                </a:solidFill>
                <a:latin typeface="Montserrat"/>
                <a:ea typeface="Montserrat"/>
                <a:cs typeface="Montserrat"/>
                <a:sym typeface="Montserrat"/>
              </a:rPr>
              <a:t>LOW</a:t>
            </a:r>
            <a:endParaRPr sz="900" b="0" i="0" u="none" strike="noStrike" cap="none">
              <a:solidFill>
                <a:schemeClr val="dk1"/>
              </a:solidFill>
              <a:latin typeface="Calibri"/>
              <a:ea typeface="Calibri"/>
              <a:cs typeface="Calibri"/>
              <a:sym typeface="Calibri"/>
            </a:endParaRPr>
          </a:p>
        </p:txBody>
      </p:sp>
      <p:sp>
        <p:nvSpPr>
          <p:cNvPr id="49" name="Google Shape;49;p1"/>
          <p:cNvSpPr/>
          <p:nvPr/>
        </p:nvSpPr>
        <p:spPr>
          <a:xfrm>
            <a:off x="8732520" y="3246120"/>
            <a:ext cx="146304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
          <p:cNvSpPr/>
          <p:nvPr/>
        </p:nvSpPr>
        <p:spPr>
          <a:xfrm>
            <a:off x="8732520" y="3364992"/>
            <a:ext cx="146304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Mission</a:t>
            </a:r>
            <a:endParaRPr sz="1000" b="0" i="0" u="none" strike="noStrike" cap="none">
              <a:solidFill>
                <a:schemeClr val="dk1"/>
              </a:solidFill>
              <a:latin typeface="Calibri"/>
              <a:ea typeface="Calibri"/>
              <a:cs typeface="Calibri"/>
              <a:sym typeface="Calibri"/>
            </a:endParaRPr>
          </a:p>
        </p:txBody>
      </p:sp>
      <p:sp>
        <p:nvSpPr>
          <p:cNvPr id="51" name="Google Shape;51;p1"/>
          <p:cNvSpPr/>
          <p:nvPr/>
        </p:nvSpPr>
        <p:spPr>
          <a:xfrm>
            <a:off x="8732520" y="3794760"/>
            <a:ext cx="146304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5</a:t>
            </a:r>
            <a:endParaRPr sz="3200" b="0" i="0" u="none" strike="noStrike" cap="none">
              <a:solidFill>
                <a:schemeClr val="dk1"/>
              </a:solidFill>
              <a:latin typeface="Calibri"/>
              <a:ea typeface="Calibri"/>
              <a:cs typeface="Calibri"/>
              <a:sym typeface="Calibri"/>
            </a:endParaRPr>
          </a:p>
        </p:txBody>
      </p:sp>
      <p:sp>
        <p:nvSpPr>
          <p:cNvPr id="52" name="Google Shape;52;p1"/>
          <p:cNvSpPr/>
          <p:nvPr/>
        </p:nvSpPr>
        <p:spPr>
          <a:xfrm>
            <a:off x="8732520" y="4434840"/>
            <a:ext cx="146304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53" name="Google Shape;53;p1"/>
          <p:cNvSpPr/>
          <p:nvPr/>
        </p:nvSpPr>
        <p:spPr>
          <a:xfrm>
            <a:off x="8869680" y="4709160"/>
            <a:ext cx="1188720" cy="29260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
          <p:cNvSpPr/>
          <p:nvPr/>
        </p:nvSpPr>
        <p:spPr>
          <a:xfrm>
            <a:off x="8869680" y="47091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900"/>
              <a:buFont typeface="Montserrat"/>
              <a:buNone/>
            </a:pPr>
            <a:r>
              <a:rPr lang="en-US" sz="900" b="1" i="0" u="none" strike="noStrike" cap="none">
                <a:solidFill>
                  <a:srgbClr val="7D6608"/>
                </a:solidFill>
                <a:latin typeface="Montserrat"/>
                <a:ea typeface="Montserrat"/>
                <a:cs typeface="Montserrat"/>
                <a:sym typeface="Montserrat"/>
              </a:rPr>
              <a:t>MID</a:t>
            </a:r>
            <a:endParaRPr sz="900" b="0" i="0" u="none" strike="noStrike" cap="none">
              <a:solidFill>
                <a:schemeClr val="dk1"/>
              </a:solidFill>
              <a:latin typeface="Calibri"/>
              <a:ea typeface="Calibri"/>
              <a:cs typeface="Calibri"/>
              <a:sym typeface="Calibri"/>
            </a:endParaRPr>
          </a:p>
        </p:txBody>
      </p:sp>
      <p:sp>
        <p:nvSpPr>
          <p:cNvPr id="55" name="Google Shape;55;p1"/>
          <p:cNvSpPr/>
          <p:nvPr/>
        </p:nvSpPr>
        <p:spPr>
          <a:xfrm>
            <a:off x="10332720" y="3246120"/>
            <a:ext cx="1463040" cy="21945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
          <p:cNvSpPr/>
          <p:nvPr/>
        </p:nvSpPr>
        <p:spPr>
          <a:xfrm>
            <a:off x="10332720" y="3364992"/>
            <a:ext cx="1463040" cy="3657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Market Alignment</a:t>
            </a:r>
            <a:endParaRPr sz="1000" b="0" i="0" u="none" strike="noStrike" cap="none">
              <a:solidFill>
                <a:schemeClr val="dk1"/>
              </a:solidFill>
              <a:latin typeface="Calibri"/>
              <a:ea typeface="Calibri"/>
              <a:cs typeface="Calibri"/>
              <a:sym typeface="Calibri"/>
            </a:endParaRPr>
          </a:p>
        </p:txBody>
      </p:sp>
      <p:sp>
        <p:nvSpPr>
          <p:cNvPr id="57" name="Google Shape;57;p1"/>
          <p:cNvSpPr/>
          <p:nvPr/>
        </p:nvSpPr>
        <p:spPr>
          <a:xfrm>
            <a:off x="10332720" y="3794760"/>
            <a:ext cx="146304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3200"/>
              <a:buFont typeface="Montserrat"/>
              <a:buNone/>
            </a:pPr>
            <a:r>
              <a:rPr lang="en-US" sz="3200" b="1" i="0" u="none" strike="noStrike" cap="none">
                <a:solidFill>
                  <a:srgbClr val="FFFFFF"/>
                </a:solidFill>
                <a:latin typeface="Montserrat"/>
                <a:ea typeface="Montserrat"/>
                <a:cs typeface="Montserrat"/>
                <a:sym typeface="Montserrat"/>
              </a:rPr>
              <a:t>6.4</a:t>
            </a:r>
            <a:endParaRPr sz="3200" b="0" i="0" u="none" strike="noStrike" cap="none">
              <a:solidFill>
                <a:schemeClr val="dk1"/>
              </a:solidFill>
              <a:latin typeface="Calibri"/>
              <a:ea typeface="Calibri"/>
              <a:cs typeface="Calibri"/>
              <a:sym typeface="Calibri"/>
            </a:endParaRPr>
          </a:p>
        </p:txBody>
      </p:sp>
      <p:sp>
        <p:nvSpPr>
          <p:cNvPr id="58" name="Google Shape;58;p1"/>
          <p:cNvSpPr/>
          <p:nvPr/>
        </p:nvSpPr>
        <p:spPr>
          <a:xfrm>
            <a:off x="10332720" y="4434840"/>
            <a:ext cx="146304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000"/>
              <a:buFont typeface="Calibri"/>
              <a:buNone/>
            </a:pPr>
            <a:r>
              <a:rPr lang="en-US" sz="1000" b="0" i="0" u="none" strike="noStrike" cap="none">
                <a:solidFill>
                  <a:srgbClr val="A0B4C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59" name="Google Shape;59;p1"/>
          <p:cNvSpPr/>
          <p:nvPr/>
        </p:nvSpPr>
        <p:spPr>
          <a:xfrm>
            <a:off x="10469880" y="4709160"/>
            <a:ext cx="1188720" cy="29260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
          <p:cNvSpPr/>
          <p:nvPr/>
        </p:nvSpPr>
        <p:spPr>
          <a:xfrm>
            <a:off x="10469880" y="4709160"/>
            <a:ext cx="1188720" cy="29260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900"/>
              <a:buFont typeface="Montserrat"/>
              <a:buNone/>
            </a:pPr>
            <a:r>
              <a:rPr lang="en-US" sz="900" b="1" i="0" u="none" strike="noStrike" cap="none">
                <a:solidFill>
                  <a:srgbClr val="7D6608"/>
                </a:solidFill>
                <a:latin typeface="Montserrat"/>
                <a:ea typeface="Montserrat"/>
                <a:cs typeface="Montserrat"/>
                <a:sym typeface="Montserrat"/>
              </a:rPr>
              <a:t>MID</a:t>
            </a:r>
            <a:endParaRPr sz="900" b="0" i="0" u="none" strike="noStrike" cap="none">
              <a:solidFill>
                <a:schemeClr val="dk1"/>
              </a:solidFill>
              <a:latin typeface="Calibri"/>
              <a:ea typeface="Calibri"/>
              <a:cs typeface="Calibri"/>
              <a:sym typeface="Calibri"/>
            </a:endParaRPr>
          </a:p>
        </p:txBody>
      </p:sp>
      <p:sp>
        <p:nvSpPr>
          <p:cNvPr id="61" name="Google Shape;61;p1"/>
          <p:cNvSpPr/>
          <p:nvPr/>
        </p:nvSpPr>
        <p:spPr>
          <a:xfrm>
            <a:off x="457200" y="5623560"/>
            <a:ext cx="11457432" cy="502920"/>
          </a:xfrm>
          <a:prstGeom prst="rect">
            <a:avLst/>
          </a:prstGeom>
          <a:solidFill>
            <a:srgbClr val="001530"/>
          </a:solidFill>
          <a:ln w="12700" cap="flat" cmpd="sng">
            <a:solidFill>
              <a:srgbClr val="FFBF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
          <p:cNvSpPr/>
          <p:nvPr/>
        </p:nvSpPr>
        <p:spPr>
          <a:xfrm>
            <a:off x="621792" y="5669280"/>
            <a:ext cx="111556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VALIDITY  |  This report reflects data collected in April 2026. Valid for six months from publication. This report expires October 2026. Blairgowrie HE Advisory accepts no responsibility for decisions made after this date.</a:t>
            </a:r>
            <a:endParaRPr sz="900" b="0" i="0" u="none" strike="noStrike" cap="none">
              <a:solidFill>
                <a:schemeClr val="dk1"/>
              </a:solidFill>
              <a:latin typeface="Calibri"/>
              <a:ea typeface="Calibri"/>
              <a:cs typeface="Calibri"/>
              <a:sym typeface="Calibri"/>
            </a:endParaRPr>
          </a:p>
        </p:txBody>
      </p:sp>
      <p:sp>
        <p:nvSpPr>
          <p:cNvPr id="63" name="Google Shape;63;p1"/>
          <p:cNvSpPr/>
          <p:nvPr/>
        </p:nvSpPr>
        <p:spPr>
          <a:xfrm>
            <a:off x="621792" y="5669280"/>
            <a:ext cx="13716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900"/>
              <a:buFont typeface="Montserrat"/>
              <a:buNone/>
            </a:pPr>
            <a:r>
              <a:rPr lang="en-US" sz="900" b="1" i="0" u="none" strike="noStrike" cap="none">
                <a:solidFill>
                  <a:srgbClr val="FFBF00"/>
                </a:solidFill>
                <a:latin typeface="Montserrat"/>
                <a:ea typeface="Montserrat"/>
                <a:cs typeface="Montserrat"/>
                <a:sym typeface="Montserrat"/>
              </a:rPr>
              <a:t>VALIDITY</a:t>
            </a:r>
            <a:endParaRPr sz="900" b="0" i="0" u="none" strike="noStrike" cap="none">
              <a:solidFill>
                <a:schemeClr val="dk1"/>
              </a:solidFill>
              <a:latin typeface="Calibri"/>
              <a:ea typeface="Calibri"/>
              <a:cs typeface="Calibri"/>
              <a:sym typeface="Calibri"/>
            </a:endParaRPr>
          </a:p>
        </p:txBody>
      </p:sp>
      <p:sp>
        <p:nvSpPr>
          <p:cNvPr id="64" name="Google Shape;64;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369"/>
        <p:cNvGrpSpPr/>
        <p:nvPr/>
      </p:nvGrpSpPr>
      <p:grpSpPr>
        <a:xfrm>
          <a:off x="0" y="0"/>
          <a:ext cx="0" cy="0"/>
          <a:chOff x="0" y="0"/>
          <a:chExt cx="0" cy="0"/>
        </a:xfrm>
      </p:grpSpPr>
      <p:sp>
        <p:nvSpPr>
          <p:cNvPr id="370" name="Google Shape;370;p10"/>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WORKFORCE CONTEXT</a:t>
            </a:r>
            <a:endParaRPr sz="1000" b="0" i="0" u="none" strike="noStrike" cap="none">
              <a:solidFill>
                <a:schemeClr val="dk1"/>
              </a:solidFill>
              <a:latin typeface="Calibri"/>
              <a:ea typeface="Calibri"/>
              <a:cs typeface="Calibri"/>
              <a:sym typeface="Calibri"/>
            </a:endParaRPr>
          </a:p>
        </p:txBody>
      </p:sp>
      <p:pic>
        <p:nvPicPr>
          <p:cNvPr id="371" name="Google Shape;371;p10"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72" name="Google Shape;372;p10"/>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0"/>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74" name="Google Shape;374;p10"/>
          <p:cNvSpPr/>
          <p:nvPr/>
        </p:nvSpPr>
        <p:spPr>
          <a:xfrm>
            <a:off x="365760" y="45720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dirty="0">
                <a:solidFill>
                  <a:srgbClr val="002147"/>
                </a:solidFill>
                <a:latin typeface="Montserrat"/>
                <a:ea typeface="Montserrat"/>
                <a:cs typeface="Montserrat"/>
                <a:sym typeface="Montserrat"/>
              </a:rPr>
              <a:t>Structural Workforce Intelligence , Caerwen University</a:t>
            </a:r>
            <a:endParaRPr sz="2200" b="0" i="0" u="none" strike="noStrike" cap="none" dirty="0">
              <a:solidFill>
                <a:schemeClr val="dk1"/>
              </a:solidFill>
              <a:latin typeface="Calibri"/>
              <a:ea typeface="Calibri"/>
              <a:cs typeface="Calibri"/>
              <a:sym typeface="Calibri"/>
            </a:endParaRPr>
          </a:p>
        </p:txBody>
      </p:sp>
      <p:sp>
        <p:nvSpPr>
          <p:cNvPr id="375" name="Google Shape;375;p10"/>
          <p:cNvSpPr/>
          <p:nvPr/>
        </p:nvSpPr>
        <p:spPr>
          <a:xfrm>
            <a:off x="365760" y="1005840"/>
            <a:ext cx="11457432" cy="292608"/>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0"/>
          <p:cNvSpPr/>
          <p:nvPr/>
        </p:nvSpPr>
        <p:spPr>
          <a:xfrm>
            <a:off x="438912" y="1042416"/>
            <a:ext cx="3511296"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Indicator</a:t>
            </a:r>
            <a:endParaRPr sz="1100" b="0" i="0" u="none" strike="noStrike" cap="none">
              <a:solidFill>
                <a:schemeClr val="dk1"/>
              </a:solidFill>
              <a:latin typeface="Calibri"/>
              <a:ea typeface="Calibri"/>
              <a:cs typeface="Calibri"/>
              <a:sym typeface="Calibri"/>
            </a:endParaRPr>
          </a:p>
        </p:txBody>
      </p:sp>
      <p:sp>
        <p:nvSpPr>
          <p:cNvPr id="377" name="Google Shape;377;p10"/>
          <p:cNvSpPr/>
          <p:nvPr/>
        </p:nvSpPr>
        <p:spPr>
          <a:xfrm>
            <a:off x="4096512" y="1042416"/>
            <a:ext cx="2596896"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dirty="0">
                <a:solidFill>
                  <a:srgbClr val="FFFFFF"/>
                </a:solidFill>
                <a:latin typeface="Montserrat"/>
                <a:ea typeface="Montserrat"/>
                <a:cs typeface="Montserrat"/>
                <a:sym typeface="Montserrat"/>
              </a:rPr>
              <a:t>Caerwen University</a:t>
            </a:r>
            <a:endParaRPr sz="1100" b="0" i="0" u="none" strike="noStrike" cap="none" dirty="0">
              <a:solidFill>
                <a:schemeClr val="dk1"/>
              </a:solidFill>
              <a:latin typeface="Calibri"/>
              <a:ea typeface="Calibri"/>
              <a:cs typeface="Calibri"/>
              <a:sym typeface="Calibri"/>
            </a:endParaRPr>
          </a:p>
        </p:txBody>
      </p:sp>
      <p:sp>
        <p:nvSpPr>
          <p:cNvPr id="378" name="Google Shape;378;p10"/>
          <p:cNvSpPr/>
          <p:nvPr/>
        </p:nvSpPr>
        <p:spPr>
          <a:xfrm>
            <a:off x="6839712" y="1042416"/>
            <a:ext cx="3054096"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Sector context</a:t>
            </a:r>
            <a:endParaRPr sz="1100" b="0" i="0" u="none" strike="noStrike" cap="none">
              <a:solidFill>
                <a:schemeClr val="dk1"/>
              </a:solidFill>
              <a:latin typeface="Calibri"/>
              <a:ea typeface="Calibri"/>
              <a:cs typeface="Calibri"/>
              <a:sym typeface="Calibri"/>
            </a:endParaRPr>
          </a:p>
        </p:txBody>
      </p:sp>
      <p:sp>
        <p:nvSpPr>
          <p:cNvPr id="379" name="Google Shape;379;p10"/>
          <p:cNvSpPr/>
          <p:nvPr/>
        </p:nvSpPr>
        <p:spPr>
          <a:xfrm>
            <a:off x="10040112" y="1042416"/>
            <a:ext cx="1408176" cy="21945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Signal</a:t>
            </a:r>
            <a:endParaRPr sz="1100" b="0" i="0" u="none" strike="noStrike" cap="none">
              <a:solidFill>
                <a:schemeClr val="dk1"/>
              </a:solidFill>
              <a:latin typeface="Calibri"/>
              <a:ea typeface="Calibri"/>
              <a:cs typeface="Calibri"/>
              <a:sym typeface="Calibri"/>
            </a:endParaRPr>
          </a:p>
        </p:txBody>
      </p:sp>
      <p:sp>
        <p:nvSpPr>
          <p:cNvPr id="380" name="Google Shape;380;p10"/>
          <p:cNvSpPr/>
          <p:nvPr/>
        </p:nvSpPr>
        <p:spPr>
          <a:xfrm>
            <a:off x="365760" y="1298448"/>
            <a:ext cx="11457432" cy="512064"/>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0"/>
          <p:cNvSpPr/>
          <p:nvPr/>
        </p:nvSpPr>
        <p:spPr>
          <a:xfrm>
            <a:off x="438912" y="1371600"/>
            <a:ext cx="35112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1" i="0" u="none" strike="noStrike" cap="none">
                <a:solidFill>
                  <a:srgbClr val="4D4D4D"/>
                </a:solidFill>
                <a:latin typeface="Calibri"/>
                <a:ea typeface="Calibri"/>
                <a:cs typeface="Calibri"/>
                <a:sym typeface="Calibri"/>
              </a:rPr>
              <a:t>Total staff (latest, 2024/25)</a:t>
            </a:r>
            <a:endParaRPr sz="1000" b="0" i="0" u="none" strike="noStrike" cap="none">
              <a:solidFill>
                <a:schemeClr val="dk1"/>
              </a:solidFill>
              <a:latin typeface="Calibri"/>
              <a:ea typeface="Calibri"/>
              <a:cs typeface="Calibri"/>
              <a:sym typeface="Calibri"/>
            </a:endParaRPr>
          </a:p>
        </p:txBody>
      </p:sp>
      <p:sp>
        <p:nvSpPr>
          <p:cNvPr id="382" name="Google Shape;382;p10"/>
          <p:cNvSpPr/>
          <p:nvPr/>
        </p:nvSpPr>
        <p:spPr>
          <a:xfrm>
            <a:off x="4096512" y="1371600"/>
            <a:ext cx="25968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1,920</a:t>
            </a:r>
            <a:endParaRPr sz="1000" b="0" i="0" u="none" strike="noStrike" cap="none">
              <a:solidFill>
                <a:schemeClr val="dk1"/>
              </a:solidFill>
              <a:latin typeface="Calibri"/>
              <a:ea typeface="Calibri"/>
              <a:cs typeface="Calibri"/>
              <a:sym typeface="Calibri"/>
            </a:endParaRPr>
          </a:p>
        </p:txBody>
      </p:sp>
      <p:sp>
        <p:nvSpPr>
          <p:cNvPr id="383" name="Google Shape;383;p10"/>
          <p:cNvSpPr/>
          <p:nvPr/>
        </p:nvSpPr>
        <p:spPr>
          <a:xfrm>
            <a:off x="6839712" y="1371600"/>
            <a:ext cx="30540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HESA DT025 Table 1</a:t>
            </a:r>
            <a:endParaRPr sz="1000" b="0" i="0" u="none" strike="noStrike" cap="none">
              <a:solidFill>
                <a:schemeClr val="dk1"/>
              </a:solidFill>
              <a:latin typeface="Calibri"/>
              <a:ea typeface="Calibri"/>
              <a:cs typeface="Calibri"/>
              <a:sym typeface="Calibri"/>
            </a:endParaRPr>
          </a:p>
        </p:txBody>
      </p:sp>
      <p:sp>
        <p:nvSpPr>
          <p:cNvPr id="384" name="Google Shape;384;p10"/>
          <p:cNvSpPr/>
          <p:nvPr/>
        </p:nvSpPr>
        <p:spPr>
          <a:xfrm>
            <a:off x="10040112" y="1389888"/>
            <a:ext cx="1463040" cy="310896"/>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0"/>
          <p:cNvSpPr/>
          <p:nvPr/>
        </p:nvSpPr>
        <p:spPr>
          <a:xfrm>
            <a:off x="10040112" y="1389888"/>
            <a:ext cx="1463040" cy="31089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Montserrat"/>
              <a:buNone/>
            </a:pPr>
            <a:r>
              <a:rPr lang="en-US" sz="1000" b="1" i="0" u="none" strike="noStrike" cap="none">
                <a:solidFill>
                  <a:srgbClr val="7D6608"/>
                </a:solidFill>
                <a:latin typeface="Montserrat"/>
                <a:ea typeface="Montserrat"/>
                <a:cs typeface="Montserrat"/>
                <a:sym typeface="Montserrat"/>
              </a:rPr>
              <a:t>Risk</a:t>
            </a:r>
            <a:endParaRPr sz="1000" b="0" i="0" u="none" strike="noStrike" cap="none">
              <a:solidFill>
                <a:schemeClr val="dk1"/>
              </a:solidFill>
              <a:latin typeface="Calibri"/>
              <a:ea typeface="Calibri"/>
              <a:cs typeface="Calibri"/>
              <a:sym typeface="Calibri"/>
            </a:endParaRPr>
          </a:p>
        </p:txBody>
      </p:sp>
      <p:sp>
        <p:nvSpPr>
          <p:cNvPr id="386" name="Google Shape;386;p10"/>
          <p:cNvSpPr/>
          <p:nvPr/>
        </p:nvSpPr>
        <p:spPr>
          <a:xfrm>
            <a:off x="365760" y="1847088"/>
            <a:ext cx="11457432" cy="512064"/>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0"/>
          <p:cNvSpPr/>
          <p:nvPr/>
        </p:nvSpPr>
        <p:spPr>
          <a:xfrm>
            <a:off x="438912" y="1920240"/>
            <a:ext cx="35112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1" i="0" u="none" strike="noStrike" cap="none">
                <a:solidFill>
                  <a:srgbClr val="4D4D4D"/>
                </a:solidFill>
                <a:latin typeface="Calibri"/>
                <a:ea typeface="Calibri"/>
                <a:cs typeface="Calibri"/>
                <a:sym typeface="Calibri"/>
              </a:rPr>
              <a:t>5-year headcount trajectory</a:t>
            </a:r>
            <a:endParaRPr sz="1000" b="0" i="0" u="none" strike="noStrike" cap="none">
              <a:solidFill>
                <a:schemeClr val="dk1"/>
              </a:solidFill>
              <a:latin typeface="Calibri"/>
              <a:ea typeface="Calibri"/>
              <a:cs typeface="Calibri"/>
              <a:sym typeface="Calibri"/>
            </a:endParaRPr>
          </a:p>
        </p:txBody>
      </p:sp>
      <p:sp>
        <p:nvSpPr>
          <p:cNvPr id="388" name="Google Shape;388;p10"/>
          <p:cNvSpPr/>
          <p:nvPr/>
        </p:nvSpPr>
        <p:spPr>
          <a:xfrm>
            <a:off x="4096512" y="1920240"/>
            <a:ext cx="25968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1,980 to 1,920 (-3.0%)</a:t>
            </a:r>
            <a:endParaRPr sz="1000" b="0" i="0" u="none" strike="noStrike" cap="none">
              <a:solidFill>
                <a:schemeClr val="dk1"/>
              </a:solidFill>
              <a:latin typeface="Calibri"/>
              <a:ea typeface="Calibri"/>
              <a:cs typeface="Calibri"/>
              <a:sym typeface="Calibri"/>
            </a:endParaRPr>
          </a:p>
        </p:txBody>
      </p:sp>
      <p:sp>
        <p:nvSpPr>
          <p:cNvPr id="389" name="Google Shape;389;p10"/>
          <p:cNvSpPr/>
          <p:nvPr/>
        </p:nvSpPr>
        <p:spPr>
          <a:xfrm>
            <a:off x="6839712" y="1920240"/>
            <a:ext cx="30540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Net contraction over five years</a:t>
            </a:r>
            <a:endParaRPr sz="1000" b="0" i="0" u="none" strike="noStrike" cap="none">
              <a:solidFill>
                <a:schemeClr val="dk1"/>
              </a:solidFill>
              <a:latin typeface="Calibri"/>
              <a:ea typeface="Calibri"/>
              <a:cs typeface="Calibri"/>
              <a:sym typeface="Calibri"/>
            </a:endParaRPr>
          </a:p>
        </p:txBody>
      </p:sp>
      <p:sp>
        <p:nvSpPr>
          <p:cNvPr id="390" name="Google Shape;390;p10"/>
          <p:cNvSpPr/>
          <p:nvPr/>
        </p:nvSpPr>
        <p:spPr>
          <a:xfrm>
            <a:off x="10040112" y="1938528"/>
            <a:ext cx="1463040" cy="310896"/>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0"/>
          <p:cNvSpPr/>
          <p:nvPr/>
        </p:nvSpPr>
        <p:spPr>
          <a:xfrm>
            <a:off x="10040112" y="1938528"/>
            <a:ext cx="1463040" cy="31089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Montserrat"/>
              <a:buNone/>
            </a:pPr>
            <a:r>
              <a:rPr lang="en-US" sz="1000" b="1" i="0" u="none" strike="noStrike" cap="none">
                <a:solidFill>
                  <a:srgbClr val="7D6608"/>
                </a:solidFill>
                <a:latin typeface="Montserrat"/>
                <a:ea typeface="Montserrat"/>
                <a:cs typeface="Montserrat"/>
                <a:sym typeface="Montserrat"/>
              </a:rPr>
              <a:t>Risk</a:t>
            </a:r>
            <a:endParaRPr sz="1000" b="0" i="0" u="none" strike="noStrike" cap="none">
              <a:solidFill>
                <a:schemeClr val="dk1"/>
              </a:solidFill>
              <a:latin typeface="Calibri"/>
              <a:ea typeface="Calibri"/>
              <a:cs typeface="Calibri"/>
              <a:sym typeface="Calibri"/>
            </a:endParaRPr>
          </a:p>
        </p:txBody>
      </p:sp>
      <p:sp>
        <p:nvSpPr>
          <p:cNvPr id="392" name="Google Shape;392;p10"/>
          <p:cNvSpPr/>
          <p:nvPr/>
        </p:nvSpPr>
        <p:spPr>
          <a:xfrm>
            <a:off x="365760" y="2395728"/>
            <a:ext cx="11457432" cy="512064"/>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0"/>
          <p:cNvSpPr/>
          <p:nvPr/>
        </p:nvSpPr>
        <p:spPr>
          <a:xfrm>
            <a:off x="438912" y="2468880"/>
            <a:ext cx="35112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1" i="0" u="none" strike="noStrike" cap="none">
                <a:solidFill>
                  <a:srgbClr val="4D4D4D"/>
                </a:solidFill>
                <a:latin typeface="Calibri"/>
                <a:ea typeface="Calibri"/>
                <a:cs typeface="Calibri"/>
                <a:sym typeface="Calibri"/>
              </a:rPr>
              <a:t>Peak-to-current contraction</a:t>
            </a:r>
            <a:endParaRPr sz="1000" b="0" i="0" u="none" strike="noStrike" cap="none">
              <a:solidFill>
                <a:schemeClr val="dk1"/>
              </a:solidFill>
              <a:latin typeface="Calibri"/>
              <a:ea typeface="Calibri"/>
              <a:cs typeface="Calibri"/>
              <a:sym typeface="Calibri"/>
            </a:endParaRPr>
          </a:p>
        </p:txBody>
      </p:sp>
      <p:sp>
        <p:nvSpPr>
          <p:cNvPr id="394" name="Google Shape;394;p10"/>
          <p:cNvSpPr/>
          <p:nvPr/>
        </p:nvSpPr>
        <p:spPr>
          <a:xfrm>
            <a:off x="4096512" y="2468880"/>
            <a:ext cx="25968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-170 heads from 2022/23 peak (-8.1%)</a:t>
            </a:r>
            <a:endParaRPr sz="1000" b="0" i="0" u="none" strike="noStrike" cap="none">
              <a:solidFill>
                <a:schemeClr val="dk1"/>
              </a:solidFill>
              <a:latin typeface="Calibri"/>
              <a:ea typeface="Calibri"/>
              <a:cs typeface="Calibri"/>
              <a:sym typeface="Calibri"/>
            </a:endParaRPr>
          </a:p>
        </p:txBody>
      </p:sp>
      <p:sp>
        <p:nvSpPr>
          <p:cNvPr id="395" name="Google Shape;395;p10"/>
          <p:cNvSpPr/>
          <p:nvPr/>
        </p:nvSpPr>
        <p:spPr>
          <a:xfrm>
            <a:off x="6839712" y="2468880"/>
            <a:ext cx="30540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Material restructuring already executed</a:t>
            </a:r>
            <a:endParaRPr sz="1000" b="0" i="0" u="none" strike="noStrike" cap="none">
              <a:solidFill>
                <a:schemeClr val="dk1"/>
              </a:solidFill>
              <a:latin typeface="Calibri"/>
              <a:ea typeface="Calibri"/>
              <a:cs typeface="Calibri"/>
              <a:sym typeface="Calibri"/>
            </a:endParaRPr>
          </a:p>
        </p:txBody>
      </p:sp>
      <p:sp>
        <p:nvSpPr>
          <p:cNvPr id="396" name="Google Shape;396;p10"/>
          <p:cNvSpPr/>
          <p:nvPr/>
        </p:nvSpPr>
        <p:spPr>
          <a:xfrm>
            <a:off x="10040112" y="2487168"/>
            <a:ext cx="1463040" cy="310896"/>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0"/>
          <p:cNvSpPr/>
          <p:nvPr/>
        </p:nvSpPr>
        <p:spPr>
          <a:xfrm>
            <a:off x="10040112" y="2487168"/>
            <a:ext cx="1463040" cy="31089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000"/>
              <a:buFont typeface="Montserrat"/>
              <a:buNone/>
            </a:pPr>
            <a:r>
              <a:rPr lang="en-US" sz="1000" b="1" i="0" u="none" strike="noStrike" cap="none">
                <a:solidFill>
                  <a:srgbClr val="C00000"/>
                </a:solidFill>
                <a:latin typeface="Montserrat"/>
                <a:ea typeface="Montserrat"/>
                <a:cs typeface="Montserrat"/>
                <a:sym typeface="Montserrat"/>
              </a:rPr>
              <a:t>Risk</a:t>
            </a:r>
            <a:endParaRPr sz="1000" b="0" i="0" u="none" strike="noStrike" cap="none">
              <a:solidFill>
                <a:schemeClr val="dk1"/>
              </a:solidFill>
              <a:latin typeface="Calibri"/>
              <a:ea typeface="Calibri"/>
              <a:cs typeface="Calibri"/>
              <a:sym typeface="Calibri"/>
            </a:endParaRPr>
          </a:p>
        </p:txBody>
      </p:sp>
      <p:sp>
        <p:nvSpPr>
          <p:cNvPr id="398" name="Google Shape;398;p10"/>
          <p:cNvSpPr/>
          <p:nvPr/>
        </p:nvSpPr>
        <p:spPr>
          <a:xfrm>
            <a:off x="365760" y="2944368"/>
            <a:ext cx="11457432" cy="512064"/>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0"/>
          <p:cNvSpPr/>
          <p:nvPr/>
        </p:nvSpPr>
        <p:spPr>
          <a:xfrm>
            <a:off x="438912" y="3017520"/>
            <a:ext cx="35112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1" i="0" u="none" strike="noStrike" cap="none">
                <a:solidFill>
                  <a:srgbClr val="4D4D4D"/>
                </a:solidFill>
                <a:latin typeface="Calibri"/>
                <a:ea typeface="Calibri"/>
                <a:cs typeface="Calibri"/>
                <a:sym typeface="Calibri"/>
              </a:rPr>
              <a:t>Most recent year-on-year change</a:t>
            </a:r>
            <a:endParaRPr sz="1000" b="0" i="0" u="none" strike="noStrike" cap="none">
              <a:solidFill>
                <a:schemeClr val="dk1"/>
              </a:solidFill>
              <a:latin typeface="Calibri"/>
              <a:ea typeface="Calibri"/>
              <a:cs typeface="Calibri"/>
              <a:sym typeface="Calibri"/>
            </a:endParaRPr>
          </a:p>
        </p:txBody>
      </p:sp>
      <p:sp>
        <p:nvSpPr>
          <p:cNvPr id="400" name="Google Shape;400;p10"/>
          <p:cNvSpPr/>
          <p:nvPr/>
        </p:nvSpPr>
        <p:spPr>
          <a:xfrm>
            <a:off x="4096512" y="3017520"/>
            <a:ext cx="25968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1,930 to 1,920 (-10 staff)</a:t>
            </a:r>
            <a:endParaRPr sz="1000" b="0" i="0" u="none" strike="noStrike" cap="none">
              <a:solidFill>
                <a:schemeClr val="dk1"/>
              </a:solidFill>
              <a:latin typeface="Calibri"/>
              <a:ea typeface="Calibri"/>
              <a:cs typeface="Calibri"/>
              <a:sym typeface="Calibri"/>
            </a:endParaRPr>
          </a:p>
        </p:txBody>
      </p:sp>
      <p:sp>
        <p:nvSpPr>
          <p:cNvPr id="401" name="Google Shape;401;p10"/>
          <p:cNvSpPr/>
          <p:nvPr/>
        </p:nvSpPr>
        <p:spPr>
          <a:xfrm>
            <a:off x="6839712" y="3017520"/>
            <a:ext cx="30540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Marginal further contraction</a:t>
            </a:r>
            <a:endParaRPr sz="1000" b="0" i="0" u="none" strike="noStrike" cap="none">
              <a:solidFill>
                <a:schemeClr val="dk1"/>
              </a:solidFill>
              <a:latin typeface="Calibri"/>
              <a:ea typeface="Calibri"/>
              <a:cs typeface="Calibri"/>
              <a:sym typeface="Calibri"/>
            </a:endParaRPr>
          </a:p>
        </p:txBody>
      </p:sp>
      <p:sp>
        <p:nvSpPr>
          <p:cNvPr id="402" name="Google Shape;402;p10"/>
          <p:cNvSpPr/>
          <p:nvPr/>
        </p:nvSpPr>
        <p:spPr>
          <a:xfrm>
            <a:off x="10040112" y="3035808"/>
            <a:ext cx="1463040" cy="310896"/>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0"/>
          <p:cNvSpPr/>
          <p:nvPr/>
        </p:nvSpPr>
        <p:spPr>
          <a:xfrm>
            <a:off x="10040112" y="3035808"/>
            <a:ext cx="1463040" cy="31089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Montserrat"/>
              <a:buNone/>
            </a:pPr>
            <a:r>
              <a:rPr lang="en-US" sz="1000" b="1" i="0" u="none" strike="noStrike" cap="none">
                <a:solidFill>
                  <a:srgbClr val="7D6608"/>
                </a:solidFill>
                <a:latin typeface="Montserrat"/>
                <a:ea typeface="Montserrat"/>
                <a:cs typeface="Montserrat"/>
                <a:sym typeface="Montserrat"/>
              </a:rPr>
              <a:t>Neutral</a:t>
            </a:r>
            <a:endParaRPr sz="1000" b="0" i="0" u="none" strike="noStrike" cap="none">
              <a:solidFill>
                <a:schemeClr val="dk1"/>
              </a:solidFill>
              <a:latin typeface="Calibri"/>
              <a:ea typeface="Calibri"/>
              <a:cs typeface="Calibri"/>
              <a:sym typeface="Calibri"/>
            </a:endParaRPr>
          </a:p>
        </p:txBody>
      </p:sp>
      <p:sp>
        <p:nvSpPr>
          <p:cNvPr id="404" name="Google Shape;404;p10"/>
          <p:cNvSpPr/>
          <p:nvPr/>
        </p:nvSpPr>
        <p:spPr>
          <a:xfrm>
            <a:off x="365760" y="3493008"/>
            <a:ext cx="11457432" cy="512064"/>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0"/>
          <p:cNvSpPr/>
          <p:nvPr/>
        </p:nvSpPr>
        <p:spPr>
          <a:xfrm>
            <a:off x="438912" y="3566160"/>
            <a:ext cx="35112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1" i="0" u="none" strike="noStrike" cap="none">
                <a:solidFill>
                  <a:srgbClr val="4D4D4D"/>
                </a:solidFill>
                <a:latin typeface="Calibri"/>
                <a:ea typeface="Calibri"/>
                <a:cs typeface="Calibri"/>
                <a:sym typeface="Calibri"/>
              </a:rPr>
              <a:t>Academic share of workforce (2024/25)</a:t>
            </a:r>
            <a:endParaRPr sz="1000" b="0" i="0" u="none" strike="noStrike" cap="none">
              <a:solidFill>
                <a:schemeClr val="dk1"/>
              </a:solidFill>
              <a:latin typeface="Calibri"/>
              <a:ea typeface="Calibri"/>
              <a:cs typeface="Calibri"/>
              <a:sym typeface="Calibri"/>
            </a:endParaRPr>
          </a:p>
        </p:txBody>
      </p:sp>
      <p:sp>
        <p:nvSpPr>
          <p:cNvPr id="406" name="Google Shape;406;p10"/>
          <p:cNvSpPr/>
          <p:nvPr/>
        </p:nvSpPr>
        <p:spPr>
          <a:xfrm>
            <a:off x="4096512" y="3566160"/>
            <a:ext cx="25968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975 of 1,920 (50.8%)</a:t>
            </a:r>
            <a:endParaRPr sz="1000" b="0" i="0" u="none" strike="noStrike" cap="none">
              <a:solidFill>
                <a:schemeClr val="dk1"/>
              </a:solidFill>
              <a:latin typeface="Calibri"/>
              <a:ea typeface="Calibri"/>
              <a:cs typeface="Calibri"/>
              <a:sym typeface="Calibri"/>
            </a:endParaRPr>
          </a:p>
        </p:txBody>
      </p:sp>
      <p:sp>
        <p:nvSpPr>
          <p:cNvPr id="407" name="Google Shape;407;p10"/>
          <p:cNvSpPr/>
          <p:nvPr/>
        </p:nvSpPr>
        <p:spPr>
          <a:xfrm>
            <a:off x="6839712" y="3566160"/>
            <a:ext cx="3054096"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000"/>
              <a:buFont typeface="Calibri"/>
              <a:buNone/>
            </a:pPr>
            <a:r>
              <a:rPr lang="en-US" sz="1000" b="0" i="1" u="none" strike="noStrike" cap="none">
                <a:solidFill>
                  <a:srgbClr val="A0B4C8"/>
                </a:solidFill>
                <a:latin typeface="Calibri"/>
                <a:ea typeface="Calibri"/>
                <a:cs typeface="Calibri"/>
                <a:sym typeface="Calibri"/>
              </a:rPr>
              <a:t>Stable academic-to-non-academic balance</a:t>
            </a:r>
            <a:endParaRPr sz="1000" b="0" i="0" u="none" strike="noStrike" cap="none">
              <a:solidFill>
                <a:schemeClr val="dk1"/>
              </a:solidFill>
              <a:latin typeface="Calibri"/>
              <a:ea typeface="Calibri"/>
              <a:cs typeface="Calibri"/>
              <a:sym typeface="Calibri"/>
            </a:endParaRPr>
          </a:p>
        </p:txBody>
      </p:sp>
      <p:sp>
        <p:nvSpPr>
          <p:cNvPr id="408" name="Google Shape;408;p10"/>
          <p:cNvSpPr/>
          <p:nvPr/>
        </p:nvSpPr>
        <p:spPr>
          <a:xfrm>
            <a:off x="10040112" y="3584448"/>
            <a:ext cx="1463040" cy="310896"/>
          </a:xfrm>
          <a:prstGeom prst="rect">
            <a:avLst/>
          </a:prstGeom>
          <a:solidFill>
            <a:srgbClr val="C6EFCE"/>
          </a:solidFill>
          <a:ln w="12700" cap="flat" cmpd="sng">
            <a:solidFill>
              <a:srgbClr val="C6EF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0"/>
          <p:cNvSpPr/>
          <p:nvPr/>
        </p:nvSpPr>
        <p:spPr>
          <a:xfrm>
            <a:off x="10040112" y="3584448"/>
            <a:ext cx="1463040" cy="310896"/>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276221"/>
              </a:buClr>
              <a:buSzPts val="1000"/>
              <a:buFont typeface="Montserrat"/>
              <a:buNone/>
            </a:pPr>
            <a:r>
              <a:rPr lang="en-US" sz="1000" b="1" i="0" u="none" strike="noStrike" cap="none">
                <a:solidFill>
                  <a:srgbClr val="276221"/>
                </a:solidFill>
                <a:latin typeface="Montserrat"/>
                <a:ea typeface="Montserrat"/>
                <a:cs typeface="Montserrat"/>
                <a:sym typeface="Montserrat"/>
              </a:rPr>
              <a:t>Neutral</a:t>
            </a:r>
            <a:endParaRPr sz="1000" b="0" i="0" u="none" strike="noStrike" cap="none">
              <a:solidFill>
                <a:schemeClr val="dk1"/>
              </a:solidFill>
              <a:latin typeface="Calibri"/>
              <a:ea typeface="Calibri"/>
              <a:cs typeface="Calibri"/>
              <a:sym typeface="Calibri"/>
            </a:endParaRPr>
          </a:p>
        </p:txBody>
      </p:sp>
      <p:sp>
        <p:nvSpPr>
          <p:cNvPr id="410" name="Google Shape;410;p10"/>
          <p:cNvSpPr/>
          <p:nvPr/>
        </p:nvSpPr>
        <p:spPr>
          <a:xfrm>
            <a:off x="365760" y="4270248"/>
            <a:ext cx="11457432"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dirty="0">
                <a:solidFill>
                  <a:srgbClr val="4D4D4D"/>
                </a:solidFill>
                <a:latin typeface="Calibri"/>
                <a:ea typeface="Calibri"/>
                <a:cs typeface="Calibri"/>
                <a:sym typeface="Calibri"/>
              </a:rPr>
              <a:t>Structural and sentiment signals are aligned for Caerwen. The 8.1 per cent peak-to-current workforce contraction corroborates the picture of sustained operational stress described in employee reviews and union statements. The picture is consistent rather than divergent.</a:t>
            </a:r>
            <a:endParaRPr sz="1100" b="0" i="0" u="none" strike="noStrike" cap="none" dirty="0">
              <a:solidFill>
                <a:schemeClr val="dk1"/>
              </a:solidFill>
              <a:latin typeface="Calibri"/>
              <a:ea typeface="Calibri"/>
              <a:cs typeface="Calibri"/>
              <a:sym typeface="Calibri"/>
            </a:endParaRPr>
          </a:p>
        </p:txBody>
      </p:sp>
      <p:sp>
        <p:nvSpPr>
          <p:cNvPr id="411" name="Google Shape;411;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416"/>
        <p:cNvGrpSpPr/>
        <p:nvPr/>
      </p:nvGrpSpPr>
      <p:grpSpPr>
        <a:xfrm>
          <a:off x="0" y="0"/>
          <a:ext cx="0" cy="0"/>
          <a:chOff x="0" y="0"/>
          <a:chExt cx="0" cy="0"/>
        </a:xfrm>
      </p:grpSpPr>
      <p:sp>
        <p:nvSpPr>
          <p:cNvPr id="417" name="Google Shape;417;p11"/>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KEY THEMES</a:t>
            </a:r>
            <a:endParaRPr sz="1000" b="0" i="0" u="none" strike="noStrike" cap="none">
              <a:solidFill>
                <a:schemeClr val="dk1"/>
              </a:solidFill>
              <a:latin typeface="Calibri"/>
              <a:ea typeface="Calibri"/>
              <a:cs typeface="Calibri"/>
              <a:sym typeface="Calibri"/>
            </a:endParaRPr>
          </a:p>
        </p:txBody>
      </p:sp>
      <p:pic>
        <p:nvPicPr>
          <p:cNvPr id="418" name="Google Shape;418;p11"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19" name="Google Shape;419;p11"/>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1"/>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21" name="Google Shape;421;p11"/>
          <p:cNvSpPr/>
          <p:nvPr/>
        </p:nvSpPr>
        <p:spPr>
          <a:xfrm>
            <a:off x="365760" y="45720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Top 3 Strengths and Top 3 Risks</a:t>
            </a:r>
            <a:endParaRPr sz="2200" b="0" i="0" u="none" strike="noStrike" cap="none">
              <a:solidFill>
                <a:schemeClr val="dk1"/>
              </a:solidFill>
              <a:latin typeface="Calibri"/>
              <a:ea typeface="Calibri"/>
              <a:cs typeface="Calibri"/>
              <a:sym typeface="Calibri"/>
            </a:endParaRPr>
          </a:p>
        </p:txBody>
      </p:sp>
      <p:sp>
        <p:nvSpPr>
          <p:cNvPr id="422" name="Google Shape;422;p11"/>
          <p:cNvSpPr/>
          <p:nvPr/>
        </p:nvSpPr>
        <p:spPr>
          <a:xfrm>
            <a:off x="365760" y="1005840"/>
            <a:ext cx="5486400" cy="914400"/>
          </a:xfrm>
          <a:prstGeom prst="rect">
            <a:avLst/>
          </a:prstGeom>
          <a:solidFill>
            <a:srgbClr val="C6EFCE"/>
          </a:solidFill>
          <a:ln w="12700" cap="flat" cmpd="sng">
            <a:solidFill>
              <a:srgbClr val="C0E8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1"/>
          <p:cNvSpPr/>
          <p:nvPr/>
        </p:nvSpPr>
        <p:spPr>
          <a:xfrm>
            <a:off x="502920" y="107899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  Welsh-language mission anchor</a:t>
            </a:r>
            <a:endParaRPr sz="1100" b="0" i="0" u="none" strike="noStrike" cap="none">
              <a:solidFill>
                <a:schemeClr val="dk1"/>
              </a:solidFill>
              <a:latin typeface="Calibri"/>
              <a:ea typeface="Calibri"/>
              <a:cs typeface="Calibri"/>
              <a:sym typeface="Calibri"/>
            </a:endParaRPr>
          </a:p>
        </p:txBody>
      </p:sp>
      <p:sp>
        <p:nvSpPr>
          <p:cNvPr id="424" name="Google Shape;424;p11"/>
          <p:cNvSpPr/>
          <p:nvPr/>
        </p:nvSpPr>
        <p:spPr>
          <a:xfrm>
            <a:off x="502920" y="132588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Strategy 2030 places Welsh-language sector leadership at the centre of institutional identity, regulator-monitored through the Welsh Language Standards. This is a genuinely differentiated and defensible position that competitors cannot easily replicate.</a:t>
            </a:r>
            <a:endParaRPr sz="1000" b="0" i="0" u="none" strike="noStrike" cap="none">
              <a:solidFill>
                <a:schemeClr val="dk1"/>
              </a:solidFill>
              <a:latin typeface="Calibri"/>
              <a:ea typeface="Calibri"/>
              <a:cs typeface="Calibri"/>
              <a:sym typeface="Calibri"/>
            </a:endParaRPr>
          </a:p>
        </p:txBody>
      </p:sp>
      <p:sp>
        <p:nvSpPr>
          <p:cNvPr id="425" name="Google Shape;425;p11"/>
          <p:cNvSpPr/>
          <p:nvPr/>
        </p:nvSpPr>
        <p:spPr>
          <a:xfrm>
            <a:off x="365760" y="2011680"/>
            <a:ext cx="5486400" cy="914400"/>
          </a:xfrm>
          <a:prstGeom prst="rect">
            <a:avLst/>
          </a:prstGeom>
          <a:solidFill>
            <a:srgbClr val="C6EFCE"/>
          </a:solidFill>
          <a:ln w="12700" cap="flat" cmpd="sng">
            <a:solidFill>
              <a:srgbClr val="C0E8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1"/>
          <p:cNvSpPr/>
          <p:nvPr/>
        </p:nvSpPr>
        <p:spPr>
          <a:xfrm>
            <a:off x="502920" y="208483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  Rising student-facing performance</a:t>
            </a:r>
            <a:endParaRPr sz="1100" b="0" i="0" u="none" strike="noStrike" cap="none">
              <a:solidFill>
                <a:schemeClr val="dk1"/>
              </a:solidFill>
              <a:latin typeface="Calibri"/>
              <a:ea typeface="Calibri"/>
              <a:cs typeface="Calibri"/>
              <a:sym typeface="Calibri"/>
            </a:endParaRPr>
          </a:p>
        </p:txBody>
      </p:sp>
      <p:sp>
        <p:nvSpPr>
          <p:cNvPr id="427" name="Google Shape;427;p11"/>
          <p:cNvSpPr/>
          <p:nvPr/>
        </p:nvSpPr>
        <p:spPr>
          <a:xfrm>
            <a:off x="502920" y="233172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NSS overall satisfaction reached 82 per cent in 2025, with teaching satisfaction at 87 per cent and four consecutive years of improvement. This is real evidence that academic delivery has held under operational pressure.</a:t>
            </a:r>
            <a:endParaRPr sz="1000" b="0" i="0" u="none" strike="noStrike" cap="none">
              <a:solidFill>
                <a:schemeClr val="dk1"/>
              </a:solidFill>
              <a:latin typeface="Calibri"/>
              <a:ea typeface="Calibri"/>
              <a:cs typeface="Calibri"/>
              <a:sym typeface="Calibri"/>
            </a:endParaRPr>
          </a:p>
        </p:txBody>
      </p:sp>
      <p:sp>
        <p:nvSpPr>
          <p:cNvPr id="428" name="Google Shape;428;p11"/>
          <p:cNvSpPr/>
          <p:nvPr/>
        </p:nvSpPr>
        <p:spPr>
          <a:xfrm>
            <a:off x="365760" y="3017520"/>
            <a:ext cx="5486400" cy="914400"/>
          </a:xfrm>
          <a:prstGeom prst="rect">
            <a:avLst/>
          </a:prstGeom>
          <a:solidFill>
            <a:srgbClr val="C6EFCE"/>
          </a:solidFill>
          <a:ln w="12700" cap="flat" cmpd="sng">
            <a:solidFill>
              <a:srgbClr val="C0E8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1"/>
          <p:cNvSpPr/>
          <p:nvPr/>
        </p:nvSpPr>
        <p:spPr>
          <a:xfrm>
            <a:off x="502920" y="309067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  Research credibility intact</a:t>
            </a:r>
            <a:endParaRPr sz="1100" b="0" i="0" u="none" strike="noStrike" cap="none">
              <a:solidFill>
                <a:schemeClr val="dk1"/>
              </a:solidFill>
              <a:latin typeface="Calibri"/>
              <a:ea typeface="Calibri"/>
              <a:cs typeface="Calibri"/>
              <a:sym typeface="Calibri"/>
            </a:endParaRPr>
          </a:p>
        </p:txBody>
      </p:sp>
      <p:sp>
        <p:nvSpPr>
          <p:cNvPr id="430" name="Google Shape;430;p11"/>
          <p:cNvSpPr/>
          <p:nvPr/>
        </p:nvSpPr>
        <p:spPr>
          <a:xfrm>
            <a:off x="502920" y="333756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REF2021 placed Caerwen second in Wales and 42nd in the UK. Combined with the £10.5m Albert Gubay donation for the renamed Business School, the research and major-donor base remain functional assets.</a:t>
            </a:r>
            <a:endParaRPr sz="1000" b="0" i="0" u="none" strike="noStrike" cap="none" dirty="0">
              <a:solidFill>
                <a:schemeClr val="dk1"/>
              </a:solidFill>
              <a:latin typeface="Calibri"/>
              <a:ea typeface="Calibri"/>
              <a:cs typeface="Calibri"/>
              <a:sym typeface="Calibri"/>
            </a:endParaRPr>
          </a:p>
        </p:txBody>
      </p:sp>
      <p:sp>
        <p:nvSpPr>
          <p:cNvPr id="431" name="Google Shape;431;p11"/>
          <p:cNvSpPr/>
          <p:nvPr/>
        </p:nvSpPr>
        <p:spPr>
          <a:xfrm>
            <a:off x="6336792" y="1005840"/>
            <a:ext cx="5486400" cy="914400"/>
          </a:xfrm>
          <a:prstGeom prst="rect">
            <a:avLst/>
          </a:prstGeom>
          <a:solidFill>
            <a:srgbClr val="FFC7CE"/>
          </a:solidFill>
          <a:ln w="12700" cap="flat" cmpd="sng">
            <a:solidFill>
              <a:srgbClr val="E8C0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1"/>
          <p:cNvSpPr/>
          <p:nvPr/>
        </p:nvSpPr>
        <p:spPr>
          <a:xfrm>
            <a:off x="6473952" y="107899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  Leadership trust collapse</a:t>
            </a:r>
            <a:endParaRPr sz="1100" b="0" i="0" u="none" strike="noStrike" cap="none">
              <a:solidFill>
                <a:schemeClr val="dk1"/>
              </a:solidFill>
              <a:latin typeface="Calibri"/>
              <a:ea typeface="Calibri"/>
              <a:cs typeface="Calibri"/>
              <a:sym typeface="Calibri"/>
            </a:endParaRPr>
          </a:p>
        </p:txBody>
      </p:sp>
      <p:sp>
        <p:nvSpPr>
          <p:cNvPr id="433" name="Google Shape;433;p11"/>
          <p:cNvSpPr/>
          <p:nvPr/>
        </p:nvSpPr>
        <p:spPr>
          <a:xfrm>
            <a:off x="6473952" y="132588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A vote of no confidence in the Vice-Chancellor and Chief Financial Officer (August 2025), preceded by a similar vote in 2020, signals a structural rather than incidental problem with the leadership relationship. Repeating the pattern indicates organisational learning has not occurred.</a:t>
            </a:r>
            <a:endParaRPr sz="1000" b="0" i="0" u="none" strike="noStrike" cap="none">
              <a:solidFill>
                <a:schemeClr val="dk1"/>
              </a:solidFill>
              <a:latin typeface="Calibri"/>
              <a:ea typeface="Calibri"/>
              <a:cs typeface="Calibri"/>
              <a:sym typeface="Calibri"/>
            </a:endParaRPr>
          </a:p>
        </p:txBody>
      </p:sp>
      <p:sp>
        <p:nvSpPr>
          <p:cNvPr id="434" name="Google Shape;434;p11"/>
          <p:cNvSpPr/>
          <p:nvPr/>
        </p:nvSpPr>
        <p:spPr>
          <a:xfrm>
            <a:off x="6336792" y="2011680"/>
            <a:ext cx="5486400" cy="914400"/>
          </a:xfrm>
          <a:prstGeom prst="rect">
            <a:avLst/>
          </a:prstGeom>
          <a:solidFill>
            <a:srgbClr val="FFC7CE"/>
          </a:solidFill>
          <a:ln w="12700" cap="flat" cmpd="sng">
            <a:solidFill>
              <a:srgbClr val="E8C0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1"/>
          <p:cNvSpPr/>
          <p:nvPr/>
        </p:nvSpPr>
        <p:spPr>
          <a:xfrm>
            <a:off x="6473952" y="208483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  Process credibility breakdown</a:t>
            </a:r>
            <a:endParaRPr sz="1100" b="0" i="0" u="none" strike="noStrike" cap="none">
              <a:solidFill>
                <a:schemeClr val="dk1"/>
              </a:solidFill>
              <a:latin typeface="Calibri"/>
              <a:ea typeface="Calibri"/>
              <a:cs typeface="Calibri"/>
              <a:sym typeface="Calibri"/>
            </a:endParaRPr>
          </a:p>
        </p:txBody>
      </p:sp>
      <p:sp>
        <p:nvSpPr>
          <p:cNvPr id="436" name="Google Shape;436;p11"/>
          <p:cNvSpPr/>
          <p:nvPr/>
        </p:nvSpPr>
        <p:spPr>
          <a:xfrm>
            <a:off x="6473952" y="233172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The redundancy consultation has been publicly described as 'shambolic' by both staff and student union leadership, with timing during exam period and unresolved errors. Two weeks before classes, departments lacked clarity on teaching allocations. This is a Consistency failure of unusual severity.</a:t>
            </a:r>
            <a:endParaRPr sz="1000" b="0" i="0" u="none" strike="noStrike" cap="none">
              <a:solidFill>
                <a:schemeClr val="dk1"/>
              </a:solidFill>
              <a:latin typeface="Calibri"/>
              <a:ea typeface="Calibri"/>
              <a:cs typeface="Calibri"/>
              <a:sym typeface="Calibri"/>
            </a:endParaRPr>
          </a:p>
        </p:txBody>
      </p:sp>
      <p:sp>
        <p:nvSpPr>
          <p:cNvPr id="437" name="Google Shape;437;p11"/>
          <p:cNvSpPr/>
          <p:nvPr/>
        </p:nvSpPr>
        <p:spPr>
          <a:xfrm>
            <a:off x="6336792" y="3017520"/>
            <a:ext cx="5486400" cy="914400"/>
          </a:xfrm>
          <a:prstGeom prst="rect">
            <a:avLst/>
          </a:prstGeom>
          <a:solidFill>
            <a:srgbClr val="FFC7CE"/>
          </a:solidFill>
          <a:ln w="12700" cap="flat" cmpd="sng">
            <a:solidFill>
              <a:srgbClr val="E8C0C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1"/>
          <p:cNvSpPr/>
          <p:nvPr/>
        </p:nvSpPr>
        <p:spPr>
          <a:xfrm>
            <a:off x="6473952" y="3090672"/>
            <a:ext cx="521208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  Executive pay versus cuts narrative</a:t>
            </a:r>
            <a:endParaRPr sz="1100" b="0" i="0" u="none" strike="noStrike" cap="none">
              <a:solidFill>
                <a:schemeClr val="dk1"/>
              </a:solidFill>
              <a:latin typeface="Calibri"/>
              <a:ea typeface="Calibri"/>
              <a:cs typeface="Calibri"/>
              <a:sym typeface="Calibri"/>
            </a:endParaRPr>
          </a:p>
        </p:txBody>
      </p:sp>
      <p:sp>
        <p:nvSpPr>
          <p:cNvPr id="439" name="Google Shape;439;p11"/>
          <p:cNvSpPr/>
          <p:nvPr/>
        </p:nvSpPr>
        <p:spPr>
          <a:xfrm>
            <a:off x="6473952" y="3337560"/>
            <a:ext cx="5212080" cy="56692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A 13 per cent Vice-Chancellor pay rise to approximately £273,000, reported in the same period as the £15m savings target and 200 posts under threat, has crystallised staff and political opposition. The narrative is now politically embedded and difficult to retract.</a:t>
            </a:r>
            <a:endParaRPr sz="1000" b="0" i="0" u="none" strike="noStrike" cap="none">
              <a:solidFill>
                <a:schemeClr val="dk1"/>
              </a:solidFill>
              <a:latin typeface="Calibri"/>
              <a:ea typeface="Calibri"/>
              <a:cs typeface="Calibri"/>
              <a:sym typeface="Calibri"/>
            </a:endParaRPr>
          </a:p>
        </p:txBody>
      </p:sp>
      <p:sp>
        <p:nvSpPr>
          <p:cNvPr id="440" name="Google Shape;440;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445"/>
        <p:cNvGrpSpPr/>
        <p:nvPr/>
      </p:nvGrpSpPr>
      <p:grpSpPr>
        <a:xfrm>
          <a:off x="0" y="0"/>
          <a:ext cx="0" cy="0"/>
          <a:chOff x="0" y="0"/>
          <a:chExt cx="0" cy="0"/>
        </a:xfrm>
      </p:grpSpPr>
      <p:sp>
        <p:nvSpPr>
          <p:cNvPr id="446" name="Google Shape;446;p12"/>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 AND VALIDITY</a:t>
            </a:r>
            <a:endParaRPr sz="1000" b="0" i="0" u="none" strike="noStrike" cap="none">
              <a:solidFill>
                <a:schemeClr val="dk1"/>
              </a:solidFill>
              <a:latin typeface="Calibri"/>
              <a:ea typeface="Calibri"/>
              <a:cs typeface="Calibri"/>
              <a:sym typeface="Calibri"/>
            </a:endParaRPr>
          </a:p>
        </p:txBody>
      </p:sp>
      <p:pic>
        <p:nvPicPr>
          <p:cNvPr id="447" name="Google Shape;447;p12"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448" name="Google Shape;448;p12"/>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2"/>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50" name="Google Shape;450;p12"/>
          <p:cNvSpPr/>
          <p:nvPr/>
        </p:nvSpPr>
        <p:spPr>
          <a:xfrm>
            <a:off x="365760" y="45720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About This Report</a:t>
            </a:r>
            <a:endParaRPr sz="2200" b="0" i="0" u="none" strike="noStrike" cap="none">
              <a:solidFill>
                <a:schemeClr val="dk1"/>
              </a:solidFill>
              <a:latin typeface="Calibri"/>
              <a:ea typeface="Calibri"/>
              <a:cs typeface="Calibri"/>
              <a:sym typeface="Calibri"/>
            </a:endParaRPr>
          </a:p>
        </p:txBody>
      </p:sp>
      <p:sp>
        <p:nvSpPr>
          <p:cNvPr id="451" name="Google Shape;451;p12"/>
          <p:cNvSpPr/>
          <p:nvPr/>
        </p:nvSpPr>
        <p:spPr>
          <a:xfrm>
            <a:off x="365760" y="1005840"/>
            <a:ext cx="11457432" cy="804672"/>
          </a:xfrm>
          <a:prstGeom prst="rect">
            <a:avLst/>
          </a:prstGeom>
          <a:solidFill>
            <a:srgbClr val="001530"/>
          </a:solidFill>
          <a:ln w="12700" cap="flat" cmpd="sng">
            <a:solidFill>
              <a:srgbClr val="FFBF00"/>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2"/>
          <p:cNvSpPr/>
          <p:nvPr/>
        </p:nvSpPr>
        <p:spPr>
          <a:xfrm>
            <a:off x="530352" y="1069848"/>
            <a:ext cx="2743200" cy="237744"/>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REPORT VALIDITY</a:t>
            </a:r>
            <a:endParaRPr sz="1000" b="0" i="0" u="none" strike="noStrike" cap="none">
              <a:solidFill>
                <a:schemeClr val="dk1"/>
              </a:solidFill>
              <a:latin typeface="Calibri"/>
              <a:ea typeface="Calibri"/>
              <a:cs typeface="Calibri"/>
              <a:sym typeface="Calibri"/>
            </a:endParaRPr>
          </a:p>
        </p:txBody>
      </p:sp>
      <p:sp>
        <p:nvSpPr>
          <p:cNvPr id="453" name="Google Shape;453;p12"/>
          <p:cNvSpPr/>
          <p:nvPr/>
        </p:nvSpPr>
        <p:spPr>
          <a:xfrm>
            <a:off x="530352" y="1344168"/>
            <a:ext cx="11064240" cy="40233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This report reflects publicly available data collected in April 2026. The findings, scores, and conclusions are valid for six months from the date of publication. This report expires October 2026. Blairgowrie HE Advisory accepts no responsibility for decisions made on the basis of this report after this date. Employee sentiment, organisational culture, and workforce conditions can change materially within a six-month period. Recipients are advised to commission a refresh engagement before acting on the findings of this report beyond the expiry date.</a:t>
            </a:r>
            <a:endParaRPr sz="900" b="0" i="0" u="none" strike="noStrike" cap="none">
              <a:solidFill>
                <a:schemeClr val="dk1"/>
              </a:solidFill>
              <a:latin typeface="Calibri"/>
              <a:ea typeface="Calibri"/>
              <a:cs typeface="Calibri"/>
              <a:sym typeface="Calibri"/>
            </a:endParaRPr>
          </a:p>
        </p:txBody>
      </p:sp>
      <p:sp>
        <p:nvSpPr>
          <p:cNvPr id="454" name="Google Shape;454;p12"/>
          <p:cNvSpPr/>
          <p:nvPr/>
        </p:nvSpPr>
        <p:spPr>
          <a:xfrm>
            <a:off x="365760" y="1965960"/>
            <a:ext cx="54864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Framework</a:t>
            </a:r>
            <a:endParaRPr sz="1200" b="0" i="0" u="none" strike="noStrike" cap="none">
              <a:solidFill>
                <a:schemeClr val="dk1"/>
              </a:solidFill>
              <a:latin typeface="Calibri"/>
              <a:ea typeface="Calibri"/>
              <a:cs typeface="Calibri"/>
              <a:sym typeface="Calibri"/>
            </a:endParaRPr>
          </a:p>
        </p:txBody>
      </p:sp>
      <p:sp>
        <p:nvSpPr>
          <p:cNvPr id="455" name="Google Shape;455;p12"/>
          <p:cNvSpPr/>
          <p:nvPr/>
        </p:nvSpPr>
        <p:spPr>
          <a:xfrm>
            <a:off x="365760" y="2249424"/>
            <a:ext cx="54864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2"/>
          <p:cNvSpPr/>
          <p:nvPr/>
        </p:nvSpPr>
        <p:spPr>
          <a:xfrm>
            <a:off x="365760" y="2331720"/>
            <a:ext cx="5486400" cy="320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This report applies the Blairgowrie Organisational Readiness Model (BORM), grounded in Denison and Mishra (1995), a validated model of organisational culture. BORM extends the Denison framework with a fifth dimension, Market Alignment, developed by O'Connor (2025) from doctoral research into student value perception in UK higher education.</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000"/>
              <a:buFont typeface="Calibri"/>
              <a:buNone/>
            </a:pP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Each of the five dimensions is scored 1 to 10 using weighted sentiment analysis. Intensity weighting: strong = 1.5x, moderate = 1.0x, mild = 0.5x. Dimensions with fewer than five data points are flagged Low Evidence and down-weighted in the BORI calculation. Where available, NSS Organisation and management scores are used as external corroboration for Consistency; NSS Academic support scores for Involvement. Neither enters the DRS directly.</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000"/>
              <a:buFont typeface="Calibri"/>
              <a:buNone/>
            </a:pP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Methodology note: dimension scores and the overall verdict are produced by the published Blairgowrie Organisational Readiness Model methodology applied without post-hoc adjustment. Sentiment-based scoring on publicly available reviews carries inherent confidence bounds; dimensions with fewer than five fragments are flagged Low Evidence and down-weighted in the BORI calculation.</a:t>
            </a:r>
            <a:endParaRPr sz="1000" b="0" i="0" u="none" strike="noStrike" cap="none">
              <a:solidFill>
                <a:schemeClr val="dk1"/>
              </a:solidFill>
              <a:latin typeface="Calibri"/>
              <a:ea typeface="Calibri"/>
              <a:cs typeface="Calibri"/>
              <a:sym typeface="Calibri"/>
            </a:endParaRPr>
          </a:p>
        </p:txBody>
      </p:sp>
      <p:sp>
        <p:nvSpPr>
          <p:cNvPr id="457" name="Google Shape;457;p12"/>
          <p:cNvSpPr/>
          <p:nvPr/>
        </p:nvSpPr>
        <p:spPr>
          <a:xfrm>
            <a:off x="6153912" y="1965960"/>
            <a:ext cx="56692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Sources and Sampling</a:t>
            </a:r>
            <a:endParaRPr sz="1200" b="0" i="0" u="none" strike="noStrike" cap="none">
              <a:solidFill>
                <a:schemeClr val="dk1"/>
              </a:solidFill>
              <a:latin typeface="Calibri"/>
              <a:ea typeface="Calibri"/>
              <a:cs typeface="Calibri"/>
              <a:sym typeface="Calibri"/>
            </a:endParaRPr>
          </a:p>
        </p:txBody>
      </p:sp>
      <p:sp>
        <p:nvSpPr>
          <p:cNvPr id="458" name="Google Shape;458;p12"/>
          <p:cNvSpPr/>
          <p:nvPr/>
        </p:nvSpPr>
        <p:spPr>
          <a:xfrm>
            <a:off x="6153912" y="2249424"/>
            <a:ext cx="566928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2"/>
          <p:cNvSpPr/>
          <p:nvPr/>
        </p:nvSpPr>
        <p:spPr>
          <a:xfrm>
            <a:off x="6153912" y="2331720"/>
            <a:ext cx="5669280" cy="3200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Sources: Glassdoor, Indeed, LinkedIn (where accessible), Reddit, Trustpilot, and publicly available news and trade union reporting. HESA open data is incorporated where available as a structural corroboration layer.</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000"/>
              <a:buFont typeface="Calibri"/>
              <a:buNone/>
            </a:pP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Sampling note: voluntary review platforms overrepresent leavers and disgruntled employees. This report presents directional intelligence grounded in systematic analysis, not a census of employee opinion. Reddit content is treated as indicative only (mild intensity by default) unless high-volume convergence is observed.</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chemeClr val="dk1"/>
              </a:buClr>
              <a:buSzPts val="1000"/>
              <a:buFont typeface="Calibri"/>
              <a:buNone/>
            </a:pP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Total fragments analysed: 38 across 7 source platforms.</a:t>
            </a:r>
            <a:endParaRPr sz="1000" b="0" i="0" u="none" strike="noStrike" cap="none">
              <a:solidFill>
                <a:schemeClr val="dk1"/>
              </a:solidFill>
              <a:latin typeface="Calibri"/>
              <a:ea typeface="Calibri"/>
              <a:cs typeface="Calibri"/>
              <a:sym typeface="Calibri"/>
            </a:endParaRPr>
          </a:p>
        </p:txBody>
      </p:sp>
      <p:sp>
        <p:nvSpPr>
          <p:cNvPr id="460" name="Google Shape;460;p12"/>
          <p:cNvSpPr/>
          <p:nvPr/>
        </p:nvSpPr>
        <p:spPr>
          <a:xfrm>
            <a:off x="365760" y="5669280"/>
            <a:ext cx="11457432" cy="38404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References: Denison, D.R. and Mishra, A.K. (1995). Toward a theory of organizational culture and effectiveness. Organization Science, 6(2), pp.204 to 223.  |  O'Connor, D.J. (2023). Student value perceptions in UK higher education [Doctoral thesis, University of Bath].  |  O'Connor, D.J. (2025). Beyond the Price Tag. Blairgowrie HE Advisory.</a:t>
            </a:r>
            <a:endParaRPr sz="900" b="0" i="0" u="none" strike="noStrike" cap="none">
              <a:solidFill>
                <a:schemeClr val="dk1"/>
              </a:solidFill>
              <a:latin typeface="Calibri"/>
              <a:ea typeface="Calibri"/>
              <a:cs typeface="Calibri"/>
              <a:sym typeface="Calibri"/>
            </a:endParaRPr>
          </a:p>
        </p:txBody>
      </p:sp>
      <p:sp>
        <p:nvSpPr>
          <p:cNvPr id="461" name="Google Shape;461;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diagnostic@blairgowriehe.com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diagnostic@blairgowriehe.com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FFBF00"/>
          </a:solidFill>
          <a:ln w="12700">
            <a:solidFill>
              <a:srgbClr val="FFBF00"/>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0A1F3A"/>
          </a:solidFill>
          <a:ln w="12700">
            <a:solidFill>
              <a:srgbClr val="1A3355"/>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CED1"/>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V2 Report  |  © Blairgowrie HE Advisory Limited 2025  |  Company No. 17140253  |  diagnostic@blairgowriehe.com</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69"/>
        <p:cNvGrpSpPr/>
        <p:nvPr/>
      </p:nvGrpSpPr>
      <p:grpSpPr>
        <a:xfrm>
          <a:off x="0" y="0"/>
          <a:ext cx="0" cy="0"/>
          <a:chOff x="0" y="0"/>
          <a:chExt cx="0" cy="0"/>
        </a:xfrm>
      </p:grpSpPr>
      <p:sp>
        <p:nvSpPr>
          <p:cNvPr id="70" name="Google Shape;70;p2"/>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EXECUTIVE SUMMARY</a:t>
            </a:r>
            <a:endParaRPr sz="1000" b="0" i="0" u="none" strike="noStrike" cap="none">
              <a:solidFill>
                <a:schemeClr val="dk1"/>
              </a:solidFill>
              <a:latin typeface="Calibri"/>
              <a:ea typeface="Calibri"/>
              <a:cs typeface="Calibri"/>
              <a:sym typeface="Calibri"/>
            </a:endParaRPr>
          </a:p>
        </p:txBody>
      </p:sp>
      <p:pic>
        <p:nvPicPr>
          <p:cNvPr id="71" name="Google Shape;71;p2"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72" name="Google Shape;72;p2"/>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74" name="Google Shape;74;p2"/>
          <p:cNvSpPr/>
          <p:nvPr/>
        </p:nvSpPr>
        <p:spPr>
          <a:xfrm>
            <a:off x="365760" y="457200"/>
            <a:ext cx="114300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dirty="0">
                <a:solidFill>
                  <a:srgbClr val="002147"/>
                </a:solidFill>
                <a:latin typeface="Montserrat"/>
                <a:ea typeface="Montserrat"/>
                <a:cs typeface="Montserrat"/>
                <a:sym typeface="Montserrat"/>
              </a:rPr>
              <a:t>Caerwen University , At a Glance</a:t>
            </a:r>
            <a:endParaRPr sz="2400" b="0" i="0" u="none" strike="noStrike" cap="none" dirty="0">
              <a:solidFill>
                <a:schemeClr val="dk1"/>
              </a:solidFill>
              <a:latin typeface="Calibri"/>
              <a:ea typeface="Calibri"/>
              <a:cs typeface="Calibri"/>
              <a:sym typeface="Calibri"/>
            </a:endParaRPr>
          </a:p>
        </p:txBody>
      </p:sp>
      <p:sp>
        <p:nvSpPr>
          <p:cNvPr id="75" name="Google Shape;75;p2"/>
          <p:cNvSpPr/>
          <p:nvPr/>
        </p:nvSpPr>
        <p:spPr>
          <a:xfrm>
            <a:off x="365760" y="1051560"/>
            <a:ext cx="2194560" cy="137160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365760" y="1161288"/>
            <a:ext cx="21945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Involvement</a:t>
            </a:r>
            <a:endParaRPr sz="1100" b="0" i="0" u="none" strike="noStrike" cap="none">
              <a:solidFill>
                <a:schemeClr val="dk1"/>
              </a:solidFill>
              <a:latin typeface="Calibri"/>
              <a:ea typeface="Calibri"/>
              <a:cs typeface="Calibri"/>
              <a:sym typeface="Calibri"/>
            </a:endParaRPr>
          </a:p>
        </p:txBody>
      </p:sp>
      <p:sp>
        <p:nvSpPr>
          <p:cNvPr id="77" name="Google Shape;77;p2"/>
          <p:cNvSpPr/>
          <p:nvPr/>
        </p:nvSpPr>
        <p:spPr>
          <a:xfrm>
            <a:off x="365760" y="1435608"/>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4400"/>
              <a:buFont typeface="Montserrat"/>
              <a:buNone/>
            </a:pPr>
            <a:r>
              <a:rPr lang="en-US" sz="4400" b="1" i="0" u="none" strike="noStrike" cap="none">
                <a:solidFill>
                  <a:srgbClr val="C00000"/>
                </a:solidFill>
                <a:latin typeface="Montserrat"/>
                <a:ea typeface="Montserrat"/>
                <a:cs typeface="Montserrat"/>
                <a:sym typeface="Montserrat"/>
              </a:rPr>
              <a:t>2.4</a:t>
            </a:r>
            <a:endParaRPr sz="4400" b="0" i="0" u="none" strike="noStrike" cap="none">
              <a:solidFill>
                <a:schemeClr val="dk1"/>
              </a:solidFill>
              <a:latin typeface="Calibri"/>
              <a:ea typeface="Calibri"/>
              <a:cs typeface="Calibri"/>
              <a:sym typeface="Calibri"/>
            </a:endParaRPr>
          </a:p>
        </p:txBody>
      </p:sp>
      <p:sp>
        <p:nvSpPr>
          <p:cNvPr id="78" name="Google Shape;78;p2"/>
          <p:cNvSpPr/>
          <p:nvPr/>
        </p:nvSpPr>
        <p:spPr>
          <a:xfrm>
            <a:off x="365760" y="2093976"/>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000"/>
              <a:buFont typeface="Calibri"/>
              <a:buNone/>
            </a:pPr>
            <a:r>
              <a:rPr lang="en-US" sz="1000" b="0" i="0" u="none" strike="noStrike" cap="none">
                <a:solidFill>
                  <a:srgbClr val="C00000"/>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79" name="Google Shape;79;p2"/>
          <p:cNvSpPr/>
          <p:nvPr/>
        </p:nvSpPr>
        <p:spPr>
          <a:xfrm>
            <a:off x="2724912" y="1051560"/>
            <a:ext cx="2194560" cy="137160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724912" y="1161288"/>
            <a:ext cx="21945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Consistency</a:t>
            </a:r>
            <a:endParaRPr sz="1100" b="0" i="0" u="none" strike="noStrike" cap="none">
              <a:solidFill>
                <a:schemeClr val="dk1"/>
              </a:solidFill>
              <a:latin typeface="Calibri"/>
              <a:ea typeface="Calibri"/>
              <a:cs typeface="Calibri"/>
              <a:sym typeface="Calibri"/>
            </a:endParaRPr>
          </a:p>
        </p:txBody>
      </p:sp>
      <p:sp>
        <p:nvSpPr>
          <p:cNvPr id="81" name="Google Shape;81;p2"/>
          <p:cNvSpPr/>
          <p:nvPr/>
        </p:nvSpPr>
        <p:spPr>
          <a:xfrm>
            <a:off x="2724912" y="1435608"/>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4400"/>
              <a:buFont typeface="Montserrat"/>
              <a:buNone/>
            </a:pPr>
            <a:r>
              <a:rPr lang="en-US" sz="4400" b="1" i="0" u="none" strike="noStrike" cap="none">
                <a:solidFill>
                  <a:srgbClr val="C00000"/>
                </a:solidFill>
                <a:latin typeface="Montserrat"/>
                <a:ea typeface="Montserrat"/>
                <a:cs typeface="Montserrat"/>
                <a:sym typeface="Montserrat"/>
              </a:rPr>
              <a:t>0.8</a:t>
            </a:r>
            <a:endParaRPr sz="4400" b="0" i="0" u="none" strike="noStrike" cap="none">
              <a:solidFill>
                <a:schemeClr val="dk1"/>
              </a:solidFill>
              <a:latin typeface="Calibri"/>
              <a:ea typeface="Calibri"/>
              <a:cs typeface="Calibri"/>
              <a:sym typeface="Calibri"/>
            </a:endParaRPr>
          </a:p>
        </p:txBody>
      </p:sp>
      <p:sp>
        <p:nvSpPr>
          <p:cNvPr id="82" name="Google Shape;82;p2"/>
          <p:cNvSpPr/>
          <p:nvPr/>
        </p:nvSpPr>
        <p:spPr>
          <a:xfrm>
            <a:off x="2724912" y="2093976"/>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000"/>
              <a:buFont typeface="Calibri"/>
              <a:buNone/>
            </a:pPr>
            <a:r>
              <a:rPr lang="en-US" sz="1000" b="0" i="0" u="none" strike="noStrike" cap="none">
                <a:solidFill>
                  <a:srgbClr val="C00000"/>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83" name="Google Shape;83;p2"/>
          <p:cNvSpPr/>
          <p:nvPr/>
        </p:nvSpPr>
        <p:spPr>
          <a:xfrm>
            <a:off x="5084064" y="1051560"/>
            <a:ext cx="2194560" cy="137160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5084064" y="1161288"/>
            <a:ext cx="21945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Adaptability</a:t>
            </a:r>
            <a:endParaRPr sz="1100" b="0" i="0" u="none" strike="noStrike" cap="none">
              <a:solidFill>
                <a:schemeClr val="dk1"/>
              </a:solidFill>
              <a:latin typeface="Calibri"/>
              <a:ea typeface="Calibri"/>
              <a:cs typeface="Calibri"/>
              <a:sym typeface="Calibri"/>
            </a:endParaRPr>
          </a:p>
        </p:txBody>
      </p:sp>
      <p:sp>
        <p:nvSpPr>
          <p:cNvPr id="85" name="Google Shape;85;p2"/>
          <p:cNvSpPr/>
          <p:nvPr/>
        </p:nvSpPr>
        <p:spPr>
          <a:xfrm>
            <a:off x="5084064" y="1435608"/>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4400"/>
              <a:buFont typeface="Montserrat"/>
              <a:buNone/>
            </a:pPr>
            <a:r>
              <a:rPr lang="en-US" sz="4400" b="1" i="0" u="none" strike="noStrike" cap="none">
                <a:solidFill>
                  <a:srgbClr val="C00000"/>
                </a:solidFill>
                <a:latin typeface="Montserrat"/>
                <a:ea typeface="Montserrat"/>
                <a:cs typeface="Montserrat"/>
                <a:sym typeface="Montserrat"/>
              </a:rPr>
              <a:t>1.3</a:t>
            </a:r>
            <a:endParaRPr sz="4400" b="0" i="0" u="none" strike="noStrike" cap="none">
              <a:solidFill>
                <a:schemeClr val="dk1"/>
              </a:solidFill>
              <a:latin typeface="Calibri"/>
              <a:ea typeface="Calibri"/>
              <a:cs typeface="Calibri"/>
              <a:sym typeface="Calibri"/>
            </a:endParaRPr>
          </a:p>
        </p:txBody>
      </p:sp>
      <p:sp>
        <p:nvSpPr>
          <p:cNvPr id="86" name="Google Shape;86;p2"/>
          <p:cNvSpPr/>
          <p:nvPr/>
        </p:nvSpPr>
        <p:spPr>
          <a:xfrm>
            <a:off x="5084064" y="2093976"/>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000"/>
              <a:buFont typeface="Calibri"/>
              <a:buNone/>
            </a:pPr>
            <a:r>
              <a:rPr lang="en-US" sz="1000" b="0" i="0" u="none" strike="noStrike" cap="none">
                <a:solidFill>
                  <a:srgbClr val="C00000"/>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87" name="Google Shape;87;p2"/>
          <p:cNvSpPr/>
          <p:nvPr/>
        </p:nvSpPr>
        <p:spPr>
          <a:xfrm>
            <a:off x="7443216" y="1051560"/>
            <a:ext cx="2194560" cy="137160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7443216" y="1161288"/>
            <a:ext cx="21945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100"/>
              <a:buFont typeface="Montserrat"/>
              <a:buNone/>
            </a:pPr>
            <a:r>
              <a:rPr lang="en-US" sz="1100" b="1" i="0" u="none" strike="noStrike" cap="none">
                <a:solidFill>
                  <a:srgbClr val="7D6608"/>
                </a:solidFill>
                <a:latin typeface="Montserrat"/>
                <a:ea typeface="Montserrat"/>
                <a:cs typeface="Montserrat"/>
                <a:sym typeface="Montserrat"/>
              </a:rPr>
              <a:t>Mission</a:t>
            </a:r>
            <a:endParaRPr sz="1100" b="0" i="0" u="none" strike="noStrike" cap="none">
              <a:solidFill>
                <a:schemeClr val="dk1"/>
              </a:solidFill>
              <a:latin typeface="Calibri"/>
              <a:ea typeface="Calibri"/>
              <a:cs typeface="Calibri"/>
              <a:sym typeface="Calibri"/>
            </a:endParaRPr>
          </a:p>
        </p:txBody>
      </p:sp>
      <p:sp>
        <p:nvSpPr>
          <p:cNvPr id="89" name="Google Shape;89;p2"/>
          <p:cNvSpPr/>
          <p:nvPr/>
        </p:nvSpPr>
        <p:spPr>
          <a:xfrm>
            <a:off x="7443216" y="1435608"/>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4400"/>
              <a:buFont typeface="Montserrat"/>
              <a:buNone/>
            </a:pPr>
            <a:r>
              <a:rPr lang="en-US" sz="4400" b="1" i="0" u="none" strike="noStrike" cap="none">
                <a:solidFill>
                  <a:srgbClr val="7D6608"/>
                </a:solidFill>
                <a:latin typeface="Montserrat"/>
                <a:ea typeface="Montserrat"/>
                <a:cs typeface="Montserrat"/>
                <a:sym typeface="Montserrat"/>
              </a:rPr>
              <a:t>5</a:t>
            </a:r>
            <a:endParaRPr sz="4400" b="0" i="0" u="none" strike="noStrike" cap="none">
              <a:solidFill>
                <a:schemeClr val="dk1"/>
              </a:solidFill>
              <a:latin typeface="Calibri"/>
              <a:ea typeface="Calibri"/>
              <a:cs typeface="Calibri"/>
              <a:sym typeface="Calibri"/>
            </a:endParaRPr>
          </a:p>
        </p:txBody>
      </p:sp>
      <p:sp>
        <p:nvSpPr>
          <p:cNvPr id="90" name="Google Shape;90;p2"/>
          <p:cNvSpPr/>
          <p:nvPr/>
        </p:nvSpPr>
        <p:spPr>
          <a:xfrm>
            <a:off x="7443216" y="2093976"/>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Calibri"/>
              <a:buNone/>
            </a:pPr>
            <a:r>
              <a:rPr lang="en-US" sz="1000" b="0" i="0" u="none" strike="noStrike" cap="none">
                <a:solidFill>
                  <a:srgbClr val="7D660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91" name="Google Shape;91;p2"/>
          <p:cNvSpPr/>
          <p:nvPr/>
        </p:nvSpPr>
        <p:spPr>
          <a:xfrm>
            <a:off x="9802368" y="1051560"/>
            <a:ext cx="2194560" cy="137160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9802368" y="1161288"/>
            <a:ext cx="2194560" cy="27432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100"/>
              <a:buFont typeface="Montserrat"/>
              <a:buNone/>
            </a:pPr>
            <a:r>
              <a:rPr lang="en-US" sz="1100" b="1" i="0" u="none" strike="noStrike" cap="none">
                <a:solidFill>
                  <a:srgbClr val="7D6608"/>
                </a:solidFill>
                <a:latin typeface="Montserrat"/>
                <a:ea typeface="Montserrat"/>
                <a:cs typeface="Montserrat"/>
                <a:sym typeface="Montserrat"/>
              </a:rPr>
              <a:t>Market Alignment</a:t>
            </a:r>
            <a:endParaRPr sz="1100" b="0" i="0" u="none" strike="noStrike" cap="none">
              <a:solidFill>
                <a:schemeClr val="dk1"/>
              </a:solidFill>
              <a:latin typeface="Calibri"/>
              <a:ea typeface="Calibri"/>
              <a:cs typeface="Calibri"/>
              <a:sym typeface="Calibri"/>
            </a:endParaRPr>
          </a:p>
        </p:txBody>
      </p:sp>
      <p:sp>
        <p:nvSpPr>
          <p:cNvPr id="93" name="Google Shape;93;p2"/>
          <p:cNvSpPr/>
          <p:nvPr/>
        </p:nvSpPr>
        <p:spPr>
          <a:xfrm>
            <a:off x="9802368" y="1435608"/>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4400"/>
              <a:buFont typeface="Montserrat"/>
              <a:buNone/>
            </a:pPr>
            <a:r>
              <a:rPr lang="en-US" sz="4400" b="1" i="0" u="none" strike="noStrike" cap="none">
                <a:solidFill>
                  <a:srgbClr val="7D6608"/>
                </a:solidFill>
                <a:latin typeface="Montserrat"/>
                <a:ea typeface="Montserrat"/>
                <a:cs typeface="Montserrat"/>
                <a:sym typeface="Montserrat"/>
              </a:rPr>
              <a:t>6.4</a:t>
            </a:r>
            <a:endParaRPr sz="4400" b="0" i="0" u="none" strike="noStrike" cap="none">
              <a:solidFill>
                <a:schemeClr val="dk1"/>
              </a:solidFill>
              <a:latin typeface="Calibri"/>
              <a:ea typeface="Calibri"/>
              <a:cs typeface="Calibri"/>
              <a:sym typeface="Calibri"/>
            </a:endParaRPr>
          </a:p>
        </p:txBody>
      </p:sp>
      <p:sp>
        <p:nvSpPr>
          <p:cNvPr id="94" name="Google Shape;94;p2"/>
          <p:cNvSpPr/>
          <p:nvPr/>
        </p:nvSpPr>
        <p:spPr>
          <a:xfrm>
            <a:off x="9802368" y="2093976"/>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000"/>
              <a:buFont typeface="Calibri"/>
              <a:buNone/>
            </a:pPr>
            <a:r>
              <a:rPr lang="en-US" sz="1000" b="0" i="0" u="none" strike="noStrike" cap="none">
                <a:solidFill>
                  <a:srgbClr val="7D6608"/>
                </a:solidFill>
                <a:latin typeface="Calibri"/>
                <a:ea typeface="Calibri"/>
                <a:cs typeface="Calibri"/>
                <a:sym typeface="Calibri"/>
              </a:rPr>
              <a:t>/ 10</a:t>
            </a:r>
            <a:endParaRPr sz="1000" b="0" i="0" u="none" strike="noStrike" cap="none">
              <a:solidFill>
                <a:schemeClr val="dk1"/>
              </a:solidFill>
              <a:latin typeface="Calibri"/>
              <a:ea typeface="Calibri"/>
              <a:cs typeface="Calibri"/>
              <a:sym typeface="Calibri"/>
            </a:endParaRPr>
          </a:p>
        </p:txBody>
      </p:sp>
      <p:sp>
        <p:nvSpPr>
          <p:cNvPr id="95" name="Google Shape;95;p2"/>
          <p:cNvSpPr/>
          <p:nvPr/>
        </p:nvSpPr>
        <p:spPr>
          <a:xfrm>
            <a:off x="365760" y="2606040"/>
            <a:ext cx="5303520" cy="1463040"/>
          </a:xfrm>
          <a:prstGeom prst="rect">
            <a:avLst/>
          </a:prstGeom>
          <a:solidFill>
            <a:srgbClr val="002147"/>
          </a:solidFill>
          <a:ln w="12700" cap="flat" cmpd="sng">
            <a:solidFill>
              <a:srgbClr val="002147"/>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502920" y="2697480"/>
            <a:ext cx="50292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400"/>
              <a:buFont typeface="Montserrat"/>
              <a:buNone/>
            </a:pPr>
            <a:r>
              <a:rPr lang="en-US" sz="1400" b="1" i="0" u="none" strike="noStrike" cap="none">
                <a:solidFill>
                  <a:srgbClr val="00CED1"/>
                </a:solidFill>
                <a:latin typeface="Montserrat"/>
                <a:ea typeface="Montserrat"/>
                <a:cs typeface="Montserrat"/>
                <a:sym typeface="Montserrat"/>
              </a:rPr>
              <a:t>BORI: 3.2 / 10  |  At Risk</a:t>
            </a:r>
            <a:endParaRPr sz="1400" b="0" i="0" u="none" strike="noStrike" cap="none">
              <a:solidFill>
                <a:schemeClr val="dk1"/>
              </a:solidFill>
              <a:latin typeface="Calibri"/>
              <a:ea typeface="Calibri"/>
              <a:cs typeface="Calibri"/>
              <a:sym typeface="Calibri"/>
            </a:endParaRPr>
          </a:p>
        </p:txBody>
      </p:sp>
      <p:sp>
        <p:nvSpPr>
          <p:cNvPr id="97" name="Google Shape;97;p2"/>
          <p:cNvSpPr/>
          <p:nvPr/>
        </p:nvSpPr>
        <p:spPr>
          <a:xfrm>
            <a:off x="502920" y="3063240"/>
            <a:ext cx="5029200" cy="914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a:solidFill>
                  <a:srgbClr val="FFFFFF"/>
                </a:solidFill>
                <a:latin typeface="Calibri"/>
                <a:ea typeface="Calibri"/>
                <a:cs typeface="Calibri"/>
                <a:sym typeface="Calibri"/>
              </a:rPr>
              <a:t>Caerwen presents a culture-to-operations gap of unusual severity. Student-facing satisfaction is rising and the bilingual mission remains nationally significant, yet employee sentiment, leadership trust, and change capacity have collapsed under repeated restructuring. </a:t>
            </a:r>
            <a:r>
              <a:rPr lang="en-US" sz="1100" b="0" i="0" u="none" strike="noStrike" cap="none" dirty="0" err="1">
                <a:solidFill>
                  <a:srgbClr val="FFFFFF"/>
                </a:solidFill>
                <a:latin typeface="Calibri"/>
                <a:ea typeface="Calibri"/>
                <a:cs typeface="Calibri"/>
                <a:sym typeface="Calibri"/>
              </a:rPr>
              <a:t>Stabilisation</a:t>
            </a:r>
            <a:r>
              <a:rPr lang="en-US" sz="1100" b="0" i="0" u="none" strike="noStrike" cap="none" dirty="0">
                <a:solidFill>
                  <a:srgbClr val="FFFFFF"/>
                </a:solidFill>
                <a:latin typeface="Calibri"/>
                <a:ea typeface="Calibri"/>
                <a:cs typeface="Calibri"/>
                <a:sym typeface="Calibri"/>
              </a:rPr>
              <a:t> must precede strategy.</a:t>
            </a:r>
            <a:endParaRPr sz="1100" b="0" i="0" u="none" strike="noStrike" cap="none" dirty="0">
              <a:solidFill>
                <a:schemeClr val="dk1"/>
              </a:solidFill>
              <a:latin typeface="Calibri"/>
              <a:ea typeface="Calibri"/>
              <a:cs typeface="Calibri"/>
              <a:sym typeface="Calibri"/>
            </a:endParaRPr>
          </a:p>
        </p:txBody>
      </p:sp>
      <p:sp>
        <p:nvSpPr>
          <p:cNvPr id="98" name="Google Shape;98;p2"/>
          <p:cNvSpPr/>
          <p:nvPr/>
        </p:nvSpPr>
        <p:spPr>
          <a:xfrm>
            <a:off x="5989320" y="2606040"/>
            <a:ext cx="5852160" cy="1463040"/>
          </a:xfrm>
          <a:prstGeom prst="rect">
            <a:avLst/>
          </a:prstGeom>
          <a:solidFill>
            <a:srgbClr val="FFFFFF"/>
          </a:solidFill>
          <a:ln w="12700" cap="flat" cmpd="sng">
            <a:solidFill>
              <a:srgbClr val="A0B4C8"/>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6126480" y="2697480"/>
            <a:ext cx="55778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100"/>
              <a:buFont typeface="Montserrat"/>
              <a:buNone/>
            </a:pPr>
            <a:r>
              <a:rPr lang="en-US" sz="1100" b="1" i="0" u="none" strike="noStrike" cap="none">
                <a:solidFill>
                  <a:srgbClr val="276221"/>
                </a:solidFill>
                <a:latin typeface="Montserrat"/>
                <a:ea typeface="Montserrat"/>
                <a:cs typeface="Montserrat"/>
                <a:sym typeface="Montserrat"/>
              </a:rPr>
              <a:t>Top Strength</a:t>
            </a:r>
            <a:endParaRPr sz="1100" b="0" i="0" u="none" strike="noStrike" cap="none">
              <a:solidFill>
                <a:schemeClr val="dk1"/>
              </a:solidFill>
              <a:latin typeface="Calibri"/>
              <a:ea typeface="Calibri"/>
              <a:cs typeface="Calibri"/>
              <a:sym typeface="Calibri"/>
            </a:endParaRPr>
          </a:p>
        </p:txBody>
      </p:sp>
      <p:sp>
        <p:nvSpPr>
          <p:cNvPr id="100" name="Google Shape;100;p2"/>
          <p:cNvSpPr/>
          <p:nvPr/>
        </p:nvSpPr>
        <p:spPr>
          <a:xfrm>
            <a:off x="6126480" y="2944368"/>
            <a:ext cx="557784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Welsh-language sector leadership and rising student satisfaction (NSS 82 per cent overall, 87 per cent teaching) anchor a credible mission and external-facing performance.</a:t>
            </a:r>
            <a:endParaRPr sz="1000" b="0" i="0" u="none" strike="noStrike" cap="none">
              <a:solidFill>
                <a:schemeClr val="dk1"/>
              </a:solidFill>
              <a:latin typeface="Calibri"/>
              <a:ea typeface="Calibri"/>
              <a:cs typeface="Calibri"/>
              <a:sym typeface="Calibri"/>
            </a:endParaRPr>
          </a:p>
        </p:txBody>
      </p:sp>
      <p:sp>
        <p:nvSpPr>
          <p:cNvPr id="101" name="Google Shape;101;p2"/>
          <p:cNvSpPr/>
          <p:nvPr/>
        </p:nvSpPr>
        <p:spPr>
          <a:xfrm>
            <a:off x="6126480" y="3401568"/>
            <a:ext cx="55778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100"/>
              <a:buFont typeface="Montserrat"/>
              <a:buNone/>
            </a:pPr>
            <a:r>
              <a:rPr lang="en-US" sz="1100" b="1" i="0" u="none" strike="noStrike" cap="none">
                <a:solidFill>
                  <a:srgbClr val="C00000"/>
                </a:solidFill>
                <a:latin typeface="Montserrat"/>
                <a:ea typeface="Montserrat"/>
                <a:cs typeface="Montserrat"/>
                <a:sym typeface="Montserrat"/>
              </a:rPr>
              <a:t>Top Risk</a:t>
            </a:r>
            <a:endParaRPr sz="1100" b="0" i="0" u="none" strike="noStrike" cap="none">
              <a:solidFill>
                <a:schemeClr val="dk1"/>
              </a:solidFill>
              <a:latin typeface="Calibri"/>
              <a:ea typeface="Calibri"/>
              <a:cs typeface="Calibri"/>
              <a:sym typeface="Calibri"/>
            </a:endParaRPr>
          </a:p>
        </p:txBody>
      </p:sp>
      <p:sp>
        <p:nvSpPr>
          <p:cNvPr id="102" name="Google Shape;102;p2"/>
          <p:cNvSpPr/>
          <p:nvPr/>
        </p:nvSpPr>
        <p:spPr>
          <a:xfrm>
            <a:off x="6126480" y="3648456"/>
            <a:ext cx="55778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A vote of no confidence in the Vice-Chancellor and Chief Financial Officer (August 2025), repeated restructuring cycles, and a 13 per cent executive pay rise during cuts have eroded trust to a degree that is structurally hard to reverse.</a:t>
            </a:r>
            <a:endParaRPr sz="1000" b="0" i="0" u="none" strike="noStrike" cap="none">
              <a:solidFill>
                <a:schemeClr val="dk1"/>
              </a:solidFill>
              <a:latin typeface="Calibri"/>
              <a:ea typeface="Calibri"/>
              <a:cs typeface="Calibri"/>
              <a:sym typeface="Calibri"/>
            </a:endParaRPr>
          </a:p>
        </p:txBody>
      </p:sp>
      <p:sp>
        <p:nvSpPr>
          <p:cNvPr id="103" name="Google Shape;103;p2"/>
          <p:cNvSpPr/>
          <p:nvPr/>
        </p:nvSpPr>
        <p:spPr>
          <a:xfrm>
            <a:off x="365760" y="4251960"/>
            <a:ext cx="11457432" cy="457200"/>
          </a:xfrm>
          <a:prstGeom prst="rect">
            <a:avLst/>
          </a:prstGeom>
          <a:solidFill>
            <a:srgbClr val="0015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502920" y="4297680"/>
            <a:ext cx="11183112"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Methodology note: dimension scores and the overall verdict are produced by the published Blairgowrie Organisational Readiness Model methodology applied without post-hoc adjustment. Sentiment-based scoring on publicly available reviews carries inherent confidence bounds; dimensions with fewer than five fragments are flagged Low Evidence and down-weighted in the BORI calculation.</a:t>
            </a:r>
            <a:endParaRPr sz="900" b="0" i="0" u="none" strike="noStrike" cap="none">
              <a:solidFill>
                <a:schemeClr val="dk1"/>
              </a:solidFill>
              <a:latin typeface="Calibri"/>
              <a:ea typeface="Calibri"/>
              <a:cs typeface="Calibri"/>
              <a:sym typeface="Calibri"/>
            </a:endParaRPr>
          </a:p>
        </p:txBody>
      </p:sp>
      <p:sp>
        <p:nvSpPr>
          <p:cNvPr id="105" name="Google Shape;105;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110"/>
        <p:cNvGrpSpPr/>
        <p:nvPr/>
      </p:nvGrpSpPr>
      <p:grpSpPr>
        <a:xfrm>
          <a:off x="0" y="0"/>
          <a:ext cx="0" cy="0"/>
          <a:chOff x="0" y="0"/>
          <a:chExt cx="0" cy="0"/>
        </a:xfrm>
      </p:grpSpPr>
      <p:sp>
        <p:nvSpPr>
          <p:cNvPr id="111" name="Google Shape;111;p3"/>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ORGANISATIONAL READINESS SCORECARD</a:t>
            </a:r>
            <a:endParaRPr sz="1000" b="0" i="0" u="none" strike="noStrike" cap="none">
              <a:solidFill>
                <a:schemeClr val="dk1"/>
              </a:solidFill>
              <a:latin typeface="Calibri"/>
              <a:ea typeface="Calibri"/>
              <a:cs typeface="Calibri"/>
              <a:sym typeface="Calibri"/>
            </a:endParaRPr>
          </a:p>
        </p:txBody>
      </p:sp>
      <p:pic>
        <p:nvPicPr>
          <p:cNvPr id="112" name="Google Shape;112;p3"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13" name="Google Shape;113;p3"/>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15" name="Google Shape;115;p3"/>
          <p:cNvSpPr/>
          <p:nvPr/>
        </p:nvSpPr>
        <p:spPr>
          <a:xfrm>
            <a:off x="365760" y="457200"/>
            <a:ext cx="96012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Blairgowrie Organisational Readiness Model , BORM</a:t>
            </a:r>
            <a:endParaRPr sz="2200" b="0" i="0" u="none" strike="noStrike" cap="none">
              <a:solidFill>
                <a:schemeClr val="dk1"/>
              </a:solidFill>
              <a:latin typeface="Calibri"/>
              <a:ea typeface="Calibri"/>
              <a:cs typeface="Calibri"/>
              <a:sym typeface="Calibri"/>
            </a:endParaRPr>
          </a:p>
        </p:txBody>
      </p:sp>
      <p:sp>
        <p:nvSpPr>
          <p:cNvPr id="116" name="Google Shape;116;p3"/>
          <p:cNvSpPr/>
          <p:nvPr/>
        </p:nvSpPr>
        <p:spPr>
          <a:xfrm>
            <a:off x="365760" y="1005840"/>
            <a:ext cx="11548872"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438912" y="1042416"/>
            <a:ext cx="2286000" cy="24688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Dimension</a:t>
            </a:r>
            <a:endParaRPr sz="1100" b="0" i="0" u="none" strike="noStrike" cap="none">
              <a:solidFill>
                <a:schemeClr val="dk1"/>
              </a:solidFill>
              <a:latin typeface="Calibri"/>
              <a:ea typeface="Calibri"/>
              <a:cs typeface="Calibri"/>
              <a:sym typeface="Calibri"/>
            </a:endParaRPr>
          </a:p>
        </p:txBody>
      </p:sp>
      <p:sp>
        <p:nvSpPr>
          <p:cNvPr id="118" name="Google Shape;118;p3"/>
          <p:cNvSpPr/>
          <p:nvPr/>
        </p:nvSpPr>
        <p:spPr>
          <a:xfrm>
            <a:off x="2816352" y="1042416"/>
            <a:ext cx="3749040" cy="24688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Plain-language definition</a:t>
            </a:r>
            <a:endParaRPr sz="1100" b="0" i="0" u="none" strike="noStrike" cap="none">
              <a:solidFill>
                <a:schemeClr val="dk1"/>
              </a:solidFill>
              <a:latin typeface="Calibri"/>
              <a:ea typeface="Calibri"/>
              <a:cs typeface="Calibri"/>
              <a:sym typeface="Calibri"/>
            </a:endParaRPr>
          </a:p>
        </p:txBody>
      </p:sp>
      <p:sp>
        <p:nvSpPr>
          <p:cNvPr id="119" name="Google Shape;119;p3"/>
          <p:cNvSpPr/>
          <p:nvPr/>
        </p:nvSpPr>
        <p:spPr>
          <a:xfrm>
            <a:off x="6656832" y="1042416"/>
            <a:ext cx="914400" cy="24688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Score</a:t>
            </a:r>
            <a:endParaRPr sz="1100" b="0" i="0" u="none" strike="noStrike" cap="none">
              <a:solidFill>
                <a:schemeClr val="dk1"/>
              </a:solidFill>
              <a:latin typeface="Calibri"/>
              <a:ea typeface="Calibri"/>
              <a:cs typeface="Calibri"/>
              <a:sym typeface="Calibri"/>
            </a:endParaRPr>
          </a:p>
        </p:txBody>
      </p:sp>
      <p:sp>
        <p:nvSpPr>
          <p:cNvPr id="120" name="Google Shape;120;p3"/>
          <p:cNvSpPr/>
          <p:nvPr/>
        </p:nvSpPr>
        <p:spPr>
          <a:xfrm>
            <a:off x="7662672" y="1042416"/>
            <a:ext cx="1371600" cy="24688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Confidence</a:t>
            </a:r>
            <a:endParaRPr sz="1100" b="0" i="0" u="none" strike="noStrike" cap="none">
              <a:solidFill>
                <a:schemeClr val="dk1"/>
              </a:solidFill>
              <a:latin typeface="Calibri"/>
              <a:ea typeface="Calibri"/>
              <a:cs typeface="Calibri"/>
              <a:sym typeface="Calibri"/>
            </a:endParaRPr>
          </a:p>
        </p:txBody>
      </p:sp>
      <p:sp>
        <p:nvSpPr>
          <p:cNvPr id="121" name="Google Shape;121;p3"/>
          <p:cNvSpPr/>
          <p:nvPr/>
        </p:nvSpPr>
        <p:spPr>
          <a:xfrm>
            <a:off x="9125712" y="1042416"/>
            <a:ext cx="2770632" cy="24688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Montserrat"/>
              <a:buNone/>
            </a:pPr>
            <a:r>
              <a:rPr lang="en-US" sz="1100" b="1" i="0" u="none" strike="noStrike" cap="none">
                <a:solidFill>
                  <a:srgbClr val="FFFFFF"/>
                </a:solidFill>
                <a:latin typeface="Montserrat"/>
                <a:ea typeface="Montserrat"/>
                <a:cs typeface="Montserrat"/>
                <a:sym typeface="Montserrat"/>
              </a:rPr>
              <a:t>Change readiness signal</a:t>
            </a:r>
            <a:endParaRPr sz="1100" b="0" i="0" u="none" strike="noStrike" cap="none">
              <a:solidFill>
                <a:schemeClr val="dk1"/>
              </a:solidFill>
              <a:latin typeface="Calibri"/>
              <a:ea typeface="Calibri"/>
              <a:cs typeface="Calibri"/>
              <a:sym typeface="Calibri"/>
            </a:endParaRPr>
          </a:p>
        </p:txBody>
      </p:sp>
      <p:sp>
        <p:nvSpPr>
          <p:cNvPr id="122" name="Google Shape;122;p3"/>
          <p:cNvSpPr/>
          <p:nvPr/>
        </p:nvSpPr>
        <p:spPr>
          <a:xfrm>
            <a:off x="365760" y="1325880"/>
            <a:ext cx="11548872" cy="658368"/>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438912" y="1399032"/>
            <a:ext cx="2231136"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Involvement</a:t>
            </a:r>
            <a:endParaRPr sz="1200" b="0" i="0" u="none" strike="noStrike" cap="none">
              <a:solidFill>
                <a:schemeClr val="dk1"/>
              </a:solidFill>
              <a:latin typeface="Calibri"/>
              <a:ea typeface="Calibri"/>
              <a:cs typeface="Calibri"/>
              <a:sym typeface="Calibri"/>
            </a:endParaRPr>
          </a:p>
        </p:txBody>
      </p:sp>
      <p:sp>
        <p:nvSpPr>
          <p:cNvPr id="124" name="Google Shape;124;p3"/>
          <p:cNvSpPr/>
          <p:nvPr/>
        </p:nvSpPr>
        <p:spPr>
          <a:xfrm>
            <a:off x="2816352" y="1380744"/>
            <a:ext cx="3694176"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Are people here empowered, supported and treated as professionals, or managed, ignored and undervalued?</a:t>
            </a:r>
            <a:endParaRPr sz="1000" b="0" i="0" u="none" strike="noStrike" cap="none">
              <a:solidFill>
                <a:schemeClr val="dk1"/>
              </a:solidFill>
              <a:latin typeface="Calibri"/>
              <a:ea typeface="Calibri"/>
              <a:cs typeface="Calibri"/>
              <a:sym typeface="Calibri"/>
            </a:endParaRPr>
          </a:p>
        </p:txBody>
      </p:sp>
      <p:sp>
        <p:nvSpPr>
          <p:cNvPr id="125" name="Google Shape;125;p3"/>
          <p:cNvSpPr/>
          <p:nvPr/>
        </p:nvSpPr>
        <p:spPr>
          <a:xfrm>
            <a:off x="6620256" y="1417320"/>
            <a:ext cx="969264" cy="47548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6620256" y="1417320"/>
            <a:ext cx="969264" cy="47548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2.4</a:t>
            </a:r>
            <a:endParaRPr sz="14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/10</a:t>
            </a:r>
            <a:endParaRPr sz="1400" b="0" i="0" u="none" strike="noStrike" cap="none">
              <a:solidFill>
                <a:schemeClr val="dk1"/>
              </a:solidFill>
              <a:latin typeface="Calibri"/>
              <a:ea typeface="Calibri"/>
              <a:cs typeface="Calibri"/>
              <a:sym typeface="Calibri"/>
            </a:endParaRPr>
          </a:p>
        </p:txBody>
      </p:sp>
      <p:sp>
        <p:nvSpPr>
          <p:cNvPr id="127" name="Google Shape;127;p3"/>
          <p:cNvSpPr/>
          <p:nvPr/>
        </p:nvSpPr>
        <p:spPr>
          <a:xfrm>
            <a:off x="7699248" y="1380744"/>
            <a:ext cx="1389888"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High Evidence</a:t>
            </a:r>
            <a:endParaRPr sz="1000" b="0" i="0" u="none" strike="noStrike" cap="none">
              <a:solidFill>
                <a:schemeClr val="dk1"/>
              </a:solidFill>
              <a:latin typeface="Calibri"/>
              <a:ea typeface="Calibri"/>
              <a:cs typeface="Calibri"/>
              <a:sym typeface="Calibri"/>
            </a:endParaRPr>
          </a:p>
        </p:txBody>
      </p:sp>
      <p:sp>
        <p:nvSpPr>
          <p:cNvPr id="128" name="Google Shape;128;p3"/>
          <p:cNvSpPr/>
          <p:nvPr/>
        </p:nvSpPr>
        <p:spPr>
          <a:xfrm>
            <a:off x="9162288" y="1380744"/>
            <a:ext cx="278892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Staff describe goodwill at peer level but a deep erosion of psychological safety and capability across schools.</a:t>
            </a:r>
            <a:endParaRPr sz="1000" b="0" i="0" u="none" strike="noStrike" cap="none">
              <a:solidFill>
                <a:schemeClr val="dk1"/>
              </a:solidFill>
              <a:latin typeface="Calibri"/>
              <a:ea typeface="Calibri"/>
              <a:cs typeface="Calibri"/>
              <a:sym typeface="Calibri"/>
            </a:endParaRPr>
          </a:p>
        </p:txBody>
      </p:sp>
      <p:sp>
        <p:nvSpPr>
          <p:cNvPr id="129" name="Google Shape;129;p3"/>
          <p:cNvSpPr/>
          <p:nvPr/>
        </p:nvSpPr>
        <p:spPr>
          <a:xfrm>
            <a:off x="365760" y="1984248"/>
            <a:ext cx="11548872" cy="658368"/>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438912" y="2057400"/>
            <a:ext cx="2231136"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Consistency</a:t>
            </a:r>
            <a:endParaRPr sz="1200" b="0" i="0" u="none" strike="noStrike" cap="none">
              <a:solidFill>
                <a:schemeClr val="dk1"/>
              </a:solidFill>
              <a:latin typeface="Calibri"/>
              <a:ea typeface="Calibri"/>
              <a:cs typeface="Calibri"/>
              <a:sym typeface="Calibri"/>
            </a:endParaRPr>
          </a:p>
        </p:txBody>
      </p:sp>
      <p:sp>
        <p:nvSpPr>
          <p:cNvPr id="131" name="Google Shape;131;p3"/>
          <p:cNvSpPr/>
          <p:nvPr/>
        </p:nvSpPr>
        <p:spPr>
          <a:xfrm>
            <a:off x="2816352" y="2039112"/>
            <a:ext cx="3694176"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Does the organisation practise what it preaches, or is there a gap between what leadership says and what actually happens?</a:t>
            </a:r>
            <a:endParaRPr sz="1000" b="0" i="0" u="none" strike="noStrike" cap="none">
              <a:solidFill>
                <a:schemeClr val="dk1"/>
              </a:solidFill>
              <a:latin typeface="Calibri"/>
              <a:ea typeface="Calibri"/>
              <a:cs typeface="Calibri"/>
              <a:sym typeface="Calibri"/>
            </a:endParaRPr>
          </a:p>
        </p:txBody>
      </p:sp>
      <p:sp>
        <p:nvSpPr>
          <p:cNvPr id="132" name="Google Shape;132;p3"/>
          <p:cNvSpPr/>
          <p:nvPr/>
        </p:nvSpPr>
        <p:spPr>
          <a:xfrm>
            <a:off x="6620256" y="2075688"/>
            <a:ext cx="969264" cy="47548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6620256" y="2075688"/>
            <a:ext cx="969264" cy="47548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0.8</a:t>
            </a:r>
            <a:endParaRPr sz="14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/10</a:t>
            </a:r>
            <a:endParaRPr sz="1400" b="0" i="0" u="none" strike="noStrike" cap="none">
              <a:solidFill>
                <a:schemeClr val="dk1"/>
              </a:solidFill>
              <a:latin typeface="Calibri"/>
              <a:ea typeface="Calibri"/>
              <a:cs typeface="Calibri"/>
              <a:sym typeface="Calibri"/>
            </a:endParaRPr>
          </a:p>
        </p:txBody>
      </p:sp>
      <p:sp>
        <p:nvSpPr>
          <p:cNvPr id="134" name="Google Shape;134;p3"/>
          <p:cNvSpPr/>
          <p:nvPr/>
        </p:nvSpPr>
        <p:spPr>
          <a:xfrm>
            <a:off x="7699248" y="2039112"/>
            <a:ext cx="1389888"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High Evidence</a:t>
            </a:r>
            <a:endParaRPr sz="1000" b="0" i="0" u="none" strike="noStrike" cap="none">
              <a:solidFill>
                <a:schemeClr val="dk1"/>
              </a:solidFill>
              <a:latin typeface="Calibri"/>
              <a:ea typeface="Calibri"/>
              <a:cs typeface="Calibri"/>
              <a:sym typeface="Calibri"/>
            </a:endParaRPr>
          </a:p>
        </p:txBody>
      </p:sp>
      <p:sp>
        <p:nvSpPr>
          <p:cNvPr id="135" name="Google Shape;135;p3"/>
          <p:cNvSpPr/>
          <p:nvPr/>
        </p:nvSpPr>
        <p:spPr>
          <a:xfrm>
            <a:off x="9162288" y="2039112"/>
            <a:ext cx="278892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Process discipline has broken down at the institutional level. Communication and consultation are described in unusually severe terms by staff representatives.</a:t>
            </a:r>
            <a:endParaRPr sz="1000" b="0" i="0" u="none" strike="noStrike" cap="none">
              <a:solidFill>
                <a:schemeClr val="dk1"/>
              </a:solidFill>
              <a:latin typeface="Calibri"/>
              <a:ea typeface="Calibri"/>
              <a:cs typeface="Calibri"/>
              <a:sym typeface="Calibri"/>
            </a:endParaRPr>
          </a:p>
        </p:txBody>
      </p:sp>
      <p:sp>
        <p:nvSpPr>
          <p:cNvPr id="136" name="Google Shape;136;p3"/>
          <p:cNvSpPr/>
          <p:nvPr/>
        </p:nvSpPr>
        <p:spPr>
          <a:xfrm>
            <a:off x="365760" y="2642616"/>
            <a:ext cx="11548872" cy="658368"/>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438912" y="2715768"/>
            <a:ext cx="2231136"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Adaptability</a:t>
            </a:r>
            <a:endParaRPr sz="1200" b="0" i="0" u="none" strike="noStrike" cap="none">
              <a:solidFill>
                <a:schemeClr val="dk1"/>
              </a:solidFill>
              <a:latin typeface="Calibri"/>
              <a:ea typeface="Calibri"/>
              <a:cs typeface="Calibri"/>
              <a:sym typeface="Calibri"/>
            </a:endParaRPr>
          </a:p>
        </p:txBody>
      </p:sp>
      <p:sp>
        <p:nvSpPr>
          <p:cNvPr id="138" name="Google Shape;138;p3"/>
          <p:cNvSpPr/>
          <p:nvPr/>
        </p:nvSpPr>
        <p:spPr>
          <a:xfrm>
            <a:off x="2816352" y="2697480"/>
            <a:ext cx="3694176"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Can this institution learn from mistakes and manage change without falling apart, or does it lurch from crisis to crisis?</a:t>
            </a:r>
            <a:endParaRPr sz="1000" b="0" i="0" u="none" strike="noStrike" cap="none">
              <a:solidFill>
                <a:schemeClr val="dk1"/>
              </a:solidFill>
              <a:latin typeface="Calibri"/>
              <a:ea typeface="Calibri"/>
              <a:cs typeface="Calibri"/>
              <a:sym typeface="Calibri"/>
            </a:endParaRPr>
          </a:p>
        </p:txBody>
      </p:sp>
      <p:sp>
        <p:nvSpPr>
          <p:cNvPr id="139" name="Google Shape;139;p3"/>
          <p:cNvSpPr/>
          <p:nvPr/>
        </p:nvSpPr>
        <p:spPr>
          <a:xfrm>
            <a:off x="6620256" y="2734056"/>
            <a:ext cx="969264" cy="475488"/>
          </a:xfrm>
          <a:prstGeom prst="rect">
            <a:avLst/>
          </a:prstGeom>
          <a:solidFill>
            <a:srgbClr val="FFC7CE"/>
          </a:solidFill>
          <a:ln w="12700" cap="flat" cmpd="sng">
            <a:solidFill>
              <a:srgbClr val="FFC7C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6620256" y="2734056"/>
            <a:ext cx="969264" cy="47548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1.3</a:t>
            </a:r>
            <a:endParaRPr sz="14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C00000"/>
              </a:buClr>
              <a:buSzPts val="1400"/>
              <a:buFont typeface="Montserrat"/>
              <a:buNone/>
            </a:pPr>
            <a:r>
              <a:rPr lang="en-US" sz="1400" b="1" i="0" u="none" strike="noStrike" cap="none">
                <a:solidFill>
                  <a:srgbClr val="C00000"/>
                </a:solidFill>
                <a:latin typeface="Montserrat"/>
                <a:ea typeface="Montserrat"/>
                <a:cs typeface="Montserrat"/>
                <a:sym typeface="Montserrat"/>
              </a:rPr>
              <a:t>/10</a:t>
            </a:r>
            <a:endParaRPr sz="1400" b="0" i="0" u="none" strike="noStrike" cap="none">
              <a:solidFill>
                <a:schemeClr val="dk1"/>
              </a:solidFill>
              <a:latin typeface="Calibri"/>
              <a:ea typeface="Calibri"/>
              <a:cs typeface="Calibri"/>
              <a:sym typeface="Calibri"/>
            </a:endParaRPr>
          </a:p>
        </p:txBody>
      </p:sp>
      <p:sp>
        <p:nvSpPr>
          <p:cNvPr id="141" name="Google Shape;141;p3"/>
          <p:cNvSpPr/>
          <p:nvPr/>
        </p:nvSpPr>
        <p:spPr>
          <a:xfrm>
            <a:off x="7699248" y="2697480"/>
            <a:ext cx="1389888"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High Evidence</a:t>
            </a:r>
            <a:endParaRPr sz="1000" b="0" i="0" u="none" strike="noStrike" cap="none">
              <a:solidFill>
                <a:schemeClr val="dk1"/>
              </a:solidFill>
              <a:latin typeface="Calibri"/>
              <a:ea typeface="Calibri"/>
              <a:cs typeface="Calibri"/>
              <a:sym typeface="Calibri"/>
            </a:endParaRPr>
          </a:p>
        </p:txBody>
      </p:sp>
      <p:sp>
        <p:nvSpPr>
          <p:cNvPr id="142" name="Google Shape;142;p3"/>
          <p:cNvSpPr/>
          <p:nvPr/>
        </p:nvSpPr>
        <p:spPr>
          <a:xfrm>
            <a:off x="9162288" y="2697480"/>
            <a:ext cx="278892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The institution shows little evidence of organisational learning across successive restructures. Senior leaders are repeating a model previously found unlawful at another institution.</a:t>
            </a:r>
            <a:endParaRPr sz="1000" b="0" i="0" u="none" strike="noStrike" cap="none">
              <a:solidFill>
                <a:schemeClr val="dk1"/>
              </a:solidFill>
              <a:latin typeface="Calibri"/>
              <a:ea typeface="Calibri"/>
              <a:cs typeface="Calibri"/>
              <a:sym typeface="Calibri"/>
            </a:endParaRPr>
          </a:p>
        </p:txBody>
      </p:sp>
      <p:sp>
        <p:nvSpPr>
          <p:cNvPr id="143" name="Google Shape;143;p3"/>
          <p:cNvSpPr/>
          <p:nvPr/>
        </p:nvSpPr>
        <p:spPr>
          <a:xfrm>
            <a:off x="365760" y="3300984"/>
            <a:ext cx="11548872" cy="658368"/>
          </a:xfrm>
          <a:prstGeom prst="rect">
            <a:avLst/>
          </a:prstGeom>
          <a:solidFill>
            <a:srgbClr val="EEF4FA"/>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438912" y="3374136"/>
            <a:ext cx="2231136"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Mission</a:t>
            </a:r>
            <a:endParaRPr sz="1200" b="0" i="0" u="none" strike="noStrike" cap="none">
              <a:solidFill>
                <a:schemeClr val="dk1"/>
              </a:solidFill>
              <a:latin typeface="Calibri"/>
              <a:ea typeface="Calibri"/>
              <a:cs typeface="Calibri"/>
              <a:sym typeface="Calibri"/>
            </a:endParaRPr>
          </a:p>
        </p:txBody>
      </p:sp>
      <p:sp>
        <p:nvSpPr>
          <p:cNvPr id="145" name="Google Shape;145;p3"/>
          <p:cNvSpPr/>
          <p:nvPr/>
        </p:nvSpPr>
        <p:spPr>
          <a:xfrm>
            <a:off x="2816352" y="3355848"/>
            <a:ext cx="3694176"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Do people here believe the institution has a clear, credible direction, and do they trust the people leading it?</a:t>
            </a:r>
            <a:endParaRPr sz="1000" b="0" i="0" u="none" strike="noStrike" cap="none">
              <a:solidFill>
                <a:schemeClr val="dk1"/>
              </a:solidFill>
              <a:latin typeface="Calibri"/>
              <a:ea typeface="Calibri"/>
              <a:cs typeface="Calibri"/>
              <a:sym typeface="Calibri"/>
            </a:endParaRPr>
          </a:p>
        </p:txBody>
      </p:sp>
      <p:sp>
        <p:nvSpPr>
          <p:cNvPr id="146" name="Google Shape;146;p3"/>
          <p:cNvSpPr/>
          <p:nvPr/>
        </p:nvSpPr>
        <p:spPr>
          <a:xfrm>
            <a:off x="6620256" y="3392424"/>
            <a:ext cx="969264" cy="47548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6620256" y="3392424"/>
            <a:ext cx="969264" cy="47548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5</a:t>
            </a:r>
            <a:endParaRPr sz="14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/10</a:t>
            </a:r>
            <a:endParaRPr sz="1400" b="0" i="0" u="none" strike="noStrike" cap="none">
              <a:solidFill>
                <a:schemeClr val="dk1"/>
              </a:solidFill>
              <a:latin typeface="Calibri"/>
              <a:ea typeface="Calibri"/>
              <a:cs typeface="Calibri"/>
              <a:sym typeface="Calibri"/>
            </a:endParaRPr>
          </a:p>
        </p:txBody>
      </p:sp>
      <p:sp>
        <p:nvSpPr>
          <p:cNvPr id="148" name="Google Shape;148;p3"/>
          <p:cNvSpPr/>
          <p:nvPr/>
        </p:nvSpPr>
        <p:spPr>
          <a:xfrm>
            <a:off x="7699248" y="3355848"/>
            <a:ext cx="1389888"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High Evidence</a:t>
            </a:r>
            <a:endParaRPr sz="1000" b="0" i="0" u="none" strike="noStrike" cap="none">
              <a:solidFill>
                <a:schemeClr val="dk1"/>
              </a:solidFill>
              <a:latin typeface="Calibri"/>
              <a:ea typeface="Calibri"/>
              <a:cs typeface="Calibri"/>
              <a:sym typeface="Calibri"/>
            </a:endParaRPr>
          </a:p>
        </p:txBody>
      </p:sp>
      <p:sp>
        <p:nvSpPr>
          <p:cNvPr id="149" name="Google Shape;149;p3"/>
          <p:cNvSpPr/>
          <p:nvPr/>
        </p:nvSpPr>
        <p:spPr>
          <a:xfrm>
            <a:off x="9162288" y="3355848"/>
            <a:ext cx="278892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A genuinely distinctive mission is in place but its execution is contested. Staff and stakeholders see daylight between Strategy 2030 and lived institutional behaviour.</a:t>
            </a:r>
            <a:endParaRPr sz="1000" b="0" i="0" u="none" strike="noStrike" cap="none">
              <a:solidFill>
                <a:schemeClr val="dk1"/>
              </a:solidFill>
              <a:latin typeface="Calibri"/>
              <a:ea typeface="Calibri"/>
              <a:cs typeface="Calibri"/>
              <a:sym typeface="Calibri"/>
            </a:endParaRPr>
          </a:p>
        </p:txBody>
      </p:sp>
      <p:sp>
        <p:nvSpPr>
          <p:cNvPr id="150" name="Google Shape;150;p3"/>
          <p:cNvSpPr/>
          <p:nvPr/>
        </p:nvSpPr>
        <p:spPr>
          <a:xfrm>
            <a:off x="365760" y="3959352"/>
            <a:ext cx="11548872" cy="658368"/>
          </a:xfrm>
          <a:prstGeom prst="rect">
            <a:avLst/>
          </a:prstGeom>
          <a:solidFill>
            <a:srgbClr val="FFFFFF"/>
          </a:solidFill>
          <a:ln w="12700" cap="flat" cmpd="sng">
            <a:solidFill>
              <a:srgbClr val="D0D8E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438912" y="4032504"/>
            <a:ext cx="2231136"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Montserrat"/>
              <a:buNone/>
            </a:pPr>
            <a:r>
              <a:rPr lang="en-US" sz="1200" b="1" i="0" u="none" strike="noStrike" cap="none">
                <a:solidFill>
                  <a:srgbClr val="002147"/>
                </a:solidFill>
                <a:latin typeface="Montserrat"/>
                <a:ea typeface="Montserrat"/>
                <a:cs typeface="Montserrat"/>
                <a:sym typeface="Montserrat"/>
              </a:rPr>
              <a:t>Market Alignment</a:t>
            </a:r>
            <a:endParaRPr sz="1200" b="0" i="0" u="none" strike="noStrike" cap="none">
              <a:solidFill>
                <a:schemeClr val="dk1"/>
              </a:solidFill>
              <a:latin typeface="Calibri"/>
              <a:ea typeface="Calibri"/>
              <a:cs typeface="Calibri"/>
              <a:sym typeface="Calibri"/>
            </a:endParaRPr>
          </a:p>
        </p:txBody>
      </p:sp>
      <p:sp>
        <p:nvSpPr>
          <p:cNvPr id="152" name="Google Shape;152;p3"/>
          <p:cNvSpPr/>
          <p:nvPr/>
        </p:nvSpPr>
        <p:spPr>
          <a:xfrm>
            <a:off x="2816352" y="4014216"/>
            <a:ext cx="3694176"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Is this organisation genuinely focused on the people it serves, students, staff, and the wider sector, or is it primarily focused on financial returns?</a:t>
            </a:r>
            <a:endParaRPr sz="1000" b="0" i="0" u="none" strike="noStrike" cap="none">
              <a:solidFill>
                <a:schemeClr val="dk1"/>
              </a:solidFill>
              <a:latin typeface="Calibri"/>
              <a:ea typeface="Calibri"/>
              <a:cs typeface="Calibri"/>
              <a:sym typeface="Calibri"/>
            </a:endParaRPr>
          </a:p>
        </p:txBody>
      </p:sp>
      <p:sp>
        <p:nvSpPr>
          <p:cNvPr id="153" name="Google Shape;153;p3"/>
          <p:cNvSpPr/>
          <p:nvPr/>
        </p:nvSpPr>
        <p:spPr>
          <a:xfrm>
            <a:off x="6620256" y="4050792"/>
            <a:ext cx="969264" cy="475488"/>
          </a:xfrm>
          <a:prstGeom prst="rect">
            <a:avLst/>
          </a:prstGeom>
          <a:solidFill>
            <a:srgbClr val="FFEB9C"/>
          </a:solidFill>
          <a:ln w="12700" cap="flat" cmpd="sng">
            <a:solidFill>
              <a:srgbClr val="FFEB9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a:off x="6620256" y="4050792"/>
            <a:ext cx="969264" cy="47548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6.4</a:t>
            </a:r>
            <a:endParaRPr sz="14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7D6608"/>
              </a:buClr>
              <a:buSzPts val="1400"/>
              <a:buFont typeface="Montserrat"/>
              <a:buNone/>
            </a:pPr>
            <a:r>
              <a:rPr lang="en-US" sz="1400" b="1" i="0" u="none" strike="noStrike" cap="none">
                <a:solidFill>
                  <a:srgbClr val="7D6608"/>
                </a:solidFill>
                <a:latin typeface="Montserrat"/>
                <a:ea typeface="Montserrat"/>
                <a:cs typeface="Montserrat"/>
                <a:sym typeface="Montserrat"/>
              </a:rPr>
              <a:t>/10</a:t>
            </a:r>
            <a:endParaRPr sz="1400" b="0" i="0" u="none" strike="noStrike" cap="none">
              <a:solidFill>
                <a:schemeClr val="dk1"/>
              </a:solidFill>
              <a:latin typeface="Calibri"/>
              <a:ea typeface="Calibri"/>
              <a:cs typeface="Calibri"/>
              <a:sym typeface="Calibri"/>
            </a:endParaRPr>
          </a:p>
        </p:txBody>
      </p:sp>
      <p:sp>
        <p:nvSpPr>
          <p:cNvPr id="155" name="Google Shape;155;p3"/>
          <p:cNvSpPr/>
          <p:nvPr/>
        </p:nvSpPr>
        <p:spPr>
          <a:xfrm>
            <a:off x="7699248" y="4014216"/>
            <a:ext cx="1389888"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High Evidence</a:t>
            </a:r>
            <a:endParaRPr sz="1000" b="0" i="0" u="none" strike="noStrike" cap="none">
              <a:solidFill>
                <a:schemeClr val="dk1"/>
              </a:solidFill>
              <a:latin typeface="Calibri"/>
              <a:ea typeface="Calibri"/>
              <a:cs typeface="Calibri"/>
              <a:sym typeface="Calibri"/>
            </a:endParaRPr>
          </a:p>
        </p:txBody>
      </p:sp>
      <p:sp>
        <p:nvSpPr>
          <p:cNvPr id="156" name="Google Shape;156;p3"/>
          <p:cNvSpPr/>
          <p:nvPr/>
        </p:nvSpPr>
        <p:spPr>
          <a:xfrm>
            <a:off x="9162288" y="4014216"/>
            <a:ext cx="2788920" cy="548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Student-facing performance is strong and improving. The market-alignment failures sit upstream in international recruitment and post-Brexit research income, not in the core student proposition.</a:t>
            </a:r>
            <a:endParaRPr sz="1000" b="0" i="0" u="none" strike="noStrike" cap="none">
              <a:solidFill>
                <a:schemeClr val="dk1"/>
              </a:solidFill>
              <a:latin typeface="Calibri"/>
              <a:ea typeface="Calibri"/>
              <a:cs typeface="Calibri"/>
              <a:sym typeface="Calibri"/>
            </a:endParaRPr>
          </a:p>
        </p:txBody>
      </p:sp>
      <p:sp>
        <p:nvSpPr>
          <p:cNvPr id="157" name="Google Shape;157;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62"/>
        <p:cNvGrpSpPr/>
        <p:nvPr/>
      </p:nvGrpSpPr>
      <p:grpSpPr>
        <a:xfrm>
          <a:off x="0" y="0"/>
          <a:ext cx="0" cy="0"/>
          <a:chOff x="0" y="0"/>
          <a:chExt cx="0" cy="0"/>
        </a:xfrm>
      </p:grpSpPr>
      <p:pic>
        <p:nvPicPr>
          <p:cNvPr id="163" name="Google Shape;163;p4" descr="/mnt/skills/user/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64" name="Google Shape;164;p4"/>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6A88"/>
              </a:buClr>
              <a:buSzPts val="700"/>
              <a:buFont typeface="Calibri"/>
              <a:buNone/>
            </a:pPr>
            <a:r>
              <a:rPr lang="en-US" sz="700" b="0" i="0" u="none" strike="noStrike" cap="none">
                <a:solidFill>
                  <a:srgbClr val="4A6A8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66" name="Google Shape;166;p4"/>
          <p:cNvSpPr/>
          <p:nvPr/>
        </p:nvSpPr>
        <p:spPr>
          <a:xfrm>
            <a:off x="457200" y="36576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CHANGE READINESS VERDICT</a:t>
            </a:r>
            <a:endParaRPr sz="1100" b="0" i="0" u="none" strike="noStrike" cap="none">
              <a:solidFill>
                <a:schemeClr val="dk1"/>
              </a:solidFill>
              <a:latin typeface="Calibri"/>
              <a:ea typeface="Calibri"/>
              <a:cs typeface="Calibri"/>
              <a:sym typeface="Calibri"/>
            </a:endParaRPr>
          </a:p>
        </p:txBody>
      </p:sp>
      <p:sp>
        <p:nvSpPr>
          <p:cNvPr id="167" name="Google Shape;167;p4"/>
          <p:cNvSpPr/>
          <p:nvPr/>
        </p:nvSpPr>
        <p:spPr>
          <a:xfrm>
            <a:off x="457200" y="777240"/>
            <a:ext cx="5303520" cy="128016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457200" y="777240"/>
            <a:ext cx="5303520" cy="12801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5200"/>
              <a:buFont typeface="Montserrat"/>
              <a:buNone/>
            </a:pPr>
            <a:r>
              <a:rPr lang="en-US" sz="5200" b="1" i="0" u="none" strike="noStrike" cap="none">
                <a:solidFill>
                  <a:srgbClr val="FFFFFF"/>
                </a:solidFill>
                <a:latin typeface="Montserrat"/>
                <a:ea typeface="Montserrat"/>
                <a:cs typeface="Montserrat"/>
                <a:sym typeface="Montserrat"/>
              </a:rPr>
              <a:t>AT RISK</a:t>
            </a:r>
            <a:endParaRPr sz="5200" b="0" i="0" u="none" strike="noStrike" cap="none">
              <a:solidFill>
                <a:schemeClr val="dk1"/>
              </a:solidFill>
              <a:latin typeface="Calibri"/>
              <a:ea typeface="Calibri"/>
              <a:cs typeface="Calibri"/>
              <a:sym typeface="Calibri"/>
            </a:endParaRPr>
          </a:p>
        </p:txBody>
      </p:sp>
      <p:sp>
        <p:nvSpPr>
          <p:cNvPr id="169" name="Google Shape;169;p4"/>
          <p:cNvSpPr/>
          <p:nvPr/>
        </p:nvSpPr>
        <p:spPr>
          <a:xfrm>
            <a:off x="6035040" y="777240"/>
            <a:ext cx="2194560" cy="1280160"/>
          </a:xfrm>
          <a:prstGeom prst="rect">
            <a:avLst/>
          </a:prstGeom>
          <a:solidFill>
            <a:srgbClr val="001530"/>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6035040" y="914400"/>
            <a:ext cx="2194560" cy="2286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BORI</a:t>
            </a:r>
            <a:endParaRPr sz="1100" b="0" i="0" u="none" strike="noStrike" cap="none">
              <a:solidFill>
                <a:schemeClr val="dk1"/>
              </a:solidFill>
              <a:latin typeface="Calibri"/>
              <a:ea typeface="Calibri"/>
              <a:cs typeface="Calibri"/>
              <a:sym typeface="Calibri"/>
            </a:endParaRPr>
          </a:p>
        </p:txBody>
      </p:sp>
      <p:sp>
        <p:nvSpPr>
          <p:cNvPr id="171" name="Google Shape;171;p4"/>
          <p:cNvSpPr/>
          <p:nvPr/>
        </p:nvSpPr>
        <p:spPr>
          <a:xfrm>
            <a:off x="6035040" y="1097280"/>
            <a:ext cx="2194560" cy="6400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4600"/>
              <a:buFont typeface="Montserrat"/>
              <a:buNone/>
            </a:pPr>
            <a:r>
              <a:rPr lang="en-US" sz="4600" b="1" i="0" u="none" strike="noStrike" cap="none">
                <a:solidFill>
                  <a:srgbClr val="FFFFFF"/>
                </a:solidFill>
                <a:latin typeface="Montserrat"/>
                <a:ea typeface="Montserrat"/>
                <a:cs typeface="Montserrat"/>
                <a:sym typeface="Montserrat"/>
              </a:rPr>
              <a:t>3.2</a:t>
            </a:r>
            <a:endParaRPr sz="4600" b="0" i="0" u="none" strike="noStrike" cap="none">
              <a:solidFill>
                <a:schemeClr val="dk1"/>
              </a:solidFill>
              <a:latin typeface="Calibri"/>
              <a:ea typeface="Calibri"/>
              <a:cs typeface="Calibri"/>
              <a:sym typeface="Calibri"/>
            </a:endParaRPr>
          </a:p>
        </p:txBody>
      </p:sp>
      <p:sp>
        <p:nvSpPr>
          <p:cNvPr id="172" name="Google Shape;172;p4"/>
          <p:cNvSpPr/>
          <p:nvPr/>
        </p:nvSpPr>
        <p:spPr>
          <a:xfrm>
            <a:off x="6035040" y="1691640"/>
            <a:ext cx="2194560" cy="18288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1100"/>
              <a:buFont typeface="Calibri"/>
              <a:buNone/>
            </a:pPr>
            <a:r>
              <a:rPr lang="en-US" sz="1100" b="0" i="0" u="none" strike="noStrike" cap="none">
                <a:solidFill>
                  <a:srgbClr val="A0B4C8"/>
                </a:solidFill>
                <a:latin typeface="Calibri"/>
                <a:ea typeface="Calibri"/>
                <a:cs typeface="Calibri"/>
                <a:sym typeface="Calibri"/>
              </a:rPr>
              <a:t>/ 10</a:t>
            </a:r>
            <a:endParaRPr sz="1100" b="0" i="0" u="none" strike="noStrike" cap="none">
              <a:solidFill>
                <a:schemeClr val="dk1"/>
              </a:solidFill>
              <a:latin typeface="Calibri"/>
              <a:ea typeface="Calibri"/>
              <a:cs typeface="Calibri"/>
              <a:sym typeface="Calibri"/>
            </a:endParaRPr>
          </a:p>
        </p:txBody>
      </p:sp>
      <p:sp>
        <p:nvSpPr>
          <p:cNvPr id="173" name="Google Shape;173;p4"/>
          <p:cNvSpPr/>
          <p:nvPr/>
        </p:nvSpPr>
        <p:spPr>
          <a:xfrm>
            <a:off x="8321040" y="777240"/>
            <a:ext cx="3502152" cy="1280160"/>
          </a:xfrm>
          <a:prstGeom prst="rect">
            <a:avLst/>
          </a:prstGeom>
          <a:solidFill>
            <a:srgbClr val="001D3D"/>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4"/>
          <p:cNvSpPr/>
          <p:nvPr/>
        </p:nvSpPr>
        <p:spPr>
          <a:xfrm>
            <a:off x="8430768" y="868680"/>
            <a:ext cx="32918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Interpretation</a:t>
            </a:r>
            <a:endParaRPr sz="1000" b="0" i="0" u="none" strike="noStrike" cap="none">
              <a:solidFill>
                <a:schemeClr val="dk1"/>
              </a:solidFill>
              <a:latin typeface="Calibri"/>
              <a:ea typeface="Calibri"/>
              <a:cs typeface="Calibri"/>
              <a:sym typeface="Calibri"/>
            </a:endParaRPr>
          </a:p>
        </p:txBody>
      </p:sp>
      <p:sp>
        <p:nvSpPr>
          <p:cNvPr id="175" name="Google Shape;175;p4"/>
          <p:cNvSpPr/>
          <p:nvPr/>
        </p:nvSpPr>
        <p:spPr>
          <a:xfrm>
            <a:off x="8430768" y="1115568"/>
            <a:ext cx="3291840" cy="86868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dirty="0">
                <a:solidFill>
                  <a:srgbClr val="FFFFFF"/>
                </a:solidFill>
                <a:latin typeface="Calibri"/>
                <a:ea typeface="Calibri"/>
                <a:cs typeface="Calibri"/>
                <a:sym typeface="Calibri"/>
              </a:rPr>
              <a:t>A BORI of 3.2 places Caerwen in the lower band of </a:t>
            </a:r>
            <a:r>
              <a:rPr lang="en-US" sz="1000" b="0" i="0" u="none" strike="noStrike" cap="none" dirty="0" err="1">
                <a:solidFill>
                  <a:srgbClr val="FFFFFF"/>
                </a:solidFill>
                <a:latin typeface="Calibri"/>
                <a:ea typeface="Calibri"/>
                <a:cs typeface="Calibri"/>
                <a:sym typeface="Calibri"/>
              </a:rPr>
              <a:t>organisational</a:t>
            </a:r>
            <a:r>
              <a:rPr lang="en-US" sz="1000" b="0" i="0" u="none" strike="noStrike" cap="none" dirty="0">
                <a:solidFill>
                  <a:srgbClr val="FFFFFF"/>
                </a:solidFill>
                <a:latin typeface="Calibri"/>
                <a:ea typeface="Calibri"/>
                <a:cs typeface="Calibri"/>
                <a:sym typeface="Calibri"/>
              </a:rPr>
              <a:t> readiness, </a:t>
            </a:r>
            <a:r>
              <a:rPr lang="en-US" sz="1000" b="0" i="0" u="none" strike="noStrike" cap="none" dirty="0" err="1">
                <a:solidFill>
                  <a:srgbClr val="FFFFFF"/>
                </a:solidFill>
                <a:latin typeface="Calibri"/>
                <a:ea typeface="Calibri"/>
                <a:cs typeface="Calibri"/>
                <a:sym typeface="Calibri"/>
              </a:rPr>
              <a:t>signalling</a:t>
            </a:r>
            <a:r>
              <a:rPr lang="en-US" sz="1000" b="0" i="0" u="none" strike="noStrike" cap="none" dirty="0">
                <a:solidFill>
                  <a:srgbClr val="FFFFFF"/>
                </a:solidFill>
                <a:latin typeface="Calibri"/>
                <a:ea typeface="Calibri"/>
                <a:cs typeface="Calibri"/>
                <a:sym typeface="Calibri"/>
              </a:rPr>
              <a:t> that any major transformation initiative would face significant friction in execution.</a:t>
            </a:r>
            <a:endParaRPr sz="1000" b="0" i="0" u="none" strike="noStrike" cap="none" dirty="0">
              <a:solidFill>
                <a:schemeClr val="dk1"/>
              </a:solidFill>
              <a:latin typeface="Calibri"/>
              <a:ea typeface="Calibri"/>
              <a:cs typeface="Calibri"/>
              <a:sym typeface="Calibri"/>
            </a:endParaRPr>
          </a:p>
        </p:txBody>
      </p:sp>
      <p:sp>
        <p:nvSpPr>
          <p:cNvPr id="176" name="Google Shape;176;p4"/>
          <p:cNvSpPr/>
          <p:nvPr/>
        </p:nvSpPr>
        <p:spPr>
          <a:xfrm>
            <a:off x="457200" y="2240280"/>
            <a:ext cx="109728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200"/>
              <a:buFont typeface="Montserrat"/>
              <a:buNone/>
            </a:pPr>
            <a:r>
              <a:rPr lang="en-US" sz="1200" b="1" i="0" u="none" strike="noStrike" cap="none">
                <a:solidFill>
                  <a:srgbClr val="00CED1"/>
                </a:solidFill>
                <a:latin typeface="Montserrat"/>
                <a:ea typeface="Montserrat"/>
                <a:cs typeface="Montserrat"/>
                <a:sym typeface="Montserrat"/>
              </a:rPr>
              <a:t>What this means</a:t>
            </a:r>
            <a:endParaRPr sz="1200" b="0" i="0" u="none" strike="noStrike" cap="none">
              <a:solidFill>
                <a:schemeClr val="dk1"/>
              </a:solidFill>
              <a:latin typeface="Calibri"/>
              <a:ea typeface="Calibri"/>
              <a:cs typeface="Calibri"/>
              <a:sym typeface="Calibri"/>
            </a:endParaRPr>
          </a:p>
        </p:txBody>
      </p:sp>
      <p:sp>
        <p:nvSpPr>
          <p:cNvPr id="177" name="Google Shape;177;p4"/>
          <p:cNvSpPr/>
          <p:nvPr/>
        </p:nvSpPr>
        <p:spPr>
          <a:xfrm>
            <a:off x="457200" y="2542032"/>
            <a:ext cx="10972800" cy="594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The verdict is mechanically driven by Adaptability scoring 1.3 against a 3.0 floor, supported by BORI 3.2 below the 3.5 floor and three dimensions scoring below 3.0.</a:t>
            </a:r>
            <a:endParaRPr sz="1200" b="0" i="0" u="none" strike="noStrike" cap="none">
              <a:solidFill>
                <a:schemeClr val="dk1"/>
              </a:solidFill>
              <a:latin typeface="Calibri"/>
              <a:ea typeface="Calibri"/>
              <a:cs typeface="Calibri"/>
              <a:sym typeface="Calibri"/>
            </a:endParaRPr>
          </a:p>
        </p:txBody>
      </p:sp>
      <p:sp>
        <p:nvSpPr>
          <p:cNvPr id="178" name="Google Shape;178;p4"/>
          <p:cNvSpPr/>
          <p:nvPr/>
        </p:nvSpPr>
        <p:spPr>
          <a:xfrm>
            <a:off x="365760" y="3291840"/>
            <a:ext cx="3749040" cy="1325880"/>
          </a:xfrm>
          <a:prstGeom prst="rect">
            <a:avLst/>
          </a:prstGeom>
          <a:solidFill>
            <a:srgbClr val="001D3D"/>
          </a:solidFill>
          <a:ln w="12700" cap="flat" cmpd="sng">
            <a:solidFill>
              <a:srgbClr val="00CED1"/>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4"/>
          <p:cNvSpPr/>
          <p:nvPr/>
        </p:nvSpPr>
        <p:spPr>
          <a:xfrm>
            <a:off x="475488" y="3383280"/>
            <a:ext cx="3529584"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Stabilise before any further transformation</a:t>
            </a:r>
            <a:endParaRPr sz="1100" b="0" i="0" u="none" strike="noStrike" cap="none">
              <a:solidFill>
                <a:schemeClr val="dk1"/>
              </a:solidFill>
              <a:latin typeface="Calibri"/>
              <a:ea typeface="Calibri"/>
              <a:cs typeface="Calibri"/>
              <a:sym typeface="Calibri"/>
            </a:endParaRPr>
          </a:p>
        </p:txBody>
      </p:sp>
      <p:sp>
        <p:nvSpPr>
          <p:cNvPr id="180" name="Google Shape;180;p4"/>
          <p:cNvSpPr/>
          <p:nvPr/>
        </p:nvSpPr>
        <p:spPr>
          <a:xfrm>
            <a:off x="475488" y="3675888"/>
            <a:ext cx="3529584"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Adaptability at 1.3 means any new programme launched into this environment will be received as another iteration of the same pattern. Pause, complete, communicate.</a:t>
            </a:r>
            <a:endParaRPr sz="1000" b="0" i="0" u="none" strike="noStrike" cap="none">
              <a:solidFill>
                <a:schemeClr val="dk1"/>
              </a:solidFill>
              <a:latin typeface="Calibri"/>
              <a:ea typeface="Calibri"/>
              <a:cs typeface="Calibri"/>
              <a:sym typeface="Calibri"/>
            </a:endParaRPr>
          </a:p>
        </p:txBody>
      </p:sp>
      <p:sp>
        <p:nvSpPr>
          <p:cNvPr id="181" name="Google Shape;181;p4"/>
          <p:cNvSpPr/>
          <p:nvPr/>
        </p:nvSpPr>
        <p:spPr>
          <a:xfrm>
            <a:off x="4343400" y="3291840"/>
            <a:ext cx="3749040" cy="1325880"/>
          </a:xfrm>
          <a:prstGeom prst="rect">
            <a:avLst/>
          </a:prstGeom>
          <a:solidFill>
            <a:srgbClr val="001D3D"/>
          </a:solidFill>
          <a:ln w="12700" cap="flat" cmpd="sng">
            <a:solidFill>
              <a:srgbClr val="00CED1"/>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4"/>
          <p:cNvSpPr/>
          <p:nvPr/>
        </p:nvSpPr>
        <p:spPr>
          <a:xfrm>
            <a:off x="4453128" y="3383280"/>
            <a:ext cx="3529584"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Mission protection is the strongest available asset</a:t>
            </a:r>
            <a:endParaRPr sz="1100" b="0" i="0" u="none" strike="noStrike" cap="none">
              <a:solidFill>
                <a:schemeClr val="dk1"/>
              </a:solidFill>
              <a:latin typeface="Calibri"/>
              <a:ea typeface="Calibri"/>
              <a:cs typeface="Calibri"/>
              <a:sym typeface="Calibri"/>
            </a:endParaRPr>
          </a:p>
        </p:txBody>
      </p:sp>
      <p:sp>
        <p:nvSpPr>
          <p:cNvPr id="183" name="Google Shape;183;p4"/>
          <p:cNvSpPr/>
          <p:nvPr/>
        </p:nvSpPr>
        <p:spPr>
          <a:xfrm>
            <a:off x="4453128" y="3675888"/>
            <a:ext cx="3529584"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Welsh-language leadership and rising NSS performance are real. Visibly ring-fencing both through the restructure is the most defensible institutional move.</a:t>
            </a:r>
            <a:endParaRPr sz="1000" b="0" i="0" u="none" strike="noStrike" cap="none">
              <a:solidFill>
                <a:schemeClr val="dk1"/>
              </a:solidFill>
              <a:latin typeface="Calibri"/>
              <a:ea typeface="Calibri"/>
              <a:cs typeface="Calibri"/>
              <a:sym typeface="Calibri"/>
            </a:endParaRPr>
          </a:p>
        </p:txBody>
      </p:sp>
      <p:sp>
        <p:nvSpPr>
          <p:cNvPr id="184" name="Google Shape;184;p4"/>
          <p:cNvSpPr/>
          <p:nvPr/>
        </p:nvSpPr>
        <p:spPr>
          <a:xfrm>
            <a:off x="8321040" y="3291840"/>
            <a:ext cx="3749040" cy="1325880"/>
          </a:xfrm>
          <a:prstGeom prst="rect">
            <a:avLst/>
          </a:prstGeom>
          <a:solidFill>
            <a:srgbClr val="001D3D"/>
          </a:solidFill>
          <a:ln w="12700" cap="flat" cmpd="sng">
            <a:solidFill>
              <a:srgbClr val="00CED1"/>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4"/>
          <p:cNvSpPr/>
          <p:nvPr/>
        </p:nvSpPr>
        <p:spPr>
          <a:xfrm>
            <a:off x="8430768" y="3383280"/>
            <a:ext cx="3529584"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Montserrat"/>
              <a:buNone/>
            </a:pPr>
            <a:r>
              <a:rPr lang="en-US" sz="1100" b="1" i="0" u="none" strike="noStrike" cap="none">
                <a:solidFill>
                  <a:srgbClr val="00CED1"/>
                </a:solidFill>
                <a:latin typeface="Montserrat"/>
                <a:ea typeface="Montserrat"/>
                <a:cs typeface="Montserrat"/>
                <a:sym typeface="Montserrat"/>
              </a:rPr>
              <a:t>Trust must be rebuilt mechanically, not rhetorically</a:t>
            </a:r>
            <a:endParaRPr sz="1100" b="0" i="0" u="none" strike="noStrike" cap="none">
              <a:solidFill>
                <a:schemeClr val="dk1"/>
              </a:solidFill>
              <a:latin typeface="Calibri"/>
              <a:ea typeface="Calibri"/>
              <a:cs typeface="Calibri"/>
              <a:sym typeface="Calibri"/>
            </a:endParaRPr>
          </a:p>
        </p:txBody>
      </p:sp>
      <p:sp>
        <p:nvSpPr>
          <p:cNvPr id="186" name="Google Shape;186;p4"/>
          <p:cNvSpPr/>
          <p:nvPr/>
        </p:nvSpPr>
        <p:spPr>
          <a:xfrm>
            <a:off x="8430768" y="3675888"/>
            <a:ext cx="3529584"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Two no-confidence votes in five years signal that announcements alone cannot reset the relationship. Executive pay restraint and binding consultation reform would carry more weight than further communication.</a:t>
            </a:r>
            <a:endParaRPr sz="1000" b="0" i="0" u="none" strike="noStrike" cap="none">
              <a:solidFill>
                <a:schemeClr val="dk1"/>
              </a:solidFill>
              <a:latin typeface="Calibri"/>
              <a:ea typeface="Calibri"/>
              <a:cs typeface="Calibri"/>
              <a:sym typeface="Calibri"/>
            </a:endParaRPr>
          </a:p>
        </p:txBody>
      </p:sp>
      <p:sp>
        <p:nvSpPr>
          <p:cNvPr id="187" name="Google Shape;187;p4"/>
          <p:cNvSpPr/>
          <p:nvPr/>
        </p:nvSpPr>
        <p:spPr>
          <a:xfrm>
            <a:off x="457200" y="4754880"/>
            <a:ext cx="11365992"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Methodology note: dimension scores and the overall verdict are produced by the published Blairgowrie Organisational Readiness Model methodology applied without post-hoc adjustment. Sentiment-based scoring on publicly available reviews carries inherent confidence bounds; dimensions with fewer than five fragments are flagged Low Evidence and down-weighted in the BORI calculation.</a:t>
            </a:r>
            <a:endParaRPr sz="900" b="0" i="0" u="none" strike="noStrike" cap="none">
              <a:solidFill>
                <a:schemeClr val="dk1"/>
              </a:solidFill>
              <a:latin typeface="Calibri"/>
              <a:ea typeface="Calibri"/>
              <a:cs typeface="Calibri"/>
              <a:sym typeface="Calibri"/>
            </a:endParaRPr>
          </a:p>
        </p:txBody>
      </p:sp>
      <p:sp>
        <p:nvSpPr>
          <p:cNvPr id="188" name="Google Shape;188;p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193"/>
        <p:cNvGrpSpPr/>
        <p:nvPr/>
      </p:nvGrpSpPr>
      <p:grpSpPr>
        <a:xfrm>
          <a:off x="0" y="0"/>
          <a:ext cx="0" cy="0"/>
          <a:chOff x="0" y="0"/>
          <a:chExt cx="0" cy="0"/>
        </a:xfrm>
      </p:grpSpPr>
      <p:sp>
        <p:nvSpPr>
          <p:cNvPr id="194" name="Google Shape;194;p5"/>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1 OF 5  ,  DEEP DIVE</a:t>
            </a:r>
            <a:endParaRPr sz="1000" b="0" i="0" u="none" strike="noStrike" cap="none">
              <a:solidFill>
                <a:schemeClr val="dk1"/>
              </a:solidFill>
              <a:latin typeface="Calibri"/>
              <a:ea typeface="Calibri"/>
              <a:cs typeface="Calibri"/>
              <a:sym typeface="Calibri"/>
            </a:endParaRPr>
          </a:p>
        </p:txBody>
      </p:sp>
      <p:pic>
        <p:nvPicPr>
          <p:cNvPr id="195" name="Google Shape;195;p5"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6" name="Google Shape;196;p5"/>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98" name="Google Shape;198;p5"/>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a:off x="274320" y="502920"/>
            <a:ext cx="33832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200"/>
              <a:buFont typeface="Montserrat"/>
              <a:buNone/>
            </a:pPr>
            <a:r>
              <a:rPr lang="en-US" sz="2200" b="1" i="0" u="none" strike="noStrike" cap="none">
                <a:solidFill>
                  <a:srgbClr val="FFFFFF"/>
                </a:solidFill>
                <a:latin typeface="Montserrat"/>
                <a:ea typeface="Montserrat"/>
                <a:cs typeface="Montserrat"/>
                <a:sym typeface="Montserrat"/>
              </a:rPr>
              <a:t>Involvement</a:t>
            </a:r>
            <a:endParaRPr sz="2200" b="0" i="0" u="none" strike="noStrike" cap="none">
              <a:solidFill>
                <a:schemeClr val="dk1"/>
              </a:solidFill>
              <a:latin typeface="Calibri"/>
              <a:ea typeface="Calibri"/>
              <a:cs typeface="Calibri"/>
              <a:sym typeface="Calibri"/>
            </a:endParaRPr>
          </a:p>
        </p:txBody>
      </p:sp>
      <p:sp>
        <p:nvSpPr>
          <p:cNvPr id="200" name="Google Shape;200;p5"/>
          <p:cNvSpPr/>
          <p:nvPr/>
        </p:nvSpPr>
        <p:spPr>
          <a:xfrm>
            <a:off x="274320" y="1005840"/>
            <a:ext cx="33832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Calibri"/>
              <a:buNone/>
            </a:pPr>
            <a:r>
              <a:rPr lang="en-US" sz="1100" b="0" i="1" u="none" strike="noStrike" cap="none">
                <a:solidFill>
                  <a:srgbClr val="00CED1"/>
                </a:solidFill>
                <a:latin typeface="Calibri"/>
                <a:ea typeface="Calibri"/>
                <a:cs typeface="Calibri"/>
                <a:sym typeface="Calibri"/>
              </a:rPr>
              <a:t>Do staff feel valued, heard and supported to develop?</a:t>
            </a:r>
            <a:endParaRPr sz="1100" b="0" i="0" u="none" strike="noStrike" cap="none">
              <a:solidFill>
                <a:schemeClr val="dk1"/>
              </a:solidFill>
              <a:latin typeface="Calibri"/>
              <a:ea typeface="Calibri"/>
              <a:cs typeface="Calibri"/>
              <a:sym typeface="Calibri"/>
            </a:endParaRPr>
          </a:p>
        </p:txBody>
      </p:sp>
      <p:sp>
        <p:nvSpPr>
          <p:cNvPr id="201" name="Google Shape;201;p5"/>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5"/>
          <p:cNvSpPr/>
          <p:nvPr/>
        </p:nvSpPr>
        <p:spPr>
          <a:xfrm>
            <a:off x="274320" y="1627632"/>
            <a:ext cx="1645920" cy="137160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5"/>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5800"/>
              <a:buFont typeface="Montserrat"/>
              <a:buNone/>
            </a:pPr>
            <a:r>
              <a:rPr lang="en-US" sz="5800" b="1" i="0" u="none" strike="noStrike" cap="none">
                <a:solidFill>
                  <a:srgbClr val="C00000"/>
                </a:solidFill>
                <a:latin typeface="Montserrat"/>
                <a:ea typeface="Montserrat"/>
                <a:cs typeface="Montserrat"/>
                <a:sym typeface="Montserrat"/>
              </a:rPr>
              <a:t>2.4</a:t>
            </a:r>
            <a:endParaRPr sz="5800" b="0" i="0" u="none" strike="noStrike" cap="none">
              <a:solidFill>
                <a:schemeClr val="dk1"/>
              </a:solidFill>
              <a:latin typeface="Calibri"/>
              <a:ea typeface="Calibri"/>
              <a:cs typeface="Calibri"/>
              <a:sym typeface="Calibri"/>
            </a:endParaRPr>
          </a:p>
        </p:txBody>
      </p:sp>
      <p:sp>
        <p:nvSpPr>
          <p:cNvPr id="204" name="Google Shape;204;p5"/>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200"/>
              <a:buFont typeface="Calibri"/>
              <a:buNone/>
            </a:pPr>
            <a:r>
              <a:rPr lang="en-US" sz="1200" b="0" i="0" u="none" strike="noStrike" cap="none">
                <a:solidFill>
                  <a:srgbClr val="C00000"/>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205" name="Google Shape;205;p5"/>
          <p:cNvSpPr/>
          <p:nvPr/>
        </p:nvSpPr>
        <p:spPr>
          <a:xfrm>
            <a:off x="2057400" y="1737360"/>
            <a:ext cx="16002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206" name="Google Shape;206;p5"/>
          <p:cNvSpPr/>
          <p:nvPr/>
        </p:nvSpPr>
        <p:spPr>
          <a:xfrm>
            <a:off x="274320" y="315468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Change readiness signal:</a:t>
            </a:r>
            <a:endParaRPr sz="1000" b="0" i="0" u="none" strike="noStrike" cap="none">
              <a:solidFill>
                <a:schemeClr val="dk1"/>
              </a:solidFill>
              <a:latin typeface="Calibri"/>
              <a:ea typeface="Calibri"/>
              <a:cs typeface="Calibri"/>
              <a:sym typeface="Calibri"/>
            </a:endParaRPr>
          </a:p>
        </p:txBody>
      </p:sp>
      <p:sp>
        <p:nvSpPr>
          <p:cNvPr id="207" name="Google Shape;207;p5"/>
          <p:cNvSpPr/>
          <p:nvPr/>
        </p:nvSpPr>
        <p:spPr>
          <a:xfrm>
            <a:off x="274320" y="3383280"/>
            <a:ext cx="338328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Staff describe goodwill at peer level but a deep erosion of psychological safety and capability across schools.</a:t>
            </a:r>
            <a:endParaRPr sz="1000" b="0" i="0" u="none" strike="noStrike" cap="none">
              <a:solidFill>
                <a:schemeClr val="dk1"/>
              </a:solidFill>
              <a:latin typeface="Calibri"/>
              <a:ea typeface="Calibri"/>
              <a:cs typeface="Calibri"/>
              <a:sym typeface="Calibri"/>
            </a:endParaRPr>
          </a:p>
        </p:txBody>
      </p:sp>
      <p:sp>
        <p:nvSpPr>
          <p:cNvPr id="208" name="Google Shape;208;p5"/>
          <p:cNvSpPr/>
          <p:nvPr/>
        </p:nvSpPr>
        <p:spPr>
          <a:xfrm>
            <a:off x="274320" y="416052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209" name="Google Shape;209;p5"/>
          <p:cNvSpPr/>
          <p:nvPr/>
        </p:nvSpPr>
        <p:spPr>
          <a:xfrm>
            <a:off x="274320" y="4389120"/>
            <a:ext cx="338328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No transformation programme will land without first restoring basic psychological safety. Engagement vehicles will fail until trust is structurally rebuilt.</a:t>
            </a:r>
            <a:endParaRPr sz="1000" b="0" i="0" u="none" strike="noStrike" cap="none">
              <a:solidFill>
                <a:schemeClr val="dk1"/>
              </a:solidFill>
              <a:latin typeface="Calibri"/>
              <a:ea typeface="Calibri"/>
              <a:cs typeface="Calibri"/>
              <a:sym typeface="Calibri"/>
            </a:endParaRPr>
          </a:p>
        </p:txBody>
      </p:sp>
      <p:sp>
        <p:nvSpPr>
          <p:cNvPr id="210" name="Google Shape;210;p5"/>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211" name="Google Shape;211;p5"/>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5"/>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5"/>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Friendly colleagues and immediate-team support frequently cited</a:t>
            </a:r>
            <a:endParaRPr sz="1000" b="0" i="0" u="none" strike="noStrike" cap="none">
              <a:solidFill>
                <a:schemeClr val="dk1"/>
              </a:solidFill>
              <a:latin typeface="Calibri"/>
              <a:ea typeface="Calibri"/>
              <a:cs typeface="Calibri"/>
              <a:sym typeface="Calibri"/>
            </a:endParaRPr>
          </a:p>
        </p:txBody>
      </p:sp>
      <p:sp>
        <p:nvSpPr>
          <p:cNvPr id="214" name="Google Shape;214;p5"/>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5"/>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Operational managers in catering and residential roles described as supportive</a:t>
            </a:r>
            <a:endParaRPr sz="1000" b="0" i="0" u="none" strike="noStrike" cap="none">
              <a:solidFill>
                <a:schemeClr val="dk1"/>
              </a:solidFill>
              <a:latin typeface="Calibri"/>
              <a:ea typeface="Calibri"/>
              <a:cs typeface="Calibri"/>
              <a:sym typeface="Calibri"/>
            </a:endParaRPr>
          </a:p>
        </p:txBody>
      </p:sp>
      <p:sp>
        <p:nvSpPr>
          <p:cNvPr id="216" name="Google Shape;216;p5"/>
          <p:cNvSpPr/>
          <p:nvPr/>
        </p:nvSpPr>
        <p:spPr>
          <a:xfrm>
            <a:off x="4160520" y="2203704"/>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217" name="Google Shape;217;p5"/>
          <p:cNvSpPr/>
          <p:nvPr/>
        </p:nvSpPr>
        <p:spPr>
          <a:xfrm>
            <a:off x="4160520" y="2478024"/>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4160520" y="2606040"/>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4270248" y="2651760"/>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Bullying culture and absence of policy on staff-student relations cited in long-form Indeed and Glassdoor reviews</a:t>
            </a:r>
            <a:endParaRPr sz="1000" b="0" i="0" u="none" strike="noStrike" cap="none">
              <a:solidFill>
                <a:schemeClr val="dk1"/>
              </a:solidFill>
              <a:latin typeface="Calibri"/>
              <a:ea typeface="Calibri"/>
              <a:cs typeface="Calibri"/>
              <a:sym typeface="Calibri"/>
            </a:endParaRPr>
          </a:p>
        </p:txBody>
      </p:sp>
      <p:sp>
        <p:nvSpPr>
          <p:cNvPr id="220" name="Google Shape;220;p5"/>
          <p:cNvSpPr/>
          <p:nvPr/>
        </p:nvSpPr>
        <p:spPr>
          <a:xfrm>
            <a:off x="4160520" y="309067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5"/>
          <p:cNvSpPr/>
          <p:nvPr/>
        </p:nvSpPr>
        <p:spPr>
          <a:xfrm>
            <a:off x="4270248" y="313639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Over 250 staff exited via voluntary severance, signalling collapsed psychological contract</a:t>
            </a:r>
            <a:endParaRPr sz="1000" b="0" i="0" u="none" strike="noStrike" cap="none">
              <a:solidFill>
                <a:schemeClr val="dk1"/>
              </a:solidFill>
              <a:latin typeface="Calibri"/>
              <a:ea typeface="Calibri"/>
              <a:cs typeface="Calibri"/>
              <a:sym typeface="Calibri"/>
            </a:endParaRPr>
          </a:p>
        </p:txBody>
      </p:sp>
      <p:sp>
        <p:nvSpPr>
          <p:cNvPr id="222" name="Google Shape;222;p5"/>
          <p:cNvSpPr/>
          <p:nvPr/>
        </p:nvSpPr>
        <p:spPr>
          <a:xfrm>
            <a:off x="4160520" y="357530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4270248" y="362102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'Nobody is safe' mindset reported even in schools without redundancies</a:t>
            </a:r>
            <a:endParaRPr sz="1000" b="0" i="0" u="none" strike="noStrike" cap="none">
              <a:solidFill>
                <a:schemeClr val="dk1"/>
              </a:solidFill>
              <a:latin typeface="Calibri"/>
              <a:ea typeface="Calibri"/>
              <a:cs typeface="Calibri"/>
              <a:sym typeface="Calibri"/>
            </a:endParaRPr>
          </a:p>
        </p:txBody>
      </p:sp>
      <p:sp>
        <p:nvSpPr>
          <p:cNvPr id="224" name="Google Shape;224;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229"/>
        <p:cNvGrpSpPr/>
        <p:nvPr/>
      </p:nvGrpSpPr>
      <p:grpSpPr>
        <a:xfrm>
          <a:off x="0" y="0"/>
          <a:ext cx="0" cy="0"/>
          <a:chOff x="0" y="0"/>
          <a:chExt cx="0" cy="0"/>
        </a:xfrm>
      </p:grpSpPr>
      <p:sp>
        <p:nvSpPr>
          <p:cNvPr id="230" name="Google Shape;230;p6"/>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2 OF 5  ,  DEEP DIVE</a:t>
            </a:r>
            <a:endParaRPr sz="1000" b="0" i="0" u="none" strike="noStrike" cap="none">
              <a:solidFill>
                <a:schemeClr val="dk1"/>
              </a:solidFill>
              <a:latin typeface="Calibri"/>
              <a:ea typeface="Calibri"/>
              <a:cs typeface="Calibri"/>
              <a:sym typeface="Calibri"/>
            </a:endParaRPr>
          </a:p>
        </p:txBody>
      </p:sp>
      <p:pic>
        <p:nvPicPr>
          <p:cNvPr id="231" name="Google Shape;231;p6"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32" name="Google Shape;232;p6"/>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6"/>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34" name="Google Shape;234;p6"/>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6"/>
          <p:cNvSpPr/>
          <p:nvPr/>
        </p:nvSpPr>
        <p:spPr>
          <a:xfrm>
            <a:off x="274320" y="502920"/>
            <a:ext cx="33832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200"/>
              <a:buFont typeface="Montserrat"/>
              <a:buNone/>
            </a:pPr>
            <a:r>
              <a:rPr lang="en-US" sz="2200" b="1" i="0" u="none" strike="noStrike" cap="none">
                <a:solidFill>
                  <a:srgbClr val="FFFFFF"/>
                </a:solidFill>
                <a:latin typeface="Montserrat"/>
                <a:ea typeface="Montserrat"/>
                <a:cs typeface="Montserrat"/>
                <a:sym typeface="Montserrat"/>
              </a:rPr>
              <a:t>Consistency</a:t>
            </a:r>
            <a:endParaRPr sz="2200" b="0" i="0" u="none" strike="noStrike" cap="none">
              <a:solidFill>
                <a:schemeClr val="dk1"/>
              </a:solidFill>
              <a:latin typeface="Calibri"/>
              <a:ea typeface="Calibri"/>
              <a:cs typeface="Calibri"/>
              <a:sym typeface="Calibri"/>
            </a:endParaRPr>
          </a:p>
        </p:txBody>
      </p:sp>
      <p:sp>
        <p:nvSpPr>
          <p:cNvPr id="236" name="Google Shape;236;p6"/>
          <p:cNvSpPr/>
          <p:nvPr/>
        </p:nvSpPr>
        <p:spPr>
          <a:xfrm>
            <a:off x="274320" y="1005840"/>
            <a:ext cx="33832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Calibri"/>
              <a:buNone/>
            </a:pPr>
            <a:r>
              <a:rPr lang="en-US" sz="1100" b="0" i="1" u="none" strike="noStrike" cap="none">
                <a:solidFill>
                  <a:srgbClr val="00CED1"/>
                </a:solidFill>
                <a:latin typeface="Calibri"/>
                <a:ea typeface="Calibri"/>
                <a:cs typeface="Calibri"/>
                <a:sym typeface="Calibri"/>
              </a:rPr>
              <a:t>Does leadership do what it says, and are processes fair and reliable?</a:t>
            </a:r>
            <a:endParaRPr sz="1100" b="0" i="0" u="none" strike="noStrike" cap="none">
              <a:solidFill>
                <a:schemeClr val="dk1"/>
              </a:solidFill>
              <a:latin typeface="Calibri"/>
              <a:ea typeface="Calibri"/>
              <a:cs typeface="Calibri"/>
              <a:sym typeface="Calibri"/>
            </a:endParaRPr>
          </a:p>
        </p:txBody>
      </p:sp>
      <p:sp>
        <p:nvSpPr>
          <p:cNvPr id="237" name="Google Shape;237;p6"/>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6"/>
          <p:cNvSpPr/>
          <p:nvPr/>
        </p:nvSpPr>
        <p:spPr>
          <a:xfrm>
            <a:off x="274320" y="1627632"/>
            <a:ext cx="1645920" cy="137160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6"/>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5800"/>
              <a:buFont typeface="Montserrat"/>
              <a:buNone/>
            </a:pPr>
            <a:r>
              <a:rPr lang="en-US" sz="5800" b="1" i="0" u="none" strike="noStrike" cap="none">
                <a:solidFill>
                  <a:srgbClr val="C00000"/>
                </a:solidFill>
                <a:latin typeface="Montserrat"/>
                <a:ea typeface="Montserrat"/>
                <a:cs typeface="Montserrat"/>
                <a:sym typeface="Montserrat"/>
              </a:rPr>
              <a:t>0.8</a:t>
            </a:r>
            <a:endParaRPr sz="5800" b="0" i="0" u="none" strike="noStrike" cap="none">
              <a:solidFill>
                <a:schemeClr val="dk1"/>
              </a:solidFill>
              <a:latin typeface="Calibri"/>
              <a:ea typeface="Calibri"/>
              <a:cs typeface="Calibri"/>
              <a:sym typeface="Calibri"/>
            </a:endParaRPr>
          </a:p>
        </p:txBody>
      </p:sp>
      <p:sp>
        <p:nvSpPr>
          <p:cNvPr id="240" name="Google Shape;240;p6"/>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200"/>
              <a:buFont typeface="Calibri"/>
              <a:buNone/>
            </a:pPr>
            <a:r>
              <a:rPr lang="en-US" sz="1200" b="0" i="0" u="none" strike="noStrike" cap="none">
                <a:solidFill>
                  <a:srgbClr val="C00000"/>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241" name="Google Shape;241;p6"/>
          <p:cNvSpPr/>
          <p:nvPr/>
        </p:nvSpPr>
        <p:spPr>
          <a:xfrm>
            <a:off x="2057400" y="1737360"/>
            <a:ext cx="16002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242" name="Google Shape;242;p6"/>
          <p:cNvSpPr/>
          <p:nvPr/>
        </p:nvSpPr>
        <p:spPr>
          <a:xfrm>
            <a:off x="274320" y="315468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Change readiness signal:</a:t>
            </a:r>
            <a:endParaRPr sz="1000" b="0" i="0" u="none" strike="noStrike" cap="none">
              <a:solidFill>
                <a:schemeClr val="dk1"/>
              </a:solidFill>
              <a:latin typeface="Calibri"/>
              <a:ea typeface="Calibri"/>
              <a:cs typeface="Calibri"/>
              <a:sym typeface="Calibri"/>
            </a:endParaRPr>
          </a:p>
        </p:txBody>
      </p:sp>
      <p:sp>
        <p:nvSpPr>
          <p:cNvPr id="243" name="Google Shape;243;p6"/>
          <p:cNvSpPr/>
          <p:nvPr/>
        </p:nvSpPr>
        <p:spPr>
          <a:xfrm>
            <a:off x="274320" y="3383280"/>
            <a:ext cx="338328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Process discipline has broken down at the institutional level. Communication and consultation are described in unusually severe terms by staff representatives.</a:t>
            </a:r>
            <a:endParaRPr sz="1000" b="0" i="0" u="none" strike="noStrike" cap="none">
              <a:solidFill>
                <a:schemeClr val="dk1"/>
              </a:solidFill>
              <a:latin typeface="Calibri"/>
              <a:ea typeface="Calibri"/>
              <a:cs typeface="Calibri"/>
              <a:sym typeface="Calibri"/>
            </a:endParaRPr>
          </a:p>
        </p:txBody>
      </p:sp>
      <p:sp>
        <p:nvSpPr>
          <p:cNvPr id="244" name="Google Shape;244;p6"/>
          <p:cNvSpPr/>
          <p:nvPr/>
        </p:nvSpPr>
        <p:spPr>
          <a:xfrm>
            <a:off x="274320" y="416052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245" name="Google Shape;245;p6"/>
          <p:cNvSpPr/>
          <p:nvPr/>
        </p:nvSpPr>
        <p:spPr>
          <a:xfrm>
            <a:off x="274320" y="4389120"/>
            <a:ext cx="338328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Restoring process credibility is the single highest-leverage intervention. Without it, every subsequent change announcement is interpreted as a continuation of the same pattern.</a:t>
            </a:r>
            <a:endParaRPr sz="1000" b="0" i="0" u="none" strike="noStrike" cap="none">
              <a:solidFill>
                <a:schemeClr val="dk1"/>
              </a:solidFill>
              <a:latin typeface="Calibri"/>
              <a:ea typeface="Calibri"/>
              <a:cs typeface="Calibri"/>
              <a:sym typeface="Calibri"/>
            </a:endParaRPr>
          </a:p>
        </p:txBody>
      </p:sp>
      <p:sp>
        <p:nvSpPr>
          <p:cNvPr id="246" name="Google Shape;246;p6"/>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247" name="Google Shape;247;p6"/>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6"/>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6"/>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Welsh Language Standards compliance is regulator-monitored, providing a consistent operational anchor in one domain</a:t>
            </a:r>
            <a:endParaRPr sz="1000" b="0" i="0" u="none" strike="noStrike" cap="none">
              <a:solidFill>
                <a:schemeClr val="dk1"/>
              </a:solidFill>
              <a:latin typeface="Calibri"/>
              <a:ea typeface="Calibri"/>
              <a:cs typeface="Calibri"/>
              <a:sym typeface="Calibri"/>
            </a:endParaRPr>
          </a:p>
        </p:txBody>
      </p:sp>
      <p:sp>
        <p:nvSpPr>
          <p:cNvPr id="250" name="Google Shape;250;p6"/>
          <p:cNvSpPr/>
          <p:nvPr/>
        </p:nvSpPr>
        <p:spPr>
          <a:xfrm>
            <a:off x="4160520" y="1673352"/>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251" name="Google Shape;251;p6"/>
          <p:cNvSpPr/>
          <p:nvPr/>
        </p:nvSpPr>
        <p:spPr>
          <a:xfrm>
            <a:off x="4160520" y="1947672"/>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6"/>
          <p:cNvSpPr/>
          <p:nvPr/>
        </p:nvSpPr>
        <p:spPr>
          <a:xfrm>
            <a:off x="4160520" y="2075688"/>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6"/>
          <p:cNvSpPr/>
          <p:nvPr/>
        </p:nvSpPr>
        <p:spPr>
          <a:xfrm>
            <a:off x="4270248" y="2121408"/>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Redundancy consultation publicly described as 'shambolic', held during exam period, with errors uncorrected</a:t>
            </a:r>
            <a:endParaRPr sz="1000" b="0" i="0" u="none" strike="noStrike" cap="none">
              <a:solidFill>
                <a:schemeClr val="dk1"/>
              </a:solidFill>
              <a:latin typeface="Calibri"/>
              <a:ea typeface="Calibri"/>
              <a:cs typeface="Calibri"/>
              <a:sym typeface="Calibri"/>
            </a:endParaRPr>
          </a:p>
        </p:txBody>
      </p:sp>
      <p:sp>
        <p:nvSpPr>
          <p:cNvPr id="254" name="Google Shape;254;p6"/>
          <p:cNvSpPr/>
          <p:nvPr/>
        </p:nvSpPr>
        <p:spPr>
          <a:xfrm>
            <a:off x="4160520" y="2560320"/>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6"/>
          <p:cNvSpPr/>
          <p:nvPr/>
        </p:nvSpPr>
        <p:spPr>
          <a:xfrm>
            <a:off x="4270248" y="2606040"/>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Two weeks before classes, departments unclear who is teaching what</a:t>
            </a:r>
            <a:endParaRPr sz="1000" b="0" i="0" u="none" strike="noStrike" cap="none">
              <a:solidFill>
                <a:schemeClr val="dk1"/>
              </a:solidFill>
              <a:latin typeface="Calibri"/>
              <a:ea typeface="Calibri"/>
              <a:cs typeface="Calibri"/>
              <a:sym typeface="Calibri"/>
            </a:endParaRPr>
          </a:p>
        </p:txBody>
      </p:sp>
      <p:sp>
        <p:nvSpPr>
          <p:cNvPr id="256" name="Google Shape;256;p6"/>
          <p:cNvSpPr/>
          <p:nvPr/>
        </p:nvSpPr>
        <p:spPr>
          <a:xfrm>
            <a:off x="4160520" y="304495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6"/>
          <p:cNvSpPr/>
          <p:nvPr/>
        </p:nvSpPr>
        <p:spPr>
          <a:xfrm>
            <a:off x="4270248" y="309067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UCU statement that consultation conversations and clarity claimed by management not reflected in member experience</a:t>
            </a:r>
            <a:endParaRPr sz="1000" b="0" i="0" u="none" strike="noStrike" cap="none">
              <a:solidFill>
                <a:schemeClr val="dk1"/>
              </a:solidFill>
              <a:latin typeface="Calibri"/>
              <a:ea typeface="Calibri"/>
              <a:cs typeface="Calibri"/>
              <a:sym typeface="Calibri"/>
            </a:endParaRPr>
          </a:p>
        </p:txBody>
      </p:sp>
      <p:sp>
        <p:nvSpPr>
          <p:cNvPr id="258" name="Google Shape;258;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263"/>
        <p:cNvGrpSpPr/>
        <p:nvPr/>
      </p:nvGrpSpPr>
      <p:grpSpPr>
        <a:xfrm>
          <a:off x="0" y="0"/>
          <a:ext cx="0" cy="0"/>
          <a:chOff x="0" y="0"/>
          <a:chExt cx="0" cy="0"/>
        </a:xfrm>
      </p:grpSpPr>
      <p:sp>
        <p:nvSpPr>
          <p:cNvPr id="264" name="Google Shape;264;p7"/>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3 OF 5  ,  DEEP DIVE</a:t>
            </a:r>
            <a:endParaRPr sz="1000" b="0" i="0" u="none" strike="noStrike" cap="none">
              <a:solidFill>
                <a:schemeClr val="dk1"/>
              </a:solidFill>
              <a:latin typeface="Calibri"/>
              <a:ea typeface="Calibri"/>
              <a:cs typeface="Calibri"/>
              <a:sym typeface="Calibri"/>
            </a:endParaRPr>
          </a:p>
        </p:txBody>
      </p:sp>
      <p:pic>
        <p:nvPicPr>
          <p:cNvPr id="265" name="Google Shape;265;p7"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66" name="Google Shape;266;p7"/>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7"/>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68" name="Google Shape;268;p7"/>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7"/>
          <p:cNvSpPr/>
          <p:nvPr/>
        </p:nvSpPr>
        <p:spPr>
          <a:xfrm>
            <a:off x="274320" y="502920"/>
            <a:ext cx="33832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200"/>
              <a:buFont typeface="Montserrat"/>
              <a:buNone/>
            </a:pPr>
            <a:r>
              <a:rPr lang="en-US" sz="2200" b="1" i="0" u="none" strike="noStrike" cap="none">
                <a:solidFill>
                  <a:srgbClr val="FFFFFF"/>
                </a:solidFill>
                <a:latin typeface="Montserrat"/>
                <a:ea typeface="Montserrat"/>
                <a:cs typeface="Montserrat"/>
                <a:sym typeface="Montserrat"/>
              </a:rPr>
              <a:t>Adaptability</a:t>
            </a:r>
            <a:endParaRPr sz="2200" b="0" i="0" u="none" strike="noStrike" cap="none">
              <a:solidFill>
                <a:schemeClr val="dk1"/>
              </a:solidFill>
              <a:latin typeface="Calibri"/>
              <a:ea typeface="Calibri"/>
              <a:cs typeface="Calibri"/>
              <a:sym typeface="Calibri"/>
            </a:endParaRPr>
          </a:p>
        </p:txBody>
      </p:sp>
      <p:sp>
        <p:nvSpPr>
          <p:cNvPr id="270" name="Google Shape;270;p7"/>
          <p:cNvSpPr/>
          <p:nvPr/>
        </p:nvSpPr>
        <p:spPr>
          <a:xfrm>
            <a:off x="274320" y="1005840"/>
            <a:ext cx="33832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Calibri"/>
              <a:buNone/>
            </a:pPr>
            <a:r>
              <a:rPr lang="en-US" sz="1100" b="0" i="1" u="none" strike="noStrike" cap="none">
                <a:solidFill>
                  <a:srgbClr val="00CED1"/>
                </a:solidFill>
                <a:latin typeface="Calibri"/>
                <a:ea typeface="Calibri"/>
                <a:cs typeface="Calibri"/>
                <a:sym typeface="Calibri"/>
              </a:rPr>
              <a:t>Can the institution learn, respond and manage change effectively?</a:t>
            </a:r>
            <a:endParaRPr sz="1100" b="0" i="0" u="none" strike="noStrike" cap="none">
              <a:solidFill>
                <a:schemeClr val="dk1"/>
              </a:solidFill>
              <a:latin typeface="Calibri"/>
              <a:ea typeface="Calibri"/>
              <a:cs typeface="Calibri"/>
              <a:sym typeface="Calibri"/>
            </a:endParaRPr>
          </a:p>
        </p:txBody>
      </p:sp>
      <p:sp>
        <p:nvSpPr>
          <p:cNvPr id="271" name="Google Shape;271;p7"/>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7"/>
          <p:cNvSpPr/>
          <p:nvPr/>
        </p:nvSpPr>
        <p:spPr>
          <a:xfrm>
            <a:off x="274320" y="1627632"/>
            <a:ext cx="1645920" cy="1371600"/>
          </a:xfrm>
          <a:prstGeom prst="rect">
            <a:avLst/>
          </a:prstGeom>
          <a:solidFill>
            <a:srgbClr val="FFC7CE"/>
          </a:solidFill>
          <a:ln w="12700" cap="flat" cmpd="sng">
            <a:solidFill>
              <a:srgbClr val="FFC7CE"/>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7"/>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5800"/>
              <a:buFont typeface="Montserrat"/>
              <a:buNone/>
            </a:pPr>
            <a:r>
              <a:rPr lang="en-US" sz="5800" b="1" i="0" u="none" strike="noStrike" cap="none">
                <a:solidFill>
                  <a:srgbClr val="C00000"/>
                </a:solidFill>
                <a:latin typeface="Montserrat"/>
                <a:ea typeface="Montserrat"/>
                <a:cs typeface="Montserrat"/>
                <a:sym typeface="Montserrat"/>
              </a:rPr>
              <a:t>1.3</a:t>
            </a:r>
            <a:endParaRPr sz="5800" b="0" i="0" u="none" strike="noStrike" cap="none">
              <a:solidFill>
                <a:schemeClr val="dk1"/>
              </a:solidFill>
              <a:latin typeface="Calibri"/>
              <a:ea typeface="Calibri"/>
              <a:cs typeface="Calibri"/>
              <a:sym typeface="Calibri"/>
            </a:endParaRPr>
          </a:p>
        </p:txBody>
      </p:sp>
      <p:sp>
        <p:nvSpPr>
          <p:cNvPr id="274" name="Google Shape;274;p7"/>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C00000"/>
              </a:buClr>
              <a:buSzPts val="1200"/>
              <a:buFont typeface="Calibri"/>
              <a:buNone/>
            </a:pPr>
            <a:r>
              <a:rPr lang="en-US" sz="1200" b="0" i="0" u="none" strike="noStrike" cap="none">
                <a:solidFill>
                  <a:srgbClr val="C00000"/>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275" name="Google Shape;275;p7"/>
          <p:cNvSpPr/>
          <p:nvPr/>
        </p:nvSpPr>
        <p:spPr>
          <a:xfrm>
            <a:off x="2057400" y="1737360"/>
            <a:ext cx="16002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276" name="Google Shape;276;p7"/>
          <p:cNvSpPr/>
          <p:nvPr/>
        </p:nvSpPr>
        <p:spPr>
          <a:xfrm>
            <a:off x="274320" y="315468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Change readiness signal:</a:t>
            </a:r>
            <a:endParaRPr sz="1000" b="0" i="0" u="none" strike="noStrike" cap="none">
              <a:solidFill>
                <a:schemeClr val="dk1"/>
              </a:solidFill>
              <a:latin typeface="Calibri"/>
              <a:ea typeface="Calibri"/>
              <a:cs typeface="Calibri"/>
              <a:sym typeface="Calibri"/>
            </a:endParaRPr>
          </a:p>
        </p:txBody>
      </p:sp>
      <p:sp>
        <p:nvSpPr>
          <p:cNvPr id="277" name="Google Shape;277;p7"/>
          <p:cNvSpPr/>
          <p:nvPr/>
        </p:nvSpPr>
        <p:spPr>
          <a:xfrm>
            <a:off x="274320" y="3383280"/>
            <a:ext cx="338328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The institution shows little evidence of organisational learning across successive restructures. Senior leaders are repeating a model previously found unlawful at another institution.</a:t>
            </a:r>
            <a:endParaRPr sz="1000" b="0" i="0" u="none" strike="noStrike" cap="none">
              <a:solidFill>
                <a:schemeClr val="dk1"/>
              </a:solidFill>
              <a:latin typeface="Calibri"/>
              <a:ea typeface="Calibri"/>
              <a:cs typeface="Calibri"/>
              <a:sym typeface="Calibri"/>
            </a:endParaRPr>
          </a:p>
        </p:txBody>
      </p:sp>
      <p:sp>
        <p:nvSpPr>
          <p:cNvPr id="278" name="Google Shape;278;p7"/>
          <p:cNvSpPr/>
          <p:nvPr/>
        </p:nvSpPr>
        <p:spPr>
          <a:xfrm>
            <a:off x="274320" y="416052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279" name="Google Shape;279;p7"/>
          <p:cNvSpPr/>
          <p:nvPr/>
        </p:nvSpPr>
        <p:spPr>
          <a:xfrm>
            <a:off x="274320" y="4389120"/>
            <a:ext cx="338328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Adaptability scoring below 3.0 is the single rule that fires the At Risk verdict on its own. Without leadership change or a credibly different operating model, the cycle will repeat.</a:t>
            </a:r>
            <a:endParaRPr sz="1000" b="0" i="0" u="none" strike="noStrike" cap="none">
              <a:solidFill>
                <a:schemeClr val="dk1"/>
              </a:solidFill>
              <a:latin typeface="Calibri"/>
              <a:ea typeface="Calibri"/>
              <a:cs typeface="Calibri"/>
              <a:sym typeface="Calibri"/>
            </a:endParaRPr>
          </a:p>
        </p:txBody>
      </p:sp>
      <p:sp>
        <p:nvSpPr>
          <p:cNvPr id="280" name="Google Shape;280;p7"/>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281" name="Google Shape;281;p7"/>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7"/>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7"/>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NSS overall satisfaction has risen four years running, suggesting some adaptive capacity at the academic delivery level</a:t>
            </a:r>
            <a:endParaRPr sz="1000" b="0" i="0" u="none" strike="noStrike" cap="none">
              <a:solidFill>
                <a:schemeClr val="dk1"/>
              </a:solidFill>
              <a:latin typeface="Calibri"/>
              <a:ea typeface="Calibri"/>
              <a:cs typeface="Calibri"/>
              <a:sym typeface="Calibri"/>
            </a:endParaRPr>
          </a:p>
        </p:txBody>
      </p:sp>
      <p:sp>
        <p:nvSpPr>
          <p:cNvPr id="284" name="Google Shape;284;p7"/>
          <p:cNvSpPr/>
          <p:nvPr/>
        </p:nvSpPr>
        <p:spPr>
          <a:xfrm>
            <a:off x="4160520" y="1673352"/>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285" name="Google Shape;285;p7"/>
          <p:cNvSpPr/>
          <p:nvPr/>
        </p:nvSpPr>
        <p:spPr>
          <a:xfrm>
            <a:off x="4160520" y="1947672"/>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7"/>
          <p:cNvSpPr/>
          <p:nvPr/>
        </p:nvSpPr>
        <p:spPr>
          <a:xfrm>
            <a:off x="4160520" y="2075688"/>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a:off x="4270248" y="2121408"/>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Vice-Chancellor previously ran the 'Shaping for Excellence' redundancy programme at Leicester, later found to include unlawful redundancies</a:t>
            </a:r>
            <a:endParaRPr sz="1000" b="0" i="0" u="none" strike="noStrike" cap="none">
              <a:solidFill>
                <a:schemeClr val="dk1"/>
              </a:solidFill>
              <a:latin typeface="Calibri"/>
              <a:ea typeface="Calibri"/>
              <a:cs typeface="Calibri"/>
              <a:sym typeface="Calibri"/>
            </a:endParaRPr>
          </a:p>
        </p:txBody>
      </p:sp>
      <p:sp>
        <p:nvSpPr>
          <p:cNvPr id="288" name="Google Shape;288;p7"/>
          <p:cNvSpPr/>
          <p:nvPr/>
        </p:nvSpPr>
        <p:spPr>
          <a:xfrm>
            <a:off x="4160520" y="2560320"/>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7"/>
          <p:cNvSpPr/>
          <p:nvPr/>
        </p:nvSpPr>
        <p:spPr>
          <a:xfrm>
            <a:off x="4270248" y="2606040"/>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No-confidence votes in 2020 and again in 2025 indicate a recurring pattern rather than a single crisis</a:t>
            </a:r>
            <a:endParaRPr sz="1000" b="0" i="0" u="none" strike="noStrike" cap="none">
              <a:solidFill>
                <a:schemeClr val="dk1"/>
              </a:solidFill>
              <a:latin typeface="Calibri"/>
              <a:ea typeface="Calibri"/>
              <a:cs typeface="Calibri"/>
              <a:sym typeface="Calibri"/>
            </a:endParaRPr>
          </a:p>
        </p:txBody>
      </p:sp>
      <p:sp>
        <p:nvSpPr>
          <p:cNvPr id="290" name="Google Shape;290;p7"/>
          <p:cNvSpPr/>
          <p:nvPr/>
        </p:nvSpPr>
        <p:spPr>
          <a:xfrm>
            <a:off x="4160520" y="304495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7"/>
          <p:cNvSpPr/>
          <p:nvPr/>
        </p:nvSpPr>
        <p:spPr>
          <a:xfrm>
            <a:off x="4270248" y="309067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Funding earmarked to provide breathing space was reportedly redirected to medical-school infrastructure rather than job protection</a:t>
            </a:r>
            <a:endParaRPr sz="1000" b="0" i="0" u="none" strike="noStrike" cap="none">
              <a:solidFill>
                <a:schemeClr val="dk1"/>
              </a:solidFill>
              <a:latin typeface="Calibri"/>
              <a:ea typeface="Calibri"/>
              <a:cs typeface="Calibri"/>
              <a:sym typeface="Calibri"/>
            </a:endParaRPr>
          </a:p>
        </p:txBody>
      </p:sp>
      <p:sp>
        <p:nvSpPr>
          <p:cNvPr id="292" name="Google Shape;292;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297"/>
        <p:cNvGrpSpPr/>
        <p:nvPr/>
      </p:nvGrpSpPr>
      <p:grpSpPr>
        <a:xfrm>
          <a:off x="0" y="0"/>
          <a:ext cx="0" cy="0"/>
          <a:chOff x="0" y="0"/>
          <a:chExt cx="0" cy="0"/>
        </a:xfrm>
      </p:grpSpPr>
      <p:sp>
        <p:nvSpPr>
          <p:cNvPr id="298" name="Google Shape;298;p8"/>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4 OF 5  ,  DEEP DIVE</a:t>
            </a:r>
            <a:endParaRPr sz="1000" b="0" i="0" u="none" strike="noStrike" cap="none">
              <a:solidFill>
                <a:schemeClr val="dk1"/>
              </a:solidFill>
              <a:latin typeface="Calibri"/>
              <a:ea typeface="Calibri"/>
              <a:cs typeface="Calibri"/>
              <a:sym typeface="Calibri"/>
            </a:endParaRPr>
          </a:p>
        </p:txBody>
      </p:sp>
      <p:pic>
        <p:nvPicPr>
          <p:cNvPr id="299" name="Google Shape;299;p8"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00" name="Google Shape;300;p8"/>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8"/>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02" name="Google Shape;302;p8"/>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8"/>
          <p:cNvSpPr/>
          <p:nvPr/>
        </p:nvSpPr>
        <p:spPr>
          <a:xfrm>
            <a:off x="274320" y="502920"/>
            <a:ext cx="33832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200"/>
              <a:buFont typeface="Montserrat"/>
              <a:buNone/>
            </a:pPr>
            <a:r>
              <a:rPr lang="en-US" sz="2200" b="1" i="0" u="none" strike="noStrike" cap="none">
                <a:solidFill>
                  <a:srgbClr val="FFFFFF"/>
                </a:solidFill>
                <a:latin typeface="Montserrat"/>
                <a:ea typeface="Montserrat"/>
                <a:cs typeface="Montserrat"/>
                <a:sym typeface="Montserrat"/>
              </a:rPr>
              <a:t>Mission</a:t>
            </a:r>
            <a:endParaRPr sz="2200" b="0" i="0" u="none" strike="noStrike" cap="none">
              <a:solidFill>
                <a:schemeClr val="dk1"/>
              </a:solidFill>
              <a:latin typeface="Calibri"/>
              <a:ea typeface="Calibri"/>
              <a:cs typeface="Calibri"/>
              <a:sym typeface="Calibri"/>
            </a:endParaRPr>
          </a:p>
        </p:txBody>
      </p:sp>
      <p:sp>
        <p:nvSpPr>
          <p:cNvPr id="304" name="Google Shape;304;p8"/>
          <p:cNvSpPr/>
          <p:nvPr/>
        </p:nvSpPr>
        <p:spPr>
          <a:xfrm>
            <a:off x="274320" y="1005840"/>
            <a:ext cx="33832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Calibri"/>
              <a:buNone/>
            </a:pPr>
            <a:r>
              <a:rPr lang="en-US" sz="1100" b="0" i="1" u="none" strike="noStrike" cap="none">
                <a:solidFill>
                  <a:srgbClr val="00CED1"/>
                </a:solidFill>
                <a:latin typeface="Calibri"/>
                <a:ea typeface="Calibri"/>
                <a:cs typeface="Calibri"/>
                <a:sym typeface="Calibri"/>
              </a:rPr>
              <a:t>Do staff believe in where the institution is going and trust its leadership?</a:t>
            </a:r>
            <a:endParaRPr sz="1100" b="0" i="0" u="none" strike="noStrike" cap="none">
              <a:solidFill>
                <a:schemeClr val="dk1"/>
              </a:solidFill>
              <a:latin typeface="Calibri"/>
              <a:ea typeface="Calibri"/>
              <a:cs typeface="Calibri"/>
              <a:sym typeface="Calibri"/>
            </a:endParaRPr>
          </a:p>
        </p:txBody>
      </p:sp>
      <p:sp>
        <p:nvSpPr>
          <p:cNvPr id="305" name="Google Shape;305;p8"/>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8"/>
          <p:cNvSpPr/>
          <p:nvPr/>
        </p:nvSpPr>
        <p:spPr>
          <a:xfrm>
            <a:off x="274320" y="1627632"/>
            <a:ext cx="1645920" cy="137160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8"/>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5800"/>
              <a:buFont typeface="Montserrat"/>
              <a:buNone/>
            </a:pPr>
            <a:r>
              <a:rPr lang="en-US" sz="5800" b="1" i="0" u="none" strike="noStrike" cap="none">
                <a:solidFill>
                  <a:srgbClr val="7D6608"/>
                </a:solidFill>
                <a:latin typeface="Montserrat"/>
                <a:ea typeface="Montserrat"/>
                <a:cs typeface="Montserrat"/>
                <a:sym typeface="Montserrat"/>
              </a:rPr>
              <a:t>5</a:t>
            </a:r>
            <a:endParaRPr sz="5800" b="0" i="0" u="none" strike="noStrike" cap="none">
              <a:solidFill>
                <a:schemeClr val="dk1"/>
              </a:solidFill>
              <a:latin typeface="Calibri"/>
              <a:ea typeface="Calibri"/>
              <a:cs typeface="Calibri"/>
              <a:sym typeface="Calibri"/>
            </a:endParaRPr>
          </a:p>
        </p:txBody>
      </p:sp>
      <p:sp>
        <p:nvSpPr>
          <p:cNvPr id="308" name="Google Shape;308;p8"/>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200"/>
              <a:buFont typeface="Calibri"/>
              <a:buNone/>
            </a:pPr>
            <a:r>
              <a:rPr lang="en-US" sz="1200" b="0" i="0" u="none" strike="noStrike" cap="none">
                <a:solidFill>
                  <a:srgbClr val="7D6608"/>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309" name="Google Shape;309;p8"/>
          <p:cNvSpPr/>
          <p:nvPr/>
        </p:nvSpPr>
        <p:spPr>
          <a:xfrm>
            <a:off x="2057400" y="1737360"/>
            <a:ext cx="16002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310" name="Google Shape;310;p8"/>
          <p:cNvSpPr/>
          <p:nvPr/>
        </p:nvSpPr>
        <p:spPr>
          <a:xfrm>
            <a:off x="274320" y="315468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Change readiness signal:</a:t>
            </a:r>
            <a:endParaRPr sz="1000" b="0" i="0" u="none" strike="noStrike" cap="none">
              <a:solidFill>
                <a:schemeClr val="dk1"/>
              </a:solidFill>
              <a:latin typeface="Calibri"/>
              <a:ea typeface="Calibri"/>
              <a:cs typeface="Calibri"/>
              <a:sym typeface="Calibri"/>
            </a:endParaRPr>
          </a:p>
        </p:txBody>
      </p:sp>
      <p:sp>
        <p:nvSpPr>
          <p:cNvPr id="311" name="Google Shape;311;p8"/>
          <p:cNvSpPr/>
          <p:nvPr/>
        </p:nvSpPr>
        <p:spPr>
          <a:xfrm>
            <a:off x="274320" y="3383280"/>
            <a:ext cx="338328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A genuinely distinctive mission is in place but its execution is contested. Staff and stakeholders see daylight between Strategy 2030 and lived institutional behaviour.</a:t>
            </a:r>
            <a:endParaRPr sz="1000" b="0" i="0" u="none" strike="noStrike" cap="none">
              <a:solidFill>
                <a:schemeClr val="dk1"/>
              </a:solidFill>
              <a:latin typeface="Calibri"/>
              <a:ea typeface="Calibri"/>
              <a:cs typeface="Calibri"/>
              <a:sym typeface="Calibri"/>
            </a:endParaRPr>
          </a:p>
        </p:txBody>
      </p:sp>
      <p:sp>
        <p:nvSpPr>
          <p:cNvPr id="312" name="Google Shape;312;p8"/>
          <p:cNvSpPr/>
          <p:nvPr/>
        </p:nvSpPr>
        <p:spPr>
          <a:xfrm>
            <a:off x="274320" y="416052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313" name="Google Shape;313;p8"/>
          <p:cNvSpPr/>
          <p:nvPr/>
        </p:nvSpPr>
        <p:spPr>
          <a:xfrm>
            <a:off x="274320" y="4389120"/>
            <a:ext cx="338328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dirty="0">
                <a:solidFill>
                  <a:srgbClr val="FFFFFF"/>
                </a:solidFill>
                <a:latin typeface="Calibri"/>
                <a:ea typeface="Calibri"/>
                <a:cs typeface="Calibri"/>
                <a:sym typeface="Calibri"/>
              </a:rPr>
              <a:t>Mission credibility is the principal asset Caerwen still controls. Protecting Welsh-language provision through the restructure is non-negotiable, and visible executive pay restraint would be the cheapest single trust-rebuilding move available.</a:t>
            </a:r>
            <a:endParaRPr sz="1000" b="0" i="0" u="none" strike="noStrike" cap="none" dirty="0">
              <a:solidFill>
                <a:schemeClr val="dk1"/>
              </a:solidFill>
              <a:latin typeface="Calibri"/>
              <a:ea typeface="Calibri"/>
              <a:cs typeface="Calibri"/>
              <a:sym typeface="Calibri"/>
            </a:endParaRPr>
          </a:p>
        </p:txBody>
      </p:sp>
      <p:sp>
        <p:nvSpPr>
          <p:cNvPr id="314" name="Google Shape;314;p8"/>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315" name="Google Shape;315;p8"/>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8"/>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8"/>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Strategy 2030 explicitly anchors the institution in Welsh-language sector leadership and bilingualism</a:t>
            </a:r>
            <a:endParaRPr sz="1000" b="0" i="0" u="none" strike="noStrike" cap="none">
              <a:solidFill>
                <a:schemeClr val="dk1"/>
              </a:solidFill>
              <a:latin typeface="Calibri"/>
              <a:ea typeface="Calibri"/>
              <a:cs typeface="Calibri"/>
              <a:sym typeface="Calibri"/>
            </a:endParaRPr>
          </a:p>
        </p:txBody>
      </p:sp>
      <p:sp>
        <p:nvSpPr>
          <p:cNvPr id="318" name="Google Shape;318;p8"/>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8"/>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dirty="0">
                <a:solidFill>
                  <a:srgbClr val="1A4A1A"/>
                </a:solidFill>
                <a:latin typeface="Calibri"/>
                <a:ea typeface="Calibri"/>
                <a:cs typeface="Calibri"/>
                <a:sym typeface="Calibri"/>
              </a:rPr>
              <a:t>+  REF2021 placed Caerwen second in Wales and 42nd in the UK, evidencing research-mission credibility</a:t>
            </a:r>
            <a:endParaRPr sz="1000" b="0" i="0" u="none" strike="noStrike" cap="none" dirty="0">
              <a:solidFill>
                <a:schemeClr val="dk1"/>
              </a:solidFill>
              <a:latin typeface="Calibri"/>
              <a:ea typeface="Calibri"/>
              <a:cs typeface="Calibri"/>
              <a:sym typeface="Calibri"/>
            </a:endParaRPr>
          </a:p>
        </p:txBody>
      </p:sp>
      <p:sp>
        <p:nvSpPr>
          <p:cNvPr id="320" name="Google Shape;320;p8"/>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8"/>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£10.5m Albert Gubay donation funding new Business School premises</a:t>
            </a:r>
            <a:endParaRPr sz="1000" b="0" i="0" u="none" strike="noStrike" cap="none">
              <a:solidFill>
                <a:schemeClr val="dk1"/>
              </a:solidFill>
              <a:latin typeface="Calibri"/>
              <a:ea typeface="Calibri"/>
              <a:cs typeface="Calibri"/>
              <a:sym typeface="Calibri"/>
            </a:endParaRPr>
          </a:p>
        </p:txBody>
      </p:sp>
      <p:sp>
        <p:nvSpPr>
          <p:cNvPr id="322" name="Google Shape;322;p8"/>
          <p:cNvSpPr/>
          <p:nvPr/>
        </p:nvSpPr>
        <p:spPr>
          <a:xfrm>
            <a:off x="4160520" y="2734056"/>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323" name="Google Shape;323;p8"/>
          <p:cNvSpPr/>
          <p:nvPr/>
        </p:nvSpPr>
        <p:spPr>
          <a:xfrm>
            <a:off x="4160520" y="3008376"/>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8"/>
          <p:cNvSpPr/>
          <p:nvPr/>
        </p:nvSpPr>
        <p:spPr>
          <a:xfrm>
            <a:off x="4160520" y="313639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8"/>
          <p:cNvSpPr/>
          <p:nvPr/>
        </p:nvSpPr>
        <p:spPr>
          <a:xfrm>
            <a:off x="4270248" y="318211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Plaid Cymru representatives, UCU, and Members of the Senedd publicly argue the cuts undermine the Welsh-language and community mission</a:t>
            </a:r>
            <a:endParaRPr sz="1000" b="0" i="0" u="none" strike="noStrike" cap="none">
              <a:solidFill>
                <a:schemeClr val="dk1"/>
              </a:solidFill>
              <a:latin typeface="Calibri"/>
              <a:ea typeface="Calibri"/>
              <a:cs typeface="Calibri"/>
              <a:sym typeface="Calibri"/>
            </a:endParaRPr>
          </a:p>
        </p:txBody>
      </p:sp>
      <p:sp>
        <p:nvSpPr>
          <p:cNvPr id="326" name="Google Shape;326;p8"/>
          <p:cNvSpPr/>
          <p:nvPr/>
        </p:nvSpPr>
        <p:spPr>
          <a:xfrm>
            <a:off x="4160520" y="362102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8"/>
          <p:cNvSpPr/>
          <p:nvPr/>
        </p:nvSpPr>
        <p:spPr>
          <a:xfrm>
            <a:off x="4270248" y="366674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A 13 per cent Vice-Chancellor pay rise (to circa £273k) during a redundancy programme perceived as misaligned with stated values</a:t>
            </a:r>
            <a:endParaRPr sz="1000" b="0" i="0" u="none" strike="noStrike" cap="none">
              <a:solidFill>
                <a:schemeClr val="dk1"/>
              </a:solidFill>
              <a:latin typeface="Calibri"/>
              <a:ea typeface="Calibri"/>
              <a:cs typeface="Calibri"/>
              <a:sym typeface="Calibri"/>
            </a:endParaRPr>
          </a:p>
        </p:txBody>
      </p:sp>
      <p:sp>
        <p:nvSpPr>
          <p:cNvPr id="328" name="Google Shape;328;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2F6FA"/>
        </a:solidFill>
        <a:effectLst/>
      </p:bgPr>
    </p:bg>
    <p:spTree>
      <p:nvGrpSpPr>
        <p:cNvPr id="1" name="Shape 333"/>
        <p:cNvGrpSpPr/>
        <p:nvPr/>
      </p:nvGrpSpPr>
      <p:grpSpPr>
        <a:xfrm>
          <a:off x="0" y="0"/>
          <a:ext cx="0" cy="0"/>
          <a:chOff x="0" y="0"/>
          <a:chExt cx="0" cy="0"/>
        </a:xfrm>
      </p:grpSpPr>
      <p:sp>
        <p:nvSpPr>
          <p:cNvPr id="334" name="Google Shape;334;p9"/>
          <p:cNvSpPr/>
          <p:nvPr/>
        </p:nvSpPr>
        <p:spPr>
          <a:xfrm>
            <a:off x="365760" y="164592"/>
            <a:ext cx="731520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DIMENSION 5 OF 5  ,  DEEP DIVE</a:t>
            </a:r>
            <a:endParaRPr sz="1000" b="0" i="0" u="none" strike="noStrike" cap="none">
              <a:solidFill>
                <a:schemeClr val="dk1"/>
              </a:solidFill>
              <a:latin typeface="Calibri"/>
              <a:ea typeface="Calibri"/>
              <a:cs typeface="Calibri"/>
              <a:sym typeface="Calibri"/>
            </a:endParaRPr>
          </a:p>
        </p:txBody>
      </p:sp>
      <p:pic>
        <p:nvPicPr>
          <p:cNvPr id="335" name="Google Shape;335;p9" descr="/mnt/skills/user/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6" name="Google Shape;336;p9"/>
          <p:cNvSpPr/>
          <p:nvPr/>
        </p:nvSpPr>
        <p:spPr>
          <a:xfrm>
            <a:off x="0" y="6629400"/>
            <a:ext cx="12188952" cy="18288"/>
          </a:xfrm>
          <a:prstGeom prst="rect">
            <a:avLst/>
          </a:prstGeom>
          <a:solidFill>
            <a:srgbClr val="00CED1"/>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9"/>
          <p:cNvSpPr/>
          <p:nvPr/>
        </p:nvSpPr>
        <p:spPr>
          <a:xfrm>
            <a:off x="0" y="6656832"/>
            <a:ext cx="12188952" cy="16459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38" name="Google Shape;338;p9"/>
          <p:cNvSpPr/>
          <p:nvPr/>
        </p:nvSpPr>
        <p:spPr>
          <a:xfrm>
            <a:off x="0" y="0"/>
            <a:ext cx="3931920"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9"/>
          <p:cNvSpPr/>
          <p:nvPr/>
        </p:nvSpPr>
        <p:spPr>
          <a:xfrm>
            <a:off x="274320" y="502920"/>
            <a:ext cx="33832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2200"/>
              <a:buFont typeface="Montserrat"/>
              <a:buNone/>
            </a:pPr>
            <a:r>
              <a:rPr lang="en-US" sz="2200" b="1" i="0" u="none" strike="noStrike" cap="none">
                <a:solidFill>
                  <a:srgbClr val="FFFFFF"/>
                </a:solidFill>
                <a:latin typeface="Montserrat"/>
                <a:ea typeface="Montserrat"/>
                <a:cs typeface="Montserrat"/>
                <a:sym typeface="Montserrat"/>
              </a:rPr>
              <a:t>Market Alignment</a:t>
            </a:r>
            <a:endParaRPr sz="2200" b="0" i="0" u="none" strike="noStrike" cap="none">
              <a:solidFill>
                <a:schemeClr val="dk1"/>
              </a:solidFill>
              <a:latin typeface="Calibri"/>
              <a:ea typeface="Calibri"/>
              <a:cs typeface="Calibri"/>
              <a:sym typeface="Calibri"/>
            </a:endParaRPr>
          </a:p>
        </p:txBody>
      </p:sp>
      <p:sp>
        <p:nvSpPr>
          <p:cNvPr id="340" name="Google Shape;340;p9"/>
          <p:cNvSpPr/>
          <p:nvPr/>
        </p:nvSpPr>
        <p:spPr>
          <a:xfrm>
            <a:off x="274320" y="1005840"/>
            <a:ext cx="338328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Calibri"/>
              <a:buNone/>
            </a:pPr>
            <a:r>
              <a:rPr lang="en-US" sz="1100" b="0" i="1" u="none" strike="noStrike" cap="none">
                <a:solidFill>
                  <a:srgbClr val="00CED1"/>
                </a:solidFill>
                <a:latin typeface="Calibri"/>
                <a:ea typeface="Calibri"/>
                <a:cs typeface="Calibri"/>
                <a:sym typeface="Calibri"/>
              </a:rPr>
              <a:t>Is the institution genuinely focused on students, competitive position and sustainability?</a:t>
            </a:r>
            <a:endParaRPr sz="1100" b="0" i="0" u="none" strike="noStrike" cap="none">
              <a:solidFill>
                <a:schemeClr val="dk1"/>
              </a:solidFill>
              <a:latin typeface="Calibri"/>
              <a:ea typeface="Calibri"/>
              <a:cs typeface="Calibri"/>
              <a:sym typeface="Calibri"/>
            </a:endParaRPr>
          </a:p>
        </p:txBody>
      </p:sp>
      <p:sp>
        <p:nvSpPr>
          <p:cNvPr id="341" name="Google Shape;341;p9"/>
          <p:cNvSpPr/>
          <p:nvPr/>
        </p:nvSpPr>
        <p:spPr>
          <a:xfrm>
            <a:off x="274320" y="1490472"/>
            <a:ext cx="310896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9"/>
          <p:cNvSpPr/>
          <p:nvPr/>
        </p:nvSpPr>
        <p:spPr>
          <a:xfrm>
            <a:off x="274320" y="1627632"/>
            <a:ext cx="1645920" cy="1371600"/>
          </a:xfrm>
          <a:prstGeom prst="rect">
            <a:avLst/>
          </a:prstGeom>
          <a:solidFill>
            <a:srgbClr val="FFEB9C"/>
          </a:solidFill>
          <a:ln w="12700" cap="flat" cmpd="sng">
            <a:solidFill>
              <a:srgbClr val="FFEB9C"/>
            </a:solidFill>
            <a:prstDash val="solid"/>
            <a:round/>
            <a:headEnd type="none" w="sm" len="sm"/>
            <a:tailEnd type="none" w="sm" len="sm"/>
          </a:ln>
          <a:effectLst>
            <a:outerShdw blurRad="1016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9"/>
          <p:cNvSpPr/>
          <p:nvPr/>
        </p:nvSpPr>
        <p:spPr>
          <a:xfrm>
            <a:off x="274320" y="1673352"/>
            <a:ext cx="1645920" cy="914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5800"/>
              <a:buFont typeface="Montserrat"/>
              <a:buNone/>
            </a:pPr>
            <a:r>
              <a:rPr lang="en-US" sz="5800" b="1" i="0" u="none" strike="noStrike" cap="none">
                <a:solidFill>
                  <a:srgbClr val="7D6608"/>
                </a:solidFill>
                <a:latin typeface="Montserrat"/>
                <a:ea typeface="Montserrat"/>
                <a:cs typeface="Montserrat"/>
                <a:sym typeface="Montserrat"/>
              </a:rPr>
              <a:t>6.4</a:t>
            </a:r>
            <a:endParaRPr sz="5800" b="0" i="0" u="none" strike="noStrike" cap="none">
              <a:solidFill>
                <a:schemeClr val="dk1"/>
              </a:solidFill>
              <a:latin typeface="Calibri"/>
              <a:ea typeface="Calibri"/>
              <a:cs typeface="Calibri"/>
              <a:sym typeface="Calibri"/>
            </a:endParaRPr>
          </a:p>
        </p:txBody>
      </p:sp>
      <p:sp>
        <p:nvSpPr>
          <p:cNvPr id="344" name="Google Shape;344;p9"/>
          <p:cNvSpPr/>
          <p:nvPr/>
        </p:nvSpPr>
        <p:spPr>
          <a:xfrm>
            <a:off x="274320" y="2542032"/>
            <a:ext cx="1645920" cy="256032"/>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D6608"/>
              </a:buClr>
              <a:buSzPts val="1200"/>
              <a:buFont typeface="Calibri"/>
              <a:buNone/>
            </a:pPr>
            <a:r>
              <a:rPr lang="en-US" sz="1200" b="0" i="0" u="none" strike="noStrike" cap="none">
                <a:solidFill>
                  <a:srgbClr val="7D6608"/>
                </a:solidFill>
                <a:latin typeface="Calibri"/>
                <a:ea typeface="Calibri"/>
                <a:cs typeface="Calibri"/>
                <a:sym typeface="Calibri"/>
              </a:rPr>
              <a:t>/ 10</a:t>
            </a:r>
            <a:endParaRPr sz="1200" b="0" i="0" u="none" strike="noStrike" cap="none">
              <a:solidFill>
                <a:schemeClr val="dk1"/>
              </a:solidFill>
              <a:latin typeface="Calibri"/>
              <a:ea typeface="Calibri"/>
              <a:cs typeface="Calibri"/>
              <a:sym typeface="Calibri"/>
            </a:endParaRPr>
          </a:p>
        </p:txBody>
      </p:sp>
      <p:sp>
        <p:nvSpPr>
          <p:cNvPr id="345" name="Google Shape;345;p9"/>
          <p:cNvSpPr/>
          <p:nvPr/>
        </p:nvSpPr>
        <p:spPr>
          <a:xfrm>
            <a:off x="2057400" y="1737360"/>
            <a:ext cx="16002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High Evidence</a:t>
            </a:r>
            <a:endParaRPr sz="1000" b="0" i="0" u="none" strike="noStrike" cap="none">
              <a:solidFill>
                <a:schemeClr val="dk1"/>
              </a:solidFill>
              <a:latin typeface="Calibri"/>
              <a:ea typeface="Calibri"/>
              <a:cs typeface="Calibri"/>
              <a:sym typeface="Calibri"/>
            </a:endParaRPr>
          </a:p>
        </p:txBody>
      </p:sp>
      <p:sp>
        <p:nvSpPr>
          <p:cNvPr id="346" name="Google Shape;346;p9"/>
          <p:cNvSpPr/>
          <p:nvPr/>
        </p:nvSpPr>
        <p:spPr>
          <a:xfrm>
            <a:off x="274320" y="315468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Change readiness signal:</a:t>
            </a:r>
            <a:endParaRPr sz="1000" b="0" i="0" u="none" strike="noStrike" cap="none">
              <a:solidFill>
                <a:schemeClr val="dk1"/>
              </a:solidFill>
              <a:latin typeface="Calibri"/>
              <a:ea typeface="Calibri"/>
              <a:cs typeface="Calibri"/>
              <a:sym typeface="Calibri"/>
            </a:endParaRPr>
          </a:p>
        </p:txBody>
      </p:sp>
      <p:sp>
        <p:nvSpPr>
          <p:cNvPr id="347" name="Google Shape;347;p9"/>
          <p:cNvSpPr/>
          <p:nvPr/>
        </p:nvSpPr>
        <p:spPr>
          <a:xfrm>
            <a:off x="274320" y="3383280"/>
            <a:ext cx="338328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1" u="none" strike="noStrike" cap="none">
                <a:solidFill>
                  <a:srgbClr val="FFFFFF"/>
                </a:solidFill>
                <a:latin typeface="Calibri"/>
                <a:ea typeface="Calibri"/>
                <a:cs typeface="Calibri"/>
                <a:sym typeface="Calibri"/>
              </a:rPr>
              <a:t>Student-facing performance is strong and improving. The market-alignment failures sit upstream in international recruitment and post-Brexit research income, not in the core student proposition.</a:t>
            </a:r>
            <a:endParaRPr sz="1000" b="0" i="0" u="none" strike="noStrike" cap="none">
              <a:solidFill>
                <a:schemeClr val="dk1"/>
              </a:solidFill>
              <a:latin typeface="Calibri"/>
              <a:ea typeface="Calibri"/>
              <a:cs typeface="Calibri"/>
              <a:sym typeface="Calibri"/>
            </a:endParaRPr>
          </a:p>
        </p:txBody>
      </p:sp>
      <p:sp>
        <p:nvSpPr>
          <p:cNvPr id="348" name="Google Shape;348;p9"/>
          <p:cNvSpPr/>
          <p:nvPr/>
        </p:nvSpPr>
        <p:spPr>
          <a:xfrm>
            <a:off x="274320" y="4160520"/>
            <a:ext cx="3383280" cy="20116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1000"/>
              <a:buFont typeface="Montserrat"/>
              <a:buNone/>
            </a:pPr>
            <a:r>
              <a:rPr lang="en-US" sz="1000" b="1" i="0" u="none" strike="noStrike" cap="none">
                <a:solidFill>
                  <a:srgbClr val="FFBF00"/>
                </a:solidFill>
                <a:latin typeface="Montserrat"/>
                <a:ea typeface="Montserrat"/>
                <a:cs typeface="Montserrat"/>
                <a:sym typeface="Montserrat"/>
              </a:rPr>
              <a:t>Strategic implication:</a:t>
            </a:r>
            <a:endParaRPr sz="1000" b="0" i="0" u="none" strike="noStrike" cap="none">
              <a:solidFill>
                <a:schemeClr val="dk1"/>
              </a:solidFill>
              <a:latin typeface="Calibri"/>
              <a:ea typeface="Calibri"/>
              <a:cs typeface="Calibri"/>
              <a:sym typeface="Calibri"/>
            </a:endParaRPr>
          </a:p>
        </p:txBody>
      </p:sp>
      <p:sp>
        <p:nvSpPr>
          <p:cNvPr id="349" name="Google Shape;349;p9"/>
          <p:cNvSpPr/>
          <p:nvPr/>
        </p:nvSpPr>
        <p:spPr>
          <a:xfrm>
            <a:off x="274320" y="4389120"/>
            <a:ext cx="3383280" cy="11887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Calibri"/>
              <a:buNone/>
            </a:pPr>
            <a:r>
              <a:rPr lang="en-US" sz="1000" b="0" i="0" u="none" strike="noStrike" cap="none">
                <a:solidFill>
                  <a:srgbClr val="FFFFFF"/>
                </a:solidFill>
                <a:latin typeface="Calibri"/>
                <a:ea typeface="Calibri"/>
                <a:cs typeface="Calibri"/>
                <a:sym typeface="Calibri"/>
              </a:rPr>
              <a:t>The student-facing market signal is the institution's strongest external asset. Protecting student experience through the restructure is also commercially correct, not only morally so.</a:t>
            </a:r>
            <a:endParaRPr sz="1000" b="0" i="0" u="none" strike="noStrike" cap="none">
              <a:solidFill>
                <a:schemeClr val="dk1"/>
              </a:solidFill>
              <a:latin typeface="Calibri"/>
              <a:ea typeface="Calibri"/>
              <a:cs typeface="Calibri"/>
              <a:sym typeface="Calibri"/>
            </a:endParaRPr>
          </a:p>
        </p:txBody>
      </p:sp>
      <p:sp>
        <p:nvSpPr>
          <p:cNvPr id="350" name="Google Shape;350;p9"/>
          <p:cNvSpPr/>
          <p:nvPr/>
        </p:nvSpPr>
        <p:spPr>
          <a:xfrm>
            <a:off x="4160520" y="502920"/>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76221"/>
              </a:buClr>
              <a:buSzPts val="1200"/>
              <a:buFont typeface="Montserrat"/>
              <a:buNone/>
            </a:pPr>
            <a:r>
              <a:rPr lang="en-US" sz="1200" b="1" i="0" u="none" strike="noStrike" cap="none">
                <a:solidFill>
                  <a:srgbClr val="276221"/>
                </a:solidFill>
                <a:latin typeface="Montserrat"/>
                <a:ea typeface="Montserrat"/>
                <a:cs typeface="Montserrat"/>
                <a:sym typeface="Montserrat"/>
              </a:rPr>
              <a:t>Positive signals</a:t>
            </a:r>
            <a:endParaRPr sz="1200" b="0" i="0" u="none" strike="noStrike" cap="none">
              <a:solidFill>
                <a:schemeClr val="dk1"/>
              </a:solidFill>
              <a:latin typeface="Calibri"/>
              <a:ea typeface="Calibri"/>
              <a:cs typeface="Calibri"/>
              <a:sym typeface="Calibri"/>
            </a:endParaRPr>
          </a:p>
        </p:txBody>
      </p:sp>
      <p:sp>
        <p:nvSpPr>
          <p:cNvPr id="351" name="Google Shape;351;p9"/>
          <p:cNvSpPr/>
          <p:nvPr/>
        </p:nvSpPr>
        <p:spPr>
          <a:xfrm>
            <a:off x="4160520" y="786384"/>
            <a:ext cx="7680960" cy="27432"/>
          </a:xfrm>
          <a:prstGeom prst="rect">
            <a:avLst/>
          </a:prstGeom>
          <a:solidFill>
            <a:srgbClr val="2762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9"/>
          <p:cNvSpPr/>
          <p:nvPr/>
        </p:nvSpPr>
        <p:spPr>
          <a:xfrm>
            <a:off x="4160520" y="914400"/>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9"/>
          <p:cNvSpPr/>
          <p:nvPr/>
        </p:nvSpPr>
        <p:spPr>
          <a:xfrm>
            <a:off x="4270248" y="960120"/>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NSS 2025 overall satisfaction 82 per cent, ranking fourth in Wales among eight participating institutions</a:t>
            </a:r>
            <a:endParaRPr sz="1000" b="0" i="0" u="none" strike="noStrike" cap="none">
              <a:solidFill>
                <a:schemeClr val="dk1"/>
              </a:solidFill>
              <a:latin typeface="Calibri"/>
              <a:ea typeface="Calibri"/>
              <a:cs typeface="Calibri"/>
              <a:sym typeface="Calibri"/>
            </a:endParaRPr>
          </a:p>
        </p:txBody>
      </p:sp>
      <p:sp>
        <p:nvSpPr>
          <p:cNvPr id="354" name="Google Shape;354;p9"/>
          <p:cNvSpPr/>
          <p:nvPr/>
        </p:nvSpPr>
        <p:spPr>
          <a:xfrm>
            <a:off x="4160520" y="1444752"/>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9"/>
          <p:cNvSpPr/>
          <p:nvPr/>
        </p:nvSpPr>
        <p:spPr>
          <a:xfrm>
            <a:off x="4270248" y="1490472"/>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NSS teaching satisfaction 87 per cent, ranking third in Wales and 46th in the UK</a:t>
            </a:r>
            <a:endParaRPr sz="1000" b="0" i="0" u="none" strike="noStrike" cap="none">
              <a:solidFill>
                <a:schemeClr val="dk1"/>
              </a:solidFill>
              <a:latin typeface="Calibri"/>
              <a:ea typeface="Calibri"/>
              <a:cs typeface="Calibri"/>
              <a:sym typeface="Calibri"/>
            </a:endParaRPr>
          </a:p>
        </p:txBody>
      </p:sp>
      <p:sp>
        <p:nvSpPr>
          <p:cNvPr id="356" name="Google Shape;356;p9"/>
          <p:cNvSpPr/>
          <p:nvPr/>
        </p:nvSpPr>
        <p:spPr>
          <a:xfrm>
            <a:off x="4160520" y="1975104"/>
            <a:ext cx="7680960" cy="438912"/>
          </a:xfrm>
          <a:prstGeom prst="rect">
            <a:avLst/>
          </a:prstGeom>
          <a:solidFill>
            <a:srgbClr val="C6EFCE"/>
          </a:solidFill>
          <a:ln w="12700" cap="flat" cmpd="sng">
            <a:solidFill>
              <a:srgbClr val="D6EDD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9"/>
          <p:cNvSpPr/>
          <p:nvPr/>
        </p:nvSpPr>
        <p:spPr>
          <a:xfrm>
            <a:off x="4270248" y="2020824"/>
            <a:ext cx="7461504"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4A1A"/>
              </a:buClr>
              <a:buSzPts val="1000"/>
              <a:buFont typeface="Calibri"/>
              <a:buNone/>
            </a:pPr>
            <a:r>
              <a:rPr lang="en-US" sz="1000" b="0" i="0" u="none" strike="noStrike" cap="none">
                <a:solidFill>
                  <a:srgbClr val="1A4A1A"/>
                </a:solidFill>
                <a:latin typeface="Calibri"/>
                <a:ea typeface="Calibri"/>
                <a:cs typeface="Calibri"/>
                <a:sym typeface="Calibri"/>
              </a:rPr>
              <a:t>+  Above-target undergraduate enrolment for 2025-26 cited in sector reporting</a:t>
            </a:r>
            <a:endParaRPr sz="1000" b="0" i="0" u="none" strike="noStrike" cap="none">
              <a:solidFill>
                <a:schemeClr val="dk1"/>
              </a:solidFill>
              <a:latin typeface="Calibri"/>
              <a:ea typeface="Calibri"/>
              <a:cs typeface="Calibri"/>
              <a:sym typeface="Calibri"/>
            </a:endParaRPr>
          </a:p>
        </p:txBody>
      </p:sp>
      <p:sp>
        <p:nvSpPr>
          <p:cNvPr id="358" name="Google Shape;358;p9"/>
          <p:cNvSpPr/>
          <p:nvPr/>
        </p:nvSpPr>
        <p:spPr>
          <a:xfrm>
            <a:off x="4160520" y="2734056"/>
            <a:ext cx="768096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00000"/>
              </a:buClr>
              <a:buSzPts val="1200"/>
              <a:buFont typeface="Montserrat"/>
              <a:buNone/>
            </a:pPr>
            <a:r>
              <a:rPr lang="en-US" sz="1200" b="1" i="0" u="none" strike="noStrike" cap="none">
                <a:solidFill>
                  <a:srgbClr val="C00000"/>
                </a:solidFill>
                <a:latin typeface="Montserrat"/>
                <a:ea typeface="Montserrat"/>
                <a:cs typeface="Montserrat"/>
                <a:sym typeface="Montserrat"/>
              </a:rPr>
              <a:t>Negative signals</a:t>
            </a:r>
            <a:endParaRPr sz="1200" b="0" i="0" u="none" strike="noStrike" cap="none">
              <a:solidFill>
                <a:schemeClr val="dk1"/>
              </a:solidFill>
              <a:latin typeface="Calibri"/>
              <a:ea typeface="Calibri"/>
              <a:cs typeface="Calibri"/>
              <a:sym typeface="Calibri"/>
            </a:endParaRPr>
          </a:p>
        </p:txBody>
      </p:sp>
      <p:sp>
        <p:nvSpPr>
          <p:cNvPr id="359" name="Google Shape;359;p9"/>
          <p:cNvSpPr/>
          <p:nvPr/>
        </p:nvSpPr>
        <p:spPr>
          <a:xfrm>
            <a:off x="4160520" y="3008376"/>
            <a:ext cx="7680960" cy="27432"/>
          </a:xfrm>
          <a:prstGeom prst="rect">
            <a:avLst/>
          </a:prstGeom>
          <a:solidFill>
            <a:srgbClr val="C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9"/>
          <p:cNvSpPr/>
          <p:nvPr/>
        </p:nvSpPr>
        <p:spPr>
          <a:xfrm>
            <a:off x="4160520" y="3136392"/>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9"/>
          <p:cNvSpPr/>
          <p:nvPr/>
        </p:nvSpPr>
        <p:spPr>
          <a:xfrm>
            <a:off x="4270248" y="3182112"/>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Drop in international student recruitment cited as a primary deficit driver</a:t>
            </a:r>
            <a:endParaRPr sz="1000" b="0" i="0" u="none" strike="noStrike" cap="none">
              <a:solidFill>
                <a:schemeClr val="dk1"/>
              </a:solidFill>
              <a:latin typeface="Calibri"/>
              <a:ea typeface="Calibri"/>
              <a:cs typeface="Calibri"/>
              <a:sym typeface="Calibri"/>
            </a:endParaRPr>
          </a:p>
        </p:txBody>
      </p:sp>
      <p:sp>
        <p:nvSpPr>
          <p:cNvPr id="362" name="Google Shape;362;p9"/>
          <p:cNvSpPr/>
          <p:nvPr/>
        </p:nvSpPr>
        <p:spPr>
          <a:xfrm>
            <a:off x="4160520" y="3621024"/>
            <a:ext cx="7680960" cy="402336"/>
          </a:xfrm>
          <a:prstGeom prst="rect">
            <a:avLst/>
          </a:prstGeom>
          <a:solidFill>
            <a:srgbClr val="FFC7CE"/>
          </a:solidFill>
          <a:ln w="12700" cap="flat" cmpd="sng">
            <a:solidFill>
              <a:srgbClr val="EDD0D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9"/>
          <p:cNvSpPr/>
          <p:nvPr/>
        </p:nvSpPr>
        <p:spPr>
          <a:xfrm>
            <a:off x="4270248" y="3666744"/>
            <a:ext cx="7461504"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5A0000"/>
              </a:buClr>
              <a:buSzPts val="1000"/>
              <a:buFont typeface="Calibri"/>
              <a:buNone/>
            </a:pPr>
            <a:r>
              <a:rPr lang="en-US" sz="1000" b="0" i="0" u="none" strike="noStrike" cap="none">
                <a:solidFill>
                  <a:srgbClr val="5A0000"/>
                </a:solidFill>
                <a:latin typeface="Calibri"/>
                <a:ea typeface="Calibri"/>
                <a:cs typeface="Calibri"/>
                <a:sym typeface="Calibri"/>
              </a:rPr>
              <a:t>-  Loss of EU research grant income post-Brexit not yet substituted with comparable diversified income</a:t>
            </a:r>
            <a:endParaRPr sz="1000" b="0" i="0" u="none" strike="noStrike" cap="none">
              <a:solidFill>
                <a:schemeClr val="dk1"/>
              </a:solidFill>
              <a:latin typeface="Calibri"/>
              <a:ea typeface="Calibri"/>
              <a:cs typeface="Calibri"/>
              <a:sym typeface="Calibri"/>
            </a:endParaRPr>
          </a:p>
        </p:txBody>
      </p:sp>
      <p:sp>
        <p:nvSpPr>
          <p:cNvPr id="364" name="Google Shape;364;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2794</Words>
  <Application>Microsoft Macintosh PowerPoint</Application>
  <PresentationFormat>Widescreen</PresentationFormat>
  <Paragraphs>336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PptxGenJS</dc:creator>
  <cp:lastModifiedBy>David OConnor</cp:lastModifiedBy>
  <cp:revision>2</cp:revision>
  <dcterms:created xsi:type="dcterms:W3CDTF">2026-04-15T12:53:36Z</dcterms:created>
  <dcterms:modified xsi:type="dcterms:W3CDTF">2026-04-20T11:29:56Z</dcterms:modified>
</cp:coreProperties>
</file>