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Lst>
  <p:sldSz cx="12192000" cy="6858000"/>
  <p:notesSz cx="6858000" cy="12192000"/>
  <p:embeddedFontLst>
    <p:embeddedFont>
      <p:font typeface="Montserrat" pitchFamily="2" charset="77"/>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hoCHUEzovEOyC+vEnRTrb6zRVw6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E6B265C-323B-444D-917C-C0A4EB120F3E}">
  <a:tblStyle styleId="{DE6B265C-323B-444D-917C-C0A4EB120F3E}"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9" name="Google Shape;329;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0" name="Google Shape;330;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9" name="Google Shape;349;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0" name="Google Shape;350;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5" name="Google Shape;365;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6" name="Google Shape;366;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1" name="Google Shape;411;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2" name="Google Shape;412;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7"/>
        <p:cNvGrpSpPr/>
        <p:nvPr/>
      </p:nvGrpSpPr>
      <p:grpSpPr>
        <a:xfrm>
          <a:off x="0" y="0"/>
          <a:ext cx="0" cy="0"/>
          <a:chOff x="0" y="0"/>
          <a:chExt cx="0" cy="0"/>
        </a:xfrm>
      </p:grpSpPr>
      <p:sp>
        <p:nvSpPr>
          <p:cNvPr id="438" name="Google Shape;43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9" name="Google Shape;43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0" name="Google Shape;44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5" name="Google Shape;45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6" name="Google Shape;45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6"/>
        <p:cNvGrpSpPr/>
        <p:nvPr/>
      </p:nvGrpSpPr>
      <p:grpSpPr>
        <a:xfrm>
          <a:off x="0" y="0"/>
          <a:ext cx="0" cy="0"/>
          <a:chOff x="0" y="0"/>
          <a:chExt cx="0" cy="0"/>
        </a:xfrm>
      </p:grpSpPr>
      <p:sp>
        <p:nvSpPr>
          <p:cNvPr id="497" name="Google Shape;497;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8" name="Google Shape;498;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9" name="Google Shape;499;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Google Shape;53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2" name="Google Shape;53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3" name="Google Shape;533;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Google Shape;547;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8" name="Google Shape;548;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49" name="Google Shape;549;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3"/>
        <p:cNvGrpSpPr/>
        <p:nvPr/>
      </p:nvGrpSpPr>
      <p:grpSpPr>
        <a:xfrm>
          <a:off x="0" y="0"/>
          <a:ext cx="0" cy="0"/>
          <a:chOff x="0" y="0"/>
          <a:chExt cx="0" cy="0"/>
        </a:xfrm>
      </p:grpSpPr>
      <p:sp>
        <p:nvSpPr>
          <p:cNvPr id="604" name="Google Shape;604;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05" name="Google Shape;605;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6" name="Google Shape;606;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 name="Google Shape;4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 name="Google Shape;4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1"/>
        <p:cNvGrpSpPr/>
        <p:nvPr/>
      </p:nvGrpSpPr>
      <p:grpSpPr>
        <a:xfrm>
          <a:off x="0" y="0"/>
          <a:ext cx="0" cy="0"/>
          <a:chOff x="0" y="0"/>
          <a:chExt cx="0" cy="0"/>
        </a:xfrm>
      </p:grpSpPr>
      <p:sp>
        <p:nvSpPr>
          <p:cNvPr id="632" name="Google Shape;632;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3" name="Google Shape;633;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4" name="Google Shape;634;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5"/>
        <p:cNvGrpSpPr/>
        <p:nvPr/>
      </p:nvGrpSpPr>
      <p:grpSpPr>
        <a:xfrm>
          <a:off x="0" y="0"/>
          <a:ext cx="0" cy="0"/>
          <a:chOff x="0" y="0"/>
          <a:chExt cx="0" cy="0"/>
        </a:xfrm>
      </p:grpSpPr>
      <p:sp>
        <p:nvSpPr>
          <p:cNvPr id="646" name="Google Shape;646;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7" name="Google Shape;647;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8" name="Google Shape;648;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 name="Google Shape;6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 name="Google Shape;64;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0" name="Google Shape;210;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6" name="Google Shape;256;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3" name="Google Shape;273;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 name="Google Shape;19;p1"/>
          <p:cNvSpPr/>
          <p:nvPr/>
        </p:nvSpPr>
        <p:spPr>
          <a:xfrm>
            <a:off x="548640" y="118872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INSTITUTIONAL HEALTH DIAGNOSTIC</a:t>
            </a:r>
            <a:endParaRPr sz="1100" b="0" i="0" u="none" strike="noStrike" cap="none">
              <a:solidFill>
                <a:schemeClr val="dk1"/>
              </a:solidFill>
              <a:latin typeface="Calibri"/>
              <a:ea typeface="Calibri"/>
              <a:cs typeface="Calibri"/>
              <a:sym typeface="Calibri"/>
            </a:endParaRPr>
          </a:p>
        </p:txBody>
      </p:sp>
      <p:sp>
        <p:nvSpPr>
          <p:cNvPr id="20" name="Google Shape;20;p1"/>
          <p:cNvSpPr/>
          <p:nvPr/>
        </p:nvSpPr>
        <p:spPr>
          <a:xfrm>
            <a:off x="548640" y="1691640"/>
            <a:ext cx="10972800" cy="1097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3600"/>
              <a:buFont typeface="Montserrat"/>
              <a:buNone/>
            </a:pPr>
            <a:r>
              <a:rPr lang="en-US" sz="3600" b="1" i="0" u="none" strike="noStrike" cap="none" dirty="0">
                <a:solidFill>
                  <a:srgbClr val="00CED1"/>
                </a:solidFill>
                <a:latin typeface="Montserrat"/>
                <a:ea typeface="Montserrat"/>
                <a:cs typeface="Montserrat"/>
                <a:sym typeface="Montserrat"/>
              </a:rPr>
              <a:t>Caerwen University</a:t>
            </a:r>
            <a:endParaRPr sz="36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548640" y="2788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000"/>
              <a:buFont typeface="Calibri"/>
              <a:buNone/>
            </a:pPr>
            <a:r>
              <a:rPr lang="en-US" sz="2000" b="0" i="1" u="none" strike="noStrike" cap="none">
                <a:solidFill>
                  <a:srgbClr val="FFFFFF"/>
                </a:solidFill>
                <a:latin typeface="Calibri"/>
                <a:ea typeface="Calibri"/>
                <a:cs typeface="Calibri"/>
                <a:sym typeface="Calibri"/>
              </a:rPr>
              <a:t>Five-Dimension Diagnostic Scorecard and Integrated Strategic Take</a:t>
            </a:r>
            <a:endParaRPr sz="2000" b="0" i="0" u="none" strike="noStrike" cap="none">
              <a:solidFill>
                <a:schemeClr val="dk1"/>
              </a:solidFill>
              <a:latin typeface="Calibri"/>
              <a:ea typeface="Calibri"/>
              <a:cs typeface="Calibri"/>
              <a:sym typeface="Calibri"/>
            </a:endParaRPr>
          </a:p>
        </p:txBody>
      </p:sp>
      <p:sp>
        <p:nvSpPr>
          <p:cNvPr id="22" name="Google Shape;22;p1"/>
          <p:cNvSpPr/>
          <p:nvPr/>
        </p:nvSpPr>
        <p:spPr>
          <a:xfrm>
            <a:off x="548640" y="3657600"/>
            <a:ext cx="5029200" cy="731520"/>
          </a:xfrm>
          <a:prstGeom prst="roundRect">
            <a:avLst>
              <a:gd name="adj" fmla="val 18750"/>
            </a:avLst>
          </a:prstGeom>
          <a:solidFill>
            <a:srgbClr val="F57C00"/>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548640" y="3657600"/>
            <a:ext cx="5029200" cy="7315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2200"/>
              <a:buFont typeface="Montserrat"/>
              <a:buNone/>
            </a:pPr>
            <a:r>
              <a:rPr lang="en-US" sz="2200" b="1" i="0" u="none" strike="noStrike" cap="none">
                <a:solidFill>
                  <a:srgbClr val="FFFFFF"/>
                </a:solidFill>
                <a:latin typeface="Montserrat"/>
                <a:ea typeface="Montserrat"/>
                <a:cs typeface="Montserrat"/>
                <a:sym typeface="Montserrat"/>
              </a:rPr>
              <a:t>CRITICAL</a:t>
            </a:r>
            <a:endParaRPr sz="2200" b="0" i="0" u="none" strike="noStrike" cap="none">
              <a:solidFill>
                <a:schemeClr val="dk1"/>
              </a:solidFill>
              <a:latin typeface="Calibri"/>
              <a:ea typeface="Calibri"/>
              <a:cs typeface="Calibri"/>
              <a:sym typeface="Calibri"/>
            </a:endParaRPr>
          </a:p>
        </p:txBody>
      </p:sp>
      <p:sp>
        <p:nvSpPr>
          <p:cNvPr id="24" name="Google Shape;24;p1"/>
          <p:cNvSpPr/>
          <p:nvPr/>
        </p:nvSpPr>
        <p:spPr>
          <a:xfrm>
            <a:off x="5943600" y="3657600"/>
            <a:ext cx="1188720" cy="731520"/>
          </a:xfrm>
          <a:prstGeom prst="rect">
            <a:avLst/>
          </a:prstGeom>
          <a:solidFill>
            <a:srgbClr val="C62828"/>
          </a:solidFill>
          <a:ln w="12700" cap="flat" cmpd="sng">
            <a:solidFill>
              <a:srgbClr val="0A1F3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
          <p:cNvSpPr/>
          <p:nvPr/>
        </p:nvSpPr>
        <p:spPr>
          <a:xfrm>
            <a:off x="5943600" y="370332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D1</a:t>
            </a:r>
            <a:endParaRPr sz="1600" b="0" i="0" u="none" strike="noStrike" cap="none">
              <a:solidFill>
                <a:schemeClr val="dk1"/>
              </a:solidFill>
              <a:latin typeface="Calibri"/>
              <a:ea typeface="Calibri"/>
              <a:cs typeface="Calibri"/>
              <a:sym typeface="Calibri"/>
            </a:endParaRPr>
          </a:p>
        </p:txBody>
      </p:sp>
      <p:sp>
        <p:nvSpPr>
          <p:cNvPr id="26" name="Google Shape;26;p1"/>
          <p:cNvSpPr/>
          <p:nvPr/>
        </p:nvSpPr>
        <p:spPr>
          <a:xfrm>
            <a:off x="5943600" y="40233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900"/>
              <a:buFont typeface="Calibri"/>
              <a:buNone/>
            </a:pPr>
            <a:r>
              <a:rPr lang="en-US" sz="900" b="0" i="0" u="none" strike="noStrike" cap="none">
                <a:solidFill>
                  <a:srgbClr val="FFFFFF"/>
                </a:solidFill>
                <a:latin typeface="Calibri"/>
                <a:ea typeface="Calibri"/>
                <a:cs typeface="Calibri"/>
                <a:sym typeface="Calibri"/>
              </a:rPr>
              <a:t>Demand</a:t>
            </a:r>
            <a:endParaRPr sz="900" b="0" i="0" u="none" strike="noStrike" cap="none">
              <a:solidFill>
                <a:schemeClr val="dk1"/>
              </a:solidFill>
              <a:latin typeface="Calibri"/>
              <a:ea typeface="Calibri"/>
              <a:cs typeface="Calibri"/>
              <a:sym typeface="Calibri"/>
            </a:endParaRPr>
          </a:p>
        </p:txBody>
      </p:sp>
      <p:sp>
        <p:nvSpPr>
          <p:cNvPr id="27" name="Google Shape;27;p1"/>
          <p:cNvSpPr/>
          <p:nvPr/>
        </p:nvSpPr>
        <p:spPr>
          <a:xfrm>
            <a:off x="7178040" y="3657600"/>
            <a:ext cx="1188720" cy="731520"/>
          </a:xfrm>
          <a:prstGeom prst="rect">
            <a:avLst/>
          </a:prstGeom>
          <a:solidFill>
            <a:srgbClr val="F57C00"/>
          </a:solidFill>
          <a:ln w="12700" cap="flat" cmpd="sng">
            <a:solidFill>
              <a:srgbClr val="0A1F3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1"/>
          <p:cNvSpPr/>
          <p:nvPr/>
        </p:nvSpPr>
        <p:spPr>
          <a:xfrm>
            <a:off x="7178040" y="370332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D2</a:t>
            </a:r>
            <a:endParaRPr sz="1600" b="0" i="0" u="none" strike="noStrike" cap="none">
              <a:solidFill>
                <a:schemeClr val="dk1"/>
              </a:solidFill>
              <a:latin typeface="Calibri"/>
              <a:ea typeface="Calibri"/>
              <a:cs typeface="Calibri"/>
              <a:sym typeface="Calibri"/>
            </a:endParaRPr>
          </a:p>
        </p:txBody>
      </p:sp>
      <p:sp>
        <p:nvSpPr>
          <p:cNvPr id="29" name="Google Shape;29;p1"/>
          <p:cNvSpPr/>
          <p:nvPr/>
        </p:nvSpPr>
        <p:spPr>
          <a:xfrm>
            <a:off x="7178040" y="40233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900"/>
              <a:buFont typeface="Calibri"/>
              <a:buNone/>
            </a:pPr>
            <a:r>
              <a:rPr lang="en-US" sz="900" b="0" i="0" u="none" strike="noStrike" cap="none">
                <a:solidFill>
                  <a:srgbClr val="FFFFFF"/>
                </a:solidFill>
                <a:latin typeface="Calibri"/>
                <a:ea typeface="Calibri"/>
                <a:cs typeface="Calibri"/>
                <a:sym typeface="Calibri"/>
              </a:rPr>
              <a:t>Enrolment</a:t>
            </a:r>
            <a:endParaRPr sz="900" b="0" i="0" u="none" strike="noStrike" cap="none">
              <a:solidFill>
                <a:schemeClr val="dk1"/>
              </a:solidFill>
              <a:latin typeface="Calibri"/>
              <a:ea typeface="Calibri"/>
              <a:cs typeface="Calibri"/>
              <a:sym typeface="Calibri"/>
            </a:endParaRPr>
          </a:p>
        </p:txBody>
      </p:sp>
      <p:sp>
        <p:nvSpPr>
          <p:cNvPr id="30" name="Google Shape;30;p1"/>
          <p:cNvSpPr/>
          <p:nvPr/>
        </p:nvSpPr>
        <p:spPr>
          <a:xfrm>
            <a:off x="8412480" y="3657600"/>
            <a:ext cx="1188720" cy="731520"/>
          </a:xfrm>
          <a:prstGeom prst="rect">
            <a:avLst/>
          </a:prstGeom>
          <a:solidFill>
            <a:srgbClr val="F57C00"/>
          </a:solidFill>
          <a:ln w="12700" cap="flat" cmpd="sng">
            <a:solidFill>
              <a:srgbClr val="0A1F3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1"/>
          <p:cNvSpPr/>
          <p:nvPr/>
        </p:nvSpPr>
        <p:spPr>
          <a:xfrm>
            <a:off x="8412480" y="370332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D3</a:t>
            </a:r>
            <a:endParaRPr sz="1600" b="0" i="0" u="none" strike="noStrike" cap="none">
              <a:solidFill>
                <a:schemeClr val="dk1"/>
              </a:solidFill>
              <a:latin typeface="Calibri"/>
              <a:ea typeface="Calibri"/>
              <a:cs typeface="Calibri"/>
              <a:sym typeface="Calibri"/>
            </a:endParaRPr>
          </a:p>
        </p:txBody>
      </p:sp>
      <p:sp>
        <p:nvSpPr>
          <p:cNvPr id="32" name="Google Shape;32;p1"/>
          <p:cNvSpPr/>
          <p:nvPr/>
        </p:nvSpPr>
        <p:spPr>
          <a:xfrm>
            <a:off x="8412480" y="40233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900"/>
              <a:buFont typeface="Calibri"/>
              <a:buNone/>
            </a:pPr>
            <a:r>
              <a:rPr lang="en-US" sz="900" b="0" i="0" u="none" strike="noStrike" cap="none">
                <a:solidFill>
                  <a:srgbClr val="FFFFFF"/>
                </a:solidFill>
                <a:latin typeface="Calibri"/>
                <a:ea typeface="Calibri"/>
                <a:cs typeface="Calibri"/>
                <a:sym typeface="Calibri"/>
              </a:rPr>
              <a:t>Outcomes</a:t>
            </a:r>
            <a:endParaRPr sz="900" b="0" i="0" u="none" strike="noStrike" cap="none">
              <a:solidFill>
                <a:schemeClr val="dk1"/>
              </a:solidFill>
              <a:latin typeface="Calibri"/>
              <a:ea typeface="Calibri"/>
              <a:cs typeface="Calibri"/>
              <a:sym typeface="Calibri"/>
            </a:endParaRPr>
          </a:p>
        </p:txBody>
      </p:sp>
      <p:sp>
        <p:nvSpPr>
          <p:cNvPr id="33" name="Google Shape;33;p1"/>
          <p:cNvSpPr/>
          <p:nvPr/>
        </p:nvSpPr>
        <p:spPr>
          <a:xfrm>
            <a:off x="9646920" y="3657600"/>
            <a:ext cx="1188720" cy="731520"/>
          </a:xfrm>
          <a:prstGeom prst="rect">
            <a:avLst/>
          </a:prstGeom>
          <a:solidFill>
            <a:srgbClr val="C62828"/>
          </a:solidFill>
          <a:ln w="12700" cap="flat" cmpd="sng">
            <a:solidFill>
              <a:srgbClr val="0A1F3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1"/>
          <p:cNvSpPr/>
          <p:nvPr/>
        </p:nvSpPr>
        <p:spPr>
          <a:xfrm>
            <a:off x="9646920" y="370332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D4</a:t>
            </a:r>
            <a:endParaRPr sz="1600" b="0" i="0" u="none" strike="noStrike" cap="none">
              <a:solidFill>
                <a:schemeClr val="dk1"/>
              </a:solidFill>
              <a:latin typeface="Calibri"/>
              <a:ea typeface="Calibri"/>
              <a:cs typeface="Calibri"/>
              <a:sym typeface="Calibri"/>
            </a:endParaRPr>
          </a:p>
        </p:txBody>
      </p:sp>
      <p:sp>
        <p:nvSpPr>
          <p:cNvPr id="35" name="Google Shape;35;p1"/>
          <p:cNvSpPr/>
          <p:nvPr/>
        </p:nvSpPr>
        <p:spPr>
          <a:xfrm>
            <a:off x="9646920" y="40233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900"/>
              <a:buFont typeface="Calibri"/>
              <a:buNone/>
            </a:pPr>
            <a:r>
              <a:rPr lang="en-US" sz="900" b="0" i="0" u="none" strike="noStrike" cap="none">
                <a:solidFill>
                  <a:srgbClr val="FFFFFF"/>
                </a:solidFill>
                <a:latin typeface="Calibri"/>
                <a:ea typeface="Calibri"/>
                <a:cs typeface="Calibri"/>
                <a:sym typeface="Calibri"/>
              </a:rPr>
              <a:t>Finance</a:t>
            </a:r>
            <a:endParaRPr sz="900" b="0" i="0" u="none" strike="noStrike" cap="none">
              <a:solidFill>
                <a:schemeClr val="dk1"/>
              </a:solidFill>
              <a:latin typeface="Calibri"/>
              <a:ea typeface="Calibri"/>
              <a:cs typeface="Calibri"/>
              <a:sym typeface="Calibri"/>
            </a:endParaRPr>
          </a:p>
        </p:txBody>
      </p:sp>
      <p:sp>
        <p:nvSpPr>
          <p:cNvPr id="36" name="Google Shape;36;p1"/>
          <p:cNvSpPr/>
          <p:nvPr/>
        </p:nvSpPr>
        <p:spPr>
          <a:xfrm>
            <a:off x="10881360" y="3657600"/>
            <a:ext cx="1188720" cy="731520"/>
          </a:xfrm>
          <a:prstGeom prst="rect">
            <a:avLst/>
          </a:prstGeom>
          <a:solidFill>
            <a:srgbClr val="F57C00"/>
          </a:solidFill>
          <a:ln w="12700" cap="flat" cmpd="sng">
            <a:solidFill>
              <a:srgbClr val="0A1F3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1"/>
          <p:cNvSpPr/>
          <p:nvPr/>
        </p:nvSpPr>
        <p:spPr>
          <a:xfrm>
            <a:off x="10881360" y="370332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D5</a:t>
            </a:r>
            <a:endParaRPr sz="1600" b="0" i="0" u="none" strike="noStrike" cap="none">
              <a:solidFill>
                <a:schemeClr val="dk1"/>
              </a:solidFill>
              <a:latin typeface="Calibri"/>
              <a:ea typeface="Calibri"/>
              <a:cs typeface="Calibri"/>
              <a:sym typeface="Calibri"/>
            </a:endParaRPr>
          </a:p>
        </p:txBody>
      </p:sp>
      <p:sp>
        <p:nvSpPr>
          <p:cNvPr id="38" name="Google Shape;38;p1"/>
          <p:cNvSpPr/>
          <p:nvPr/>
        </p:nvSpPr>
        <p:spPr>
          <a:xfrm>
            <a:off x="10881360" y="40233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900"/>
              <a:buFont typeface="Calibri"/>
              <a:buNone/>
            </a:pPr>
            <a:r>
              <a:rPr lang="en-US" sz="900" b="0" i="0" u="none" strike="noStrike" cap="none">
                <a:solidFill>
                  <a:srgbClr val="FFFFFF"/>
                </a:solidFill>
                <a:latin typeface="Calibri"/>
                <a:ea typeface="Calibri"/>
                <a:cs typeface="Calibri"/>
                <a:sym typeface="Calibri"/>
              </a:rPr>
              <a:t>NSS</a:t>
            </a:r>
            <a:endParaRPr sz="900" b="0" i="0" u="none" strike="noStrike" cap="none">
              <a:solidFill>
                <a:schemeClr val="dk1"/>
              </a:solidFill>
              <a:latin typeface="Calibri"/>
              <a:ea typeface="Calibri"/>
              <a:cs typeface="Calibri"/>
              <a:sym typeface="Calibri"/>
            </a:endParaRPr>
          </a:p>
        </p:txBody>
      </p:sp>
      <p:sp>
        <p:nvSpPr>
          <p:cNvPr id="39" name="Google Shape;39;p1"/>
          <p:cNvSpPr/>
          <p:nvPr/>
        </p:nvSpPr>
        <p:spPr>
          <a:xfrm>
            <a:off x="548640" y="466344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IHD  |  15 April 2026  |  Prepared by Blairgowrie HE Advisory</a:t>
            </a:r>
            <a:endParaRPr sz="1200" b="0" i="0" u="none" strike="noStrike" cap="none">
              <a:solidFill>
                <a:schemeClr val="dk1"/>
              </a:solidFill>
              <a:latin typeface="Calibri"/>
              <a:ea typeface="Calibri"/>
              <a:cs typeface="Calibri"/>
              <a:sym typeface="Calibri"/>
            </a:endParaRPr>
          </a:p>
        </p:txBody>
      </p:sp>
      <p:sp>
        <p:nvSpPr>
          <p:cNvPr id="40" name="Google Shape;40;p1"/>
          <p:cNvSpPr/>
          <p:nvPr/>
        </p:nvSpPr>
        <p:spPr>
          <a:xfrm>
            <a:off x="0" y="6126480"/>
            <a:ext cx="12188952" cy="73152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1"/>
          <p:cNvSpPr/>
          <p:nvPr/>
        </p:nvSpPr>
        <p:spPr>
          <a:xfrm>
            <a:off x="548640" y="626364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400"/>
              <a:buFont typeface="Calibri"/>
              <a:buNone/>
            </a:pPr>
            <a:r>
              <a:rPr lang="en-US" sz="1400" b="0" i="1" u="none" strike="noStrike" cap="none">
                <a:solidFill>
                  <a:srgbClr val="002147"/>
                </a:solidFill>
                <a:latin typeface="Calibri"/>
                <a:ea typeface="Calibri"/>
                <a:cs typeface="Calibri"/>
                <a:sym typeface="Calibri"/>
              </a:rPr>
              <a:t>Integrates D1 to D5 intelligence across demand, enrolment, outcomes, finance, and satisfaction.</a:t>
            </a:r>
            <a:endParaRPr sz="1400" b="0" i="0" u="none" strike="noStrike" cap="none">
              <a:solidFill>
                <a:schemeClr val="dk1"/>
              </a:solidFill>
              <a:latin typeface="Calibri"/>
              <a:ea typeface="Calibri"/>
              <a:cs typeface="Calibri"/>
              <a:sym typeface="Calibri"/>
            </a:endParaRPr>
          </a:p>
        </p:txBody>
      </p:sp>
      <p:sp>
        <p:nvSpPr>
          <p:cNvPr id="42" name="Google Shape;42;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10"/>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0"/>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34" name="Google Shape;334;p10"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5" name="Google Shape;335;p10"/>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D2: Enrolment and the Financial Window</a:t>
            </a:r>
            <a:endParaRPr sz="2200" b="0" i="0" u="none" strike="noStrike" cap="none">
              <a:solidFill>
                <a:schemeClr val="dk1"/>
              </a:solidFill>
              <a:latin typeface="Calibri"/>
              <a:ea typeface="Calibri"/>
              <a:cs typeface="Calibri"/>
              <a:sym typeface="Calibri"/>
            </a:endParaRPr>
          </a:p>
        </p:txBody>
      </p:sp>
      <p:sp>
        <p:nvSpPr>
          <p:cNvPr id="336" name="Google Shape;336;p10"/>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Connecting D2 trajectory to D4 break-even threshold</a:t>
            </a:r>
            <a:endParaRPr sz="1300" b="0" i="0" u="none" strike="noStrike" cap="none">
              <a:solidFill>
                <a:schemeClr val="dk1"/>
              </a:solidFill>
              <a:latin typeface="Calibri"/>
              <a:ea typeface="Calibri"/>
              <a:cs typeface="Calibri"/>
              <a:sym typeface="Calibri"/>
            </a:endParaRPr>
          </a:p>
        </p:txBody>
      </p:sp>
      <p:sp>
        <p:nvSpPr>
          <p:cNvPr id="337" name="Google Shape;337;p10"/>
          <p:cNvSpPr/>
          <p:nvPr/>
        </p:nvSpPr>
        <p:spPr>
          <a:xfrm>
            <a:off x="548640" y="1417320"/>
            <a:ext cx="110642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dirty="0">
                <a:solidFill>
                  <a:srgbClr val="002147"/>
                </a:solidFill>
                <a:latin typeface="Calibri"/>
                <a:ea typeface="Calibri"/>
                <a:cs typeface="Calibri"/>
                <a:sym typeface="Calibri"/>
              </a:rPr>
              <a:t>The conventional enrolment-finance window analysis asks: at the current rate of enrolment change, when does headcount reach the level at which the institution's cost structure breaks? For Caerwen, this question is mis-specified.</a:t>
            </a:r>
            <a:endParaRPr sz="1300" b="0" i="0" u="none" strike="noStrike" cap="none" dirty="0">
              <a:solidFill>
                <a:schemeClr val="dk1"/>
              </a:solidFill>
              <a:latin typeface="Calibri"/>
              <a:ea typeface="Calibri"/>
              <a:cs typeface="Calibri"/>
              <a:sym typeface="Calibri"/>
            </a:endParaRPr>
          </a:p>
        </p:txBody>
      </p:sp>
      <p:sp>
        <p:nvSpPr>
          <p:cNvPr id="338" name="Google Shape;338;p10"/>
          <p:cNvSpPr/>
          <p:nvPr/>
        </p:nvSpPr>
        <p:spPr>
          <a:xfrm>
            <a:off x="548640" y="2194560"/>
            <a:ext cx="11064240" cy="1097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The cost structure has already broken. The D4 sensitivity table on slide 7 shows that at zero drop from current enrolment, Caerwen operates at a surplus of −8.6% excluding pension service costs. The break-even drop is therefore 0%. There is no forward enrolment threshold to hit, because the institution is already past it.</a:t>
            </a:r>
            <a:endParaRPr sz="1200" b="0" i="0" u="none" strike="noStrike" cap="none" dirty="0">
              <a:solidFill>
                <a:schemeClr val="dk1"/>
              </a:solidFill>
              <a:latin typeface="Calibri"/>
              <a:ea typeface="Calibri"/>
              <a:cs typeface="Calibri"/>
              <a:sym typeface="Calibri"/>
            </a:endParaRPr>
          </a:p>
        </p:txBody>
      </p:sp>
      <p:sp>
        <p:nvSpPr>
          <p:cNvPr id="339" name="Google Shape;339;p10"/>
          <p:cNvSpPr/>
          <p:nvPr/>
        </p:nvSpPr>
        <p:spPr>
          <a:xfrm>
            <a:off x="548640" y="3383280"/>
            <a:ext cx="11064240" cy="1325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The forward enrolment picture is contested. In aggregate, D2 shows +2.4% headcount growth over five years, which superficially looks like a growing institution. The composition tells a different story: international growth (sustained_growth) has masked a stable-trending UK cohort and a sustained_decline in EU students. If the international supply pipeline reverses, even modestly, the aggregate +2.4% reverses with it, and the institution loses the only volume signal currently keeping the diagnostic out of D2-RED.</a:t>
            </a:r>
            <a:endParaRPr sz="1200" b="0" i="0" u="none" strike="noStrike" cap="none">
              <a:solidFill>
                <a:schemeClr val="dk1"/>
              </a:solidFill>
              <a:latin typeface="Calibri"/>
              <a:ea typeface="Calibri"/>
              <a:cs typeface="Calibri"/>
              <a:sym typeface="Calibri"/>
            </a:endParaRPr>
          </a:p>
        </p:txBody>
      </p:sp>
      <p:sp>
        <p:nvSpPr>
          <p:cNvPr id="340" name="Google Shape;340;p10"/>
          <p:cNvSpPr/>
          <p:nvPr/>
        </p:nvSpPr>
        <p:spPr>
          <a:xfrm>
            <a:off x="548640" y="4846320"/>
            <a:ext cx="11064240" cy="1188720"/>
          </a:xfrm>
          <a:prstGeom prst="rect">
            <a:avLst/>
          </a:prstGeom>
          <a:solidFill>
            <a:srgbClr val="F2F6FA"/>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0"/>
          <p:cNvSpPr/>
          <p:nvPr/>
        </p:nvSpPr>
        <p:spPr>
          <a:xfrm>
            <a:off x="548640" y="4846320"/>
            <a:ext cx="73152" cy="118872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0"/>
          <p:cNvSpPr/>
          <p:nvPr/>
        </p:nvSpPr>
        <p:spPr>
          <a:xfrm>
            <a:off x="713232" y="4937760"/>
            <a:ext cx="1088136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Window framing for the Board:</a:t>
            </a:r>
            <a:endParaRPr sz="1300" b="0" i="0" u="none" strike="noStrike" cap="none">
              <a:solidFill>
                <a:schemeClr val="dk1"/>
              </a:solidFill>
              <a:latin typeface="Calibri"/>
              <a:ea typeface="Calibri"/>
              <a:cs typeface="Calibri"/>
              <a:sym typeface="Calibri"/>
            </a:endParaRPr>
          </a:p>
        </p:txBody>
      </p:sp>
      <p:sp>
        <p:nvSpPr>
          <p:cNvPr id="343" name="Google Shape;343;p10"/>
          <p:cNvSpPr/>
          <p:nvPr/>
        </p:nvSpPr>
        <p:spPr>
          <a:xfrm>
            <a:off x="713232" y="5257800"/>
            <a:ext cx="1088136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0" i="1" u="none" strike="noStrike" cap="none">
                <a:solidFill>
                  <a:srgbClr val="002147"/>
                </a:solidFill>
                <a:latin typeface="Calibri"/>
                <a:ea typeface="Calibri"/>
                <a:cs typeface="Calibri"/>
                <a:sym typeface="Calibri"/>
              </a:rPr>
              <a:t>The "window" provided by enrolment is the current dependence on international growth offsetting domestic flatness. That window is open while international demand holds, and closes the moment it doesn't. The financial model has no buffer to absorb the closure.</a:t>
            </a:r>
            <a:endParaRPr sz="1200" b="0" i="0" u="none" strike="noStrike" cap="none">
              <a:solidFill>
                <a:schemeClr val="dk1"/>
              </a:solidFill>
              <a:latin typeface="Calibri"/>
              <a:ea typeface="Calibri"/>
              <a:cs typeface="Calibri"/>
              <a:sym typeface="Calibri"/>
            </a:endParaRPr>
          </a:p>
        </p:txBody>
      </p:sp>
      <p:sp>
        <p:nvSpPr>
          <p:cNvPr id="344" name="Google Shape;344;p10"/>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0"/>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46" name="Google Shape;346;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1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54" name="Google Shape;354;p11"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55" name="Google Shape;355;p11"/>
          <p:cNvSpPr/>
          <p:nvPr/>
        </p:nvSpPr>
        <p:spPr>
          <a:xfrm>
            <a:off x="548640" y="1463040"/>
            <a:ext cx="3657600" cy="2011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03</a:t>
            </a:r>
            <a:endParaRPr sz="9600" b="0" i="0" u="none" strike="noStrike" cap="none">
              <a:solidFill>
                <a:schemeClr val="dk1"/>
              </a:solidFill>
              <a:latin typeface="Calibri"/>
              <a:ea typeface="Calibri"/>
              <a:cs typeface="Calibri"/>
              <a:sym typeface="Calibri"/>
            </a:endParaRPr>
          </a:p>
        </p:txBody>
      </p:sp>
      <p:sp>
        <p:nvSpPr>
          <p:cNvPr id="356" name="Google Shape;356;p11"/>
          <p:cNvSpPr/>
          <p:nvPr/>
        </p:nvSpPr>
        <p:spPr>
          <a:xfrm>
            <a:off x="548640" y="3657600"/>
            <a:ext cx="50292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1"/>
          <p:cNvSpPr/>
          <p:nvPr/>
        </p:nvSpPr>
        <p:spPr>
          <a:xfrm>
            <a:off x="548640" y="379476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Graduate Outcomes</a:t>
            </a:r>
            <a:endParaRPr sz="3200" b="0" i="0" u="none" strike="noStrike" cap="none">
              <a:solidFill>
                <a:schemeClr val="dk1"/>
              </a:solidFill>
              <a:latin typeface="Calibri"/>
              <a:ea typeface="Calibri"/>
              <a:cs typeface="Calibri"/>
              <a:sym typeface="Calibri"/>
            </a:endParaRPr>
          </a:p>
        </p:txBody>
      </p:sp>
      <p:sp>
        <p:nvSpPr>
          <p:cNvPr id="358" name="Google Shape;358;p11"/>
          <p:cNvSpPr/>
          <p:nvPr/>
        </p:nvSpPr>
        <p:spPr>
          <a:xfrm>
            <a:off x="548640" y="452628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HESA Graduate Outcomes Survey, five-year tracking</a:t>
            </a:r>
            <a:endParaRPr sz="1600" b="0" i="0" u="none" strike="noStrike" cap="none">
              <a:solidFill>
                <a:schemeClr val="dk1"/>
              </a:solidFill>
              <a:latin typeface="Calibri"/>
              <a:ea typeface="Calibri"/>
              <a:cs typeface="Calibri"/>
              <a:sym typeface="Calibri"/>
            </a:endParaRPr>
          </a:p>
        </p:txBody>
      </p:sp>
      <p:sp>
        <p:nvSpPr>
          <p:cNvPr id="359" name="Google Shape;359;p11"/>
          <p:cNvSpPr/>
          <p:nvPr/>
        </p:nvSpPr>
        <p:spPr>
          <a:xfrm>
            <a:off x="548640" y="50292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SECTION 03</a:t>
            </a:r>
            <a:endParaRPr sz="1000" b="0" i="0" u="none" strike="noStrike" cap="none">
              <a:solidFill>
                <a:schemeClr val="dk1"/>
              </a:solidFill>
              <a:latin typeface="Calibri"/>
              <a:ea typeface="Calibri"/>
              <a:cs typeface="Calibri"/>
              <a:sym typeface="Calibri"/>
            </a:endParaRPr>
          </a:p>
        </p:txBody>
      </p:sp>
      <p:sp>
        <p:nvSpPr>
          <p:cNvPr id="360" name="Google Shape;360;p11"/>
          <p:cNvSpPr/>
          <p:nvPr/>
        </p:nvSpPr>
        <p:spPr>
          <a:xfrm>
            <a:off x="9509760" y="3822192"/>
            <a:ext cx="1417320" cy="502920"/>
          </a:xfrm>
          <a:prstGeom prst="roundRect">
            <a:avLst>
              <a:gd name="adj" fmla="val 21818"/>
            </a:avLst>
          </a:prstGeom>
          <a:solidFill>
            <a:srgbClr val="F57C00"/>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1"/>
          <p:cNvSpPr/>
          <p:nvPr/>
        </p:nvSpPr>
        <p:spPr>
          <a:xfrm>
            <a:off x="9509760" y="3822192"/>
            <a:ext cx="1417320" cy="5029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AMBER</a:t>
            </a:r>
            <a:endParaRPr sz="1800" b="0" i="0" u="none" strike="noStrike" cap="none">
              <a:solidFill>
                <a:schemeClr val="dk1"/>
              </a:solidFill>
              <a:latin typeface="Calibri"/>
              <a:ea typeface="Calibri"/>
              <a:cs typeface="Calibri"/>
              <a:sym typeface="Calibri"/>
            </a:endParaRPr>
          </a:p>
        </p:txBody>
      </p:sp>
      <p:sp>
        <p:nvSpPr>
          <p:cNvPr id="362" name="Google Shape;362;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Google Shape;368;p12"/>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2"/>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70" name="Google Shape;370;p12"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71" name="Google Shape;371;p12"/>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D3: Outcomes Profile</a:t>
            </a:r>
            <a:endParaRPr sz="2200" b="0" i="0" u="none" strike="noStrike" cap="none">
              <a:solidFill>
                <a:schemeClr val="dk1"/>
              </a:solidFill>
              <a:latin typeface="Calibri"/>
              <a:ea typeface="Calibri"/>
              <a:cs typeface="Calibri"/>
              <a:sym typeface="Calibri"/>
            </a:endParaRPr>
          </a:p>
        </p:txBody>
      </p:sp>
      <p:sp>
        <p:nvSpPr>
          <p:cNvPr id="372" name="Google Shape;372;p12"/>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Positive outcomes, unemployment, and full-time employment, sector-benchmarked</a:t>
            </a:r>
            <a:endParaRPr sz="1300" b="0" i="0" u="none" strike="noStrike" cap="none">
              <a:solidFill>
                <a:schemeClr val="dk1"/>
              </a:solidFill>
              <a:latin typeface="Calibri"/>
              <a:ea typeface="Calibri"/>
              <a:cs typeface="Calibri"/>
              <a:sym typeface="Calibri"/>
            </a:endParaRPr>
          </a:p>
        </p:txBody>
      </p:sp>
      <p:sp>
        <p:nvSpPr>
          <p:cNvPr id="373" name="Google Shape;373;p12"/>
          <p:cNvSpPr/>
          <p:nvPr/>
        </p:nvSpPr>
        <p:spPr>
          <a:xfrm>
            <a:off x="548640" y="1463040"/>
            <a:ext cx="11064240" cy="365760"/>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2"/>
          <p:cNvSpPr/>
          <p:nvPr/>
        </p:nvSpPr>
        <p:spPr>
          <a:xfrm>
            <a:off x="640080" y="1463040"/>
            <a:ext cx="31089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Indicator</a:t>
            </a:r>
            <a:endParaRPr sz="1100" b="0" i="0" u="none" strike="noStrike" cap="none">
              <a:solidFill>
                <a:schemeClr val="dk1"/>
              </a:solidFill>
              <a:latin typeface="Calibri"/>
              <a:ea typeface="Calibri"/>
              <a:cs typeface="Calibri"/>
              <a:sym typeface="Calibri"/>
            </a:endParaRPr>
          </a:p>
        </p:txBody>
      </p:sp>
      <p:sp>
        <p:nvSpPr>
          <p:cNvPr id="375" name="Google Shape;375;p12"/>
          <p:cNvSpPr/>
          <p:nvPr/>
        </p:nvSpPr>
        <p:spPr>
          <a:xfrm>
            <a:off x="3749040"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2018/19</a:t>
            </a:r>
            <a:endParaRPr sz="1100" b="0" i="0" u="none" strike="noStrike" cap="none">
              <a:solidFill>
                <a:schemeClr val="dk1"/>
              </a:solidFill>
              <a:latin typeface="Calibri"/>
              <a:ea typeface="Calibri"/>
              <a:cs typeface="Calibri"/>
              <a:sym typeface="Calibri"/>
            </a:endParaRPr>
          </a:p>
        </p:txBody>
      </p:sp>
      <p:sp>
        <p:nvSpPr>
          <p:cNvPr id="376" name="Google Shape;376;p12"/>
          <p:cNvSpPr/>
          <p:nvPr/>
        </p:nvSpPr>
        <p:spPr>
          <a:xfrm>
            <a:off x="5321808"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2019/20</a:t>
            </a:r>
            <a:endParaRPr sz="1100" b="0" i="0" u="none" strike="noStrike" cap="none">
              <a:solidFill>
                <a:schemeClr val="dk1"/>
              </a:solidFill>
              <a:latin typeface="Calibri"/>
              <a:ea typeface="Calibri"/>
              <a:cs typeface="Calibri"/>
              <a:sym typeface="Calibri"/>
            </a:endParaRPr>
          </a:p>
        </p:txBody>
      </p:sp>
      <p:sp>
        <p:nvSpPr>
          <p:cNvPr id="377" name="Google Shape;377;p12"/>
          <p:cNvSpPr/>
          <p:nvPr/>
        </p:nvSpPr>
        <p:spPr>
          <a:xfrm>
            <a:off x="6894576"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2020/21</a:t>
            </a:r>
            <a:endParaRPr sz="1100" b="0" i="0" u="none" strike="noStrike" cap="none">
              <a:solidFill>
                <a:schemeClr val="dk1"/>
              </a:solidFill>
              <a:latin typeface="Calibri"/>
              <a:ea typeface="Calibri"/>
              <a:cs typeface="Calibri"/>
              <a:sym typeface="Calibri"/>
            </a:endParaRPr>
          </a:p>
        </p:txBody>
      </p:sp>
      <p:sp>
        <p:nvSpPr>
          <p:cNvPr id="378" name="Google Shape;378;p12"/>
          <p:cNvSpPr/>
          <p:nvPr/>
        </p:nvSpPr>
        <p:spPr>
          <a:xfrm>
            <a:off x="8467344"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2021/22</a:t>
            </a:r>
            <a:endParaRPr sz="1100" b="0" i="0" u="none" strike="noStrike" cap="none">
              <a:solidFill>
                <a:schemeClr val="dk1"/>
              </a:solidFill>
              <a:latin typeface="Calibri"/>
              <a:ea typeface="Calibri"/>
              <a:cs typeface="Calibri"/>
              <a:sym typeface="Calibri"/>
            </a:endParaRPr>
          </a:p>
        </p:txBody>
      </p:sp>
      <p:sp>
        <p:nvSpPr>
          <p:cNvPr id="379" name="Google Shape;379;p12"/>
          <p:cNvSpPr/>
          <p:nvPr/>
        </p:nvSpPr>
        <p:spPr>
          <a:xfrm>
            <a:off x="10040112"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2022/23</a:t>
            </a:r>
            <a:endParaRPr sz="1100" b="0" i="0" u="none" strike="noStrike" cap="none">
              <a:solidFill>
                <a:schemeClr val="dk1"/>
              </a:solidFill>
              <a:latin typeface="Calibri"/>
              <a:ea typeface="Calibri"/>
              <a:cs typeface="Calibri"/>
              <a:sym typeface="Calibri"/>
            </a:endParaRPr>
          </a:p>
        </p:txBody>
      </p:sp>
      <p:sp>
        <p:nvSpPr>
          <p:cNvPr id="380" name="Google Shape;380;p12"/>
          <p:cNvSpPr/>
          <p:nvPr/>
        </p:nvSpPr>
        <p:spPr>
          <a:xfrm>
            <a:off x="548640" y="1828800"/>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2"/>
          <p:cNvSpPr/>
          <p:nvPr/>
        </p:nvSpPr>
        <p:spPr>
          <a:xfrm>
            <a:off x="640080" y="1828800"/>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Positive Outcomes %</a:t>
            </a:r>
            <a:endParaRPr sz="1200" b="0" i="0" u="none" strike="noStrike" cap="none">
              <a:solidFill>
                <a:schemeClr val="dk1"/>
              </a:solidFill>
              <a:latin typeface="Calibri"/>
              <a:ea typeface="Calibri"/>
              <a:cs typeface="Calibri"/>
              <a:sym typeface="Calibri"/>
            </a:endParaRPr>
          </a:p>
        </p:txBody>
      </p:sp>
      <p:sp>
        <p:nvSpPr>
          <p:cNvPr id="382" name="Google Shape;382;p12"/>
          <p:cNvSpPr/>
          <p:nvPr/>
        </p:nvSpPr>
        <p:spPr>
          <a:xfrm>
            <a:off x="3749040"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84 (-0.6)</a:t>
            </a:r>
            <a:endParaRPr sz="1200" b="0" i="0" u="none" strike="noStrike" cap="none">
              <a:solidFill>
                <a:schemeClr val="dk1"/>
              </a:solidFill>
              <a:latin typeface="Calibri"/>
              <a:ea typeface="Calibri"/>
              <a:cs typeface="Calibri"/>
              <a:sym typeface="Calibri"/>
            </a:endParaRPr>
          </a:p>
        </p:txBody>
      </p:sp>
      <p:sp>
        <p:nvSpPr>
          <p:cNvPr id="383" name="Google Shape;383;p12"/>
          <p:cNvSpPr/>
          <p:nvPr/>
        </p:nvSpPr>
        <p:spPr>
          <a:xfrm>
            <a:off x="5321808"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86 (+0.3)</a:t>
            </a:r>
            <a:endParaRPr sz="1200" b="0" i="0" u="none" strike="noStrike" cap="none">
              <a:solidFill>
                <a:schemeClr val="dk1"/>
              </a:solidFill>
              <a:latin typeface="Calibri"/>
              <a:ea typeface="Calibri"/>
              <a:cs typeface="Calibri"/>
              <a:sym typeface="Calibri"/>
            </a:endParaRPr>
          </a:p>
        </p:txBody>
      </p:sp>
      <p:sp>
        <p:nvSpPr>
          <p:cNvPr id="384" name="Google Shape;384;p12"/>
          <p:cNvSpPr/>
          <p:nvPr/>
        </p:nvSpPr>
        <p:spPr>
          <a:xfrm>
            <a:off x="6894576"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86 (-0.4)</a:t>
            </a:r>
            <a:endParaRPr sz="1200" b="0" i="0" u="none" strike="noStrike" cap="none">
              <a:solidFill>
                <a:schemeClr val="dk1"/>
              </a:solidFill>
              <a:latin typeface="Calibri"/>
              <a:ea typeface="Calibri"/>
              <a:cs typeface="Calibri"/>
              <a:sym typeface="Calibri"/>
            </a:endParaRPr>
          </a:p>
        </p:txBody>
      </p:sp>
      <p:sp>
        <p:nvSpPr>
          <p:cNvPr id="385" name="Google Shape;385;p12"/>
          <p:cNvSpPr/>
          <p:nvPr/>
        </p:nvSpPr>
        <p:spPr>
          <a:xfrm>
            <a:off x="8467344"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E7D32"/>
              </a:buClr>
              <a:buSzPts val="1200"/>
              <a:buFont typeface="Calibri"/>
              <a:buNone/>
            </a:pPr>
            <a:r>
              <a:rPr lang="en-US" sz="1200" b="0" i="0" u="none" strike="noStrike" cap="none">
                <a:solidFill>
                  <a:srgbClr val="2E7D32"/>
                </a:solidFill>
                <a:latin typeface="Calibri"/>
                <a:ea typeface="Calibri"/>
                <a:cs typeface="Calibri"/>
                <a:sym typeface="Calibri"/>
              </a:rPr>
              <a:t>87 (+0.9)</a:t>
            </a:r>
            <a:endParaRPr sz="1200" b="0" i="0" u="none" strike="noStrike" cap="none">
              <a:solidFill>
                <a:schemeClr val="dk1"/>
              </a:solidFill>
              <a:latin typeface="Calibri"/>
              <a:ea typeface="Calibri"/>
              <a:cs typeface="Calibri"/>
              <a:sym typeface="Calibri"/>
            </a:endParaRPr>
          </a:p>
        </p:txBody>
      </p:sp>
      <p:sp>
        <p:nvSpPr>
          <p:cNvPr id="386" name="Google Shape;386;p12"/>
          <p:cNvSpPr/>
          <p:nvPr/>
        </p:nvSpPr>
        <p:spPr>
          <a:xfrm>
            <a:off x="10040112"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85 (-0.4)</a:t>
            </a:r>
            <a:endParaRPr sz="1200" b="0" i="0" u="none" strike="noStrike" cap="none">
              <a:solidFill>
                <a:schemeClr val="dk1"/>
              </a:solidFill>
              <a:latin typeface="Calibri"/>
              <a:ea typeface="Calibri"/>
              <a:cs typeface="Calibri"/>
              <a:sym typeface="Calibri"/>
            </a:endParaRPr>
          </a:p>
        </p:txBody>
      </p:sp>
      <p:sp>
        <p:nvSpPr>
          <p:cNvPr id="387" name="Google Shape;387;p12"/>
          <p:cNvSpPr/>
          <p:nvPr/>
        </p:nvSpPr>
        <p:spPr>
          <a:xfrm>
            <a:off x="548640" y="2176272"/>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2"/>
          <p:cNvSpPr/>
          <p:nvPr/>
        </p:nvSpPr>
        <p:spPr>
          <a:xfrm>
            <a:off x="640080" y="2176272"/>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Unemployment %</a:t>
            </a:r>
            <a:endParaRPr sz="1200" b="0" i="0" u="none" strike="noStrike" cap="none">
              <a:solidFill>
                <a:schemeClr val="dk1"/>
              </a:solidFill>
              <a:latin typeface="Calibri"/>
              <a:ea typeface="Calibri"/>
              <a:cs typeface="Calibri"/>
              <a:sym typeface="Calibri"/>
            </a:endParaRPr>
          </a:p>
        </p:txBody>
      </p:sp>
      <p:sp>
        <p:nvSpPr>
          <p:cNvPr id="389" name="Google Shape;389;p12"/>
          <p:cNvSpPr/>
          <p:nvPr/>
        </p:nvSpPr>
        <p:spPr>
          <a:xfrm>
            <a:off x="3749040"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8 (+0.9)</a:t>
            </a:r>
            <a:endParaRPr sz="1200" b="0" i="0" u="none" strike="noStrike" cap="none">
              <a:solidFill>
                <a:schemeClr val="dk1"/>
              </a:solidFill>
              <a:latin typeface="Calibri"/>
              <a:ea typeface="Calibri"/>
              <a:cs typeface="Calibri"/>
              <a:sym typeface="Calibri"/>
            </a:endParaRPr>
          </a:p>
        </p:txBody>
      </p:sp>
      <p:sp>
        <p:nvSpPr>
          <p:cNvPr id="390" name="Google Shape;390;p12"/>
          <p:cNvSpPr/>
          <p:nvPr/>
        </p:nvSpPr>
        <p:spPr>
          <a:xfrm>
            <a:off x="5321808"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6 (-0.4)</a:t>
            </a:r>
            <a:endParaRPr sz="1200" b="0" i="0" u="none" strike="noStrike" cap="none">
              <a:solidFill>
                <a:schemeClr val="dk1"/>
              </a:solidFill>
              <a:latin typeface="Calibri"/>
              <a:ea typeface="Calibri"/>
              <a:cs typeface="Calibri"/>
              <a:sym typeface="Calibri"/>
            </a:endParaRPr>
          </a:p>
        </p:txBody>
      </p:sp>
      <p:sp>
        <p:nvSpPr>
          <p:cNvPr id="391" name="Google Shape;391;p12"/>
          <p:cNvSpPr/>
          <p:nvPr/>
        </p:nvSpPr>
        <p:spPr>
          <a:xfrm>
            <a:off x="6894576"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6 (+0.8)</a:t>
            </a:r>
            <a:endParaRPr sz="1200" b="0" i="0" u="none" strike="noStrike" cap="none">
              <a:solidFill>
                <a:schemeClr val="dk1"/>
              </a:solidFill>
              <a:latin typeface="Calibri"/>
              <a:ea typeface="Calibri"/>
              <a:cs typeface="Calibri"/>
              <a:sym typeface="Calibri"/>
            </a:endParaRPr>
          </a:p>
        </p:txBody>
      </p:sp>
      <p:sp>
        <p:nvSpPr>
          <p:cNvPr id="392" name="Google Shape;392;p12"/>
          <p:cNvSpPr/>
          <p:nvPr/>
        </p:nvSpPr>
        <p:spPr>
          <a:xfrm>
            <a:off x="8467344"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5 (-0.4)</a:t>
            </a:r>
            <a:endParaRPr sz="1200" b="0" i="0" u="none" strike="noStrike" cap="none">
              <a:solidFill>
                <a:schemeClr val="dk1"/>
              </a:solidFill>
              <a:latin typeface="Calibri"/>
              <a:ea typeface="Calibri"/>
              <a:cs typeface="Calibri"/>
              <a:sym typeface="Calibri"/>
            </a:endParaRPr>
          </a:p>
        </p:txBody>
      </p:sp>
      <p:sp>
        <p:nvSpPr>
          <p:cNvPr id="393" name="Google Shape;393;p12"/>
          <p:cNvSpPr/>
          <p:nvPr/>
        </p:nvSpPr>
        <p:spPr>
          <a:xfrm>
            <a:off x="10040112"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6 (+0.2)</a:t>
            </a:r>
            <a:endParaRPr sz="1200" b="0" i="0" u="none" strike="noStrike" cap="none">
              <a:solidFill>
                <a:schemeClr val="dk1"/>
              </a:solidFill>
              <a:latin typeface="Calibri"/>
              <a:ea typeface="Calibri"/>
              <a:cs typeface="Calibri"/>
              <a:sym typeface="Calibri"/>
            </a:endParaRPr>
          </a:p>
        </p:txBody>
      </p:sp>
      <p:sp>
        <p:nvSpPr>
          <p:cNvPr id="394" name="Google Shape;394;p12"/>
          <p:cNvSpPr/>
          <p:nvPr/>
        </p:nvSpPr>
        <p:spPr>
          <a:xfrm>
            <a:off x="548640" y="2523744"/>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2"/>
          <p:cNvSpPr/>
          <p:nvPr/>
        </p:nvSpPr>
        <p:spPr>
          <a:xfrm>
            <a:off x="640080" y="2523744"/>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FT Employment %</a:t>
            </a:r>
            <a:endParaRPr sz="1200" b="0" i="0" u="none" strike="noStrike" cap="none">
              <a:solidFill>
                <a:schemeClr val="dk1"/>
              </a:solidFill>
              <a:latin typeface="Calibri"/>
              <a:ea typeface="Calibri"/>
              <a:cs typeface="Calibri"/>
              <a:sym typeface="Calibri"/>
            </a:endParaRPr>
          </a:p>
        </p:txBody>
      </p:sp>
      <p:sp>
        <p:nvSpPr>
          <p:cNvPr id="396" name="Google Shape;396;p12"/>
          <p:cNvSpPr/>
          <p:nvPr/>
        </p:nvSpPr>
        <p:spPr>
          <a:xfrm>
            <a:off x="3749040"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47 (-1.7)</a:t>
            </a:r>
            <a:endParaRPr sz="1200" b="0" i="0" u="none" strike="noStrike" cap="none">
              <a:solidFill>
                <a:schemeClr val="dk1"/>
              </a:solidFill>
              <a:latin typeface="Calibri"/>
              <a:ea typeface="Calibri"/>
              <a:cs typeface="Calibri"/>
              <a:sym typeface="Calibri"/>
            </a:endParaRPr>
          </a:p>
        </p:txBody>
      </p:sp>
      <p:sp>
        <p:nvSpPr>
          <p:cNvPr id="397" name="Google Shape;397;p12"/>
          <p:cNvSpPr/>
          <p:nvPr/>
        </p:nvSpPr>
        <p:spPr>
          <a:xfrm>
            <a:off x="5321808"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49 (-1.2)</a:t>
            </a:r>
            <a:endParaRPr sz="1200" b="0" i="0" u="none" strike="noStrike" cap="none">
              <a:solidFill>
                <a:schemeClr val="dk1"/>
              </a:solidFill>
              <a:latin typeface="Calibri"/>
              <a:ea typeface="Calibri"/>
              <a:cs typeface="Calibri"/>
              <a:sym typeface="Calibri"/>
            </a:endParaRPr>
          </a:p>
        </p:txBody>
      </p:sp>
      <p:sp>
        <p:nvSpPr>
          <p:cNvPr id="398" name="Google Shape;398;p12"/>
          <p:cNvSpPr/>
          <p:nvPr/>
        </p:nvSpPr>
        <p:spPr>
          <a:xfrm>
            <a:off x="6894576"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57575"/>
              </a:buClr>
              <a:buSzPts val="1200"/>
              <a:buFont typeface="Calibri"/>
              <a:buNone/>
            </a:pPr>
            <a:r>
              <a:rPr lang="en-US" sz="1200" b="0" i="0" u="none" strike="noStrike" cap="none">
                <a:solidFill>
                  <a:srgbClr val="757575"/>
                </a:solidFill>
                <a:latin typeface="Calibri"/>
                <a:ea typeface="Calibri"/>
                <a:cs typeface="Calibri"/>
                <a:sym typeface="Calibri"/>
              </a:rPr>
              <a:t>54 (+0.4)</a:t>
            </a:r>
            <a:endParaRPr sz="1200" b="0" i="0" u="none" strike="noStrike" cap="none">
              <a:solidFill>
                <a:schemeClr val="dk1"/>
              </a:solidFill>
              <a:latin typeface="Calibri"/>
              <a:ea typeface="Calibri"/>
              <a:cs typeface="Calibri"/>
              <a:sym typeface="Calibri"/>
            </a:endParaRPr>
          </a:p>
        </p:txBody>
      </p:sp>
      <p:sp>
        <p:nvSpPr>
          <p:cNvPr id="399" name="Google Shape;399;p12"/>
          <p:cNvSpPr/>
          <p:nvPr/>
        </p:nvSpPr>
        <p:spPr>
          <a:xfrm>
            <a:off x="8467344"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E7D32"/>
              </a:buClr>
              <a:buSzPts val="1200"/>
              <a:buFont typeface="Calibri"/>
              <a:buNone/>
            </a:pPr>
            <a:r>
              <a:rPr lang="en-US" sz="1200" b="0" i="0" u="none" strike="noStrike" cap="none">
                <a:solidFill>
                  <a:srgbClr val="2E7D32"/>
                </a:solidFill>
                <a:latin typeface="Calibri"/>
                <a:ea typeface="Calibri"/>
                <a:cs typeface="Calibri"/>
                <a:sym typeface="Calibri"/>
              </a:rPr>
              <a:t>56 (+2.8)</a:t>
            </a:r>
            <a:endParaRPr sz="1200" b="0" i="0" u="none" strike="noStrike" cap="none">
              <a:solidFill>
                <a:schemeClr val="dk1"/>
              </a:solidFill>
              <a:latin typeface="Calibri"/>
              <a:ea typeface="Calibri"/>
              <a:cs typeface="Calibri"/>
              <a:sym typeface="Calibri"/>
            </a:endParaRPr>
          </a:p>
        </p:txBody>
      </p:sp>
      <p:sp>
        <p:nvSpPr>
          <p:cNvPr id="400" name="Google Shape;400;p12"/>
          <p:cNvSpPr/>
          <p:nvPr/>
        </p:nvSpPr>
        <p:spPr>
          <a:xfrm>
            <a:off x="10040112"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51 (-0.6)</a:t>
            </a:r>
            <a:endParaRPr sz="1200" b="0" i="0" u="none" strike="noStrike" cap="none">
              <a:solidFill>
                <a:schemeClr val="dk1"/>
              </a:solidFill>
              <a:latin typeface="Calibri"/>
              <a:ea typeface="Calibri"/>
              <a:cs typeface="Calibri"/>
              <a:sym typeface="Calibri"/>
            </a:endParaRPr>
          </a:p>
        </p:txBody>
      </p:sp>
      <p:sp>
        <p:nvSpPr>
          <p:cNvPr id="401" name="Google Shape;401;p12"/>
          <p:cNvSpPr/>
          <p:nvPr/>
        </p:nvSpPr>
        <p:spPr>
          <a:xfrm>
            <a:off x="548640" y="4023360"/>
            <a:ext cx="3657600" cy="548640"/>
          </a:xfrm>
          <a:prstGeom prst="roundRect">
            <a:avLst>
              <a:gd name="adj" fmla="val 20000"/>
            </a:avLst>
          </a:prstGeom>
          <a:solidFill>
            <a:srgbClr val="F57C00"/>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2"/>
          <p:cNvSpPr/>
          <p:nvPr/>
        </p:nvSpPr>
        <p:spPr>
          <a:xfrm>
            <a:off x="548640" y="4023360"/>
            <a:ext cx="365760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300"/>
              <a:buFont typeface="Montserrat"/>
              <a:buNone/>
            </a:pPr>
            <a:r>
              <a:rPr lang="en-US" sz="1300" b="1" i="0" u="none" strike="noStrike" cap="none">
                <a:solidFill>
                  <a:srgbClr val="FFFFFF"/>
                </a:solidFill>
                <a:latin typeface="Montserrat"/>
                <a:ea typeface="Montserrat"/>
                <a:cs typeface="Montserrat"/>
                <a:sym typeface="Montserrat"/>
              </a:rPr>
              <a:t>OUTCOMES TIER: AVERAGE</a:t>
            </a:r>
            <a:endParaRPr sz="1300" b="0" i="0" u="none" strike="noStrike" cap="none">
              <a:solidFill>
                <a:schemeClr val="dk1"/>
              </a:solidFill>
              <a:latin typeface="Calibri"/>
              <a:ea typeface="Calibri"/>
              <a:cs typeface="Calibri"/>
              <a:sym typeface="Calibri"/>
            </a:endParaRPr>
          </a:p>
        </p:txBody>
      </p:sp>
      <p:sp>
        <p:nvSpPr>
          <p:cNvPr id="403" name="Google Shape;403;p12"/>
          <p:cNvSpPr/>
          <p:nvPr/>
        </p:nvSpPr>
        <p:spPr>
          <a:xfrm>
            <a:off x="4389120" y="4023360"/>
            <a:ext cx="7223760" cy="548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2"/>
          <p:cNvSpPr/>
          <p:nvPr/>
        </p:nvSpPr>
        <p:spPr>
          <a:xfrm>
            <a:off x="4526280" y="4023360"/>
            <a:ext cx="704088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0" i="1" u="none" strike="noStrike" cap="none">
                <a:solidFill>
                  <a:srgbClr val="002147"/>
                </a:solidFill>
                <a:latin typeface="Calibri"/>
                <a:ea typeface="Calibri"/>
                <a:cs typeface="Calibri"/>
                <a:sym typeface="Calibri"/>
              </a:rPr>
              <a:t>Tier-matched peer set: 10 candidate peers identified; peer-confirmed run not available, ranking limited.</a:t>
            </a:r>
            <a:endParaRPr sz="1100" b="0" i="0" u="none" strike="noStrike" cap="none">
              <a:solidFill>
                <a:schemeClr val="dk1"/>
              </a:solidFill>
              <a:latin typeface="Calibri"/>
              <a:ea typeface="Calibri"/>
              <a:cs typeface="Calibri"/>
              <a:sym typeface="Calibri"/>
            </a:endParaRPr>
          </a:p>
        </p:txBody>
      </p:sp>
      <p:sp>
        <p:nvSpPr>
          <p:cNvPr id="405" name="Google Shape;405;p12"/>
          <p:cNvSpPr/>
          <p:nvPr/>
        </p:nvSpPr>
        <p:spPr>
          <a:xfrm>
            <a:off x="548640" y="4709160"/>
            <a:ext cx="11064240" cy="169164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Caerwen positive outcomes for 2022/23 are 85% versus a sector value of 85.4%, a gap of -0.4pp. Unemployment is 6% (sector 5.8%), and full-time employment is 51% (sector 51.6%, gap −0.6pp). </a:t>
            </a:r>
            <a:r>
              <a:rPr lang="en-US" sz="1200" b="0" i="0" u="none" strike="noStrike" cap="none" dirty="0" err="1">
                <a:solidFill>
                  <a:srgbClr val="4D4D4D"/>
                </a:solidFill>
                <a:latin typeface="Calibri"/>
                <a:ea typeface="Calibri"/>
                <a:cs typeface="Calibri"/>
                <a:sym typeface="Calibri"/>
              </a:rPr>
              <a:t>pos_trajectory</a:t>
            </a:r>
            <a:r>
              <a:rPr lang="en-US" sz="1200" b="0" i="0" u="none" strike="noStrike" cap="none" dirty="0">
                <a:solidFill>
                  <a:srgbClr val="4D4D4D"/>
                </a:solidFill>
                <a:latin typeface="Calibri"/>
                <a:ea typeface="Calibri"/>
                <a:cs typeface="Calibri"/>
                <a:sym typeface="Calibri"/>
              </a:rPr>
              <a:t> is classified as stable; </a:t>
            </a:r>
            <a:r>
              <a:rPr lang="en-US" sz="1200" b="0" i="0" u="none" strike="noStrike" cap="none" dirty="0" err="1">
                <a:solidFill>
                  <a:srgbClr val="4D4D4D"/>
                </a:solidFill>
                <a:latin typeface="Calibri"/>
                <a:ea typeface="Calibri"/>
                <a:cs typeface="Calibri"/>
                <a:sym typeface="Calibri"/>
              </a:rPr>
              <a:t>unemp_trajectory</a:t>
            </a:r>
            <a:r>
              <a:rPr lang="en-US" sz="1200" b="0" i="0" u="none" strike="noStrike" cap="none" dirty="0">
                <a:solidFill>
                  <a:srgbClr val="4D4D4D"/>
                </a:solidFill>
                <a:latin typeface="Calibri"/>
                <a:ea typeface="Calibri"/>
                <a:cs typeface="Calibri"/>
                <a:sym typeface="Calibri"/>
              </a:rPr>
              <a:t> as improving. The institution sits in the average outcomes tier. Under the published D3 RAG rule, this dimension scores AMBER. The -0.4pp gap sits within the −1.0pp tolerance band that catches rounding-noise marginal cases, and </a:t>
            </a:r>
            <a:r>
              <a:rPr lang="en-US" sz="1200" b="0" i="0" u="none" strike="noStrike" cap="none" dirty="0" err="1">
                <a:solidFill>
                  <a:srgbClr val="4D4D4D"/>
                </a:solidFill>
                <a:latin typeface="Calibri"/>
                <a:ea typeface="Calibri"/>
                <a:cs typeface="Calibri"/>
                <a:sym typeface="Calibri"/>
              </a:rPr>
              <a:t>pos_trajectory</a:t>
            </a:r>
            <a:r>
              <a:rPr lang="en-US" sz="1200" b="0" i="0" u="none" strike="noStrike" cap="none" dirty="0">
                <a:solidFill>
                  <a:srgbClr val="4D4D4D"/>
                </a:solidFill>
                <a:latin typeface="Calibri"/>
                <a:ea typeface="Calibri"/>
                <a:cs typeface="Calibri"/>
                <a:sym typeface="Calibri"/>
              </a:rPr>
              <a:t> is stable rather than declining. The dimension is not GREEN because the institution does not sit in the leading or above-average tier on positive outcomes.</a:t>
            </a:r>
            <a:endParaRPr sz="1200" b="0" i="0" u="none" strike="noStrike" cap="none" dirty="0">
              <a:solidFill>
                <a:schemeClr val="dk1"/>
              </a:solidFill>
              <a:latin typeface="Calibri"/>
              <a:ea typeface="Calibri"/>
              <a:cs typeface="Calibri"/>
              <a:sym typeface="Calibri"/>
            </a:endParaRPr>
          </a:p>
        </p:txBody>
      </p:sp>
      <p:sp>
        <p:nvSpPr>
          <p:cNvPr id="406" name="Google Shape;406;p12"/>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2"/>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08" name="Google Shape;408;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3"/>
        <p:cNvGrpSpPr/>
        <p:nvPr/>
      </p:nvGrpSpPr>
      <p:grpSpPr>
        <a:xfrm>
          <a:off x="0" y="0"/>
          <a:ext cx="0" cy="0"/>
          <a:chOff x="0" y="0"/>
          <a:chExt cx="0" cy="0"/>
        </a:xfrm>
      </p:grpSpPr>
      <p:sp>
        <p:nvSpPr>
          <p:cNvPr id="414" name="Google Shape;414;p13"/>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3"/>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16" name="Google Shape;416;p13"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17" name="Google Shape;417;p13"/>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D3: Outcomes and Demand, the Causal Chain</a:t>
            </a:r>
            <a:endParaRPr sz="2200" b="0" i="0" u="none" strike="noStrike" cap="none">
              <a:solidFill>
                <a:schemeClr val="dk1"/>
              </a:solidFill>
              <a:latin typeface="Calibri"/>
              <a:ea typeface="Calibri"/>
              <a:cs typeface="Calibri"/>
              <a:sym typeface="Calibri"/>
            </a:endParaRPr>
          </a:p>
        </p:txBody>
      </p:sp>
      <p:sp>
        <p:nvSpPr>
          <p:cNvPr id="418" name="Google Shape;418;p13"/>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What prospective students see, and how it connects to UCAS conversion</a:t>
            </a:r>
            <a:endParaRPr sz="1300" b="0" i="0" u="none" strike="noStrike" cap="none">
              <a:solidFill>
                <a:schemeClr val="dk1"/>
              </a:solidFill>
              <a:latin typeface="Calibri"/>
              <a:ea typeface="Calibri"/>
              <a:cs typeface="Calibri"/>
              <a:sym typeface="Calibri"/>
            </a:endParaRPr>
          </a:p>
        </p:txBody>
      </p:sp>
      <p:sp>
        <p:nvSpPr>
          <p:cNvPr id="419" name="Google Shape;419;p13"/>
          <p:cNvSpPr/>
          <p:nvPr/>
        </p:nvSpPr>
        <p:spPr>
          <a:xfrm>
            <a:off x="548640" y="1463040"/>
            <a:ext cx="5486400" cy="4663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713232" y="160020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WHAT APPLICANTS SEE ON DISCOVER UNI</a:t>
            </a:r>
            <a:endParaRPr sz="1100" b="0" i="0" u="none" strike="noStrike" cap="none">
              <a:solidFill>
                <a:schemeClr val="dk1"/>
              </a:solidFill>
              <a:latin typeface="Calibri"/>
              <a:ea typeface="Calibri"/>
              <a:cs typeface="Calibri"/>
              <a:sym typeface="Calibri"/>
            </a:endParaRPr>
          </a:p>
        </p:txBody>
      </p:sp>
      <p:sp>
        <p:nvSpPr>
          <p:cNvPr id="421" name="Google Shape;421;p13"/>
          <p:cNvSpPr/>
          <p:nvPr/>
        </p:nvSpPr>
        <p:spPr>
          <a:xfrm>
            <a:off x="713232" y="2011680"/>
            <a:ext cx="521208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Discover Uni surfaces graduate outcomes data prominently in side-by-side institution comparisons. Prospective students see two numbers: positive outcomes percentage and the comparison flag versus sector average.</a:t>
            </a:r>
            <a:endParaRPr sz="1100" b="0" i="0" u="none" strike="noStrike" cap="none">
              <a:solidFill>
                <a:schemeClr val="dk1"/>
              </a:solidFill>
              <a:latin typeface="Calibri"/>
              <a:ea typeface="Calibri"/>
              <a:cs typeface="Calibri"/>
              <a:sym typeface="Calibri"/>
            </a:endParaRPr>
          </a:p>
        </p:txBody>
      </p:sp>
      <p:sp>
        <p:nvSpPr>
          <p:cNvPr id="422" name="Google Shape;422;p13"/>
          <p:cNvSpPr/>
          <p:nvPr/>
        </p:nvSpPr>
        <p:spPr>
          <a:xfrm>
            <a:off x="713232" y="288036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dirty="0">
                <a:solidFill>
                  <a:srgbClr val="002147"/>
                </a:solidFill>
                <a:latin typeface="Montserrat"/>
                <a:ea typeface="Montserrat"/>
                <a:cs typeface="Montserrat"/>
                <a:sym typeface="Montserrat"/>
              </a:rPr>
              <a:t>Caerwen signal:</a:t>
            </a:r>
            <a:endParaRPr sz="1200" b="0" i="0" u="none" strike="noStrike" cap="none" dirty="0">
              <a:solidFill>
                <a:schemeClr val="dk1"/>
              </a:solidFill>
              <a:latin typeface="Calibri"/>
              <a:ea typeface="Calibri"/>
              <a:cs typeface="Calibri"/>
              <a:sym typeface="Calibri"/>
            </a:endParaRPr>
          </a:p>
        </p:txBody>
      </p:sp>
      <p:sp>
        <p:nvSpPr>
          <p:cNvPr id="423" name="Google Shape;423;p13"/>
          <p:cNvSpPr/>
          <p:nvPr/>
        </p:nvSpPr>
        <p:spPr>
          <a:xfrm>
            <a:off x="713232" y="3154680"/>
            <a:ext cx="521208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 85.0% positive outcomes, 2022/23</a:t>
            </a:r>
            <a:endParaRPr sz="12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 Sector average 85.4% (−0.4pp)</a:t>
            </a:r>
            <a:endParaRPr sz="12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 Tier classification: average</a:t>
            </a:r>
            <a:endParaRPr sz="12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 Trajectory: stable</a:t>
            </a:r>
            <a:endParaRPr sz="1200" b="0" i="0" u="none" strike="noStrike" cap="none">
              <a:solidFill>
                <a:schemeClr val="dk1"/>
              </a:solidFill>
              <a:latin typeface="Calibri"/>
              <a:ea typeface="Calibri"/>
              <a:cs typeface="Calibri"/>
              <a:sym typeface="Calibri"/>
            </a:endParaRPr>
          </a:p>
        </p:txBody>
      </p:sp>
      <p:sp>
        <p:nvSpPr>
          <p:cNvPr id="424" name="Google Shape;424;p13"/>
          <p:cNvSpPr/>
          <p:nvPr/>
        </p:nvSpPr>
        <p:spPr>
          <a:xfrm>
            <a:off x="713232" y="4663440"/>
            <a:ext cx="521208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dirty="0">
                <a:solidFill>
                  <a:srgbClr val="4D4D4D"/>
                </a:solidFill>
                <a:latin typeface="Calibri"/>
                <a:ea typeface="Calibri"/>
                <a:cs typeface="Calibri"/>
                <a:sym typeface="Calibri"/>
              </a:rPr>
              <a:t>Net effect: applicants comparing Caerwen against UK averages see no positive differentiator and a small negative gap. The signal is neutral-to-mildly-negative, not strongly negative.</a:t>
            </a:r>
            <a:endParaRPr sz="1100" b="0" i="0" u="none" strike="noStrike" cap="none" dirty="0">
              <a:solidFill>
                <a:schemeClr val="dk1"/>
              </a:solidFill>
              <a:latin typeface="Calibri"/>
              <a:ea typeface="Calibri"/>
              <a:cs typeface="Calibri"/>
              <a:sym typeface="Calibri"/>
            </a:endParaRPr>
          </a:p>
        </p:txBody>
      </p:sp>
      <p:sp>
        <p:nvSpPr>
          <p:cNvPr id="425" name="Google Shape;425;p13"/>
          <p:cNvSpPr/>
          <p:nvPr/>
        </p:nvSpPr>
        <p:spPr>
          <a:xfrm>
            <a:off x="6126480" y="1463040"/>
            <a:ext cx="5486400" cy="4663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a:off x="6291072" y="160020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CAUSAL CHAIN TO YIELD</a:t>
            </a:r>
            <a:endParaRPr sz="1100" b="0" i="0" u="none" strike="noStrike" cap="none">
              <a:solidFill>
                <a:schemeClr val="dk1"/>
              </a:solidFill>
              <a:latin typeface="Calibri"/>
              <a:ea typeface="Calibri"/>
              <a:cs typeface="Calibri"/>
              <a:sym typeface="Calibri"/>
            </a:endParaRPr>
          </a:p>
        </p:txBody>
      </p:sp>
      <p:sp>
        <p:nvSpPr>
          <p:cNvPr id="427" name="Google Shape;427;p13"/>
          <p:cNvSpPr/>
          <p:nvPr/>
        </p:nvSpPr>
        <p:spPr>
          <a:xfrm>
            <a:off x="6291072" y="2011680"/>
            <a:ext cx="521208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The cross-connection logic asks whether D3 outcomes weakness is materially constraining D1 yield. Two tests:</a:t>
            </a:r>
            <a:endParaRPr sz="1100" b="0" i="0" u="none" strike="noStrike" cap="none">
              <a:solidFill>
                <a:schemeClr val="dk1"/>
              </a:solidFill>
              <a:latin typeface="Calibri"/>
              <a:ea typeface="Calibri"/>
              <a:cs typeface="Calibri"/>
              <a:sym typeface="Calibri"/>
            </a:endParaRPr>
          </a:p>
        </p:txBody>
      </p:sp>
      <p:sp>
        <p:nvSpPr>
          <p:cNvPr id="428" name="Google Shape;428;p13"/>
          <p:cNvSpPr/>
          <p:nvPr/>
        </p:nvSpPr>
        <p:spPr>
          <a:xfrm>
            <a:off x="6291072" y="256032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Test 1: Is D3 materially below sector?</a:t>
            </a:r>
            <a:endParaRPr sz="1200" b="0" i="0" u="none" strike="noStrike" cap="none">
              <a:solidFill>
                <a:schemeClr val="dk1"/>
              </a:solidFill>
              <a:latin typeface="Calibri"/>
              <a:ea typeface="Calibri"/>
              <a:cs typeface="Calibri"/>
              <a:sym typeface="Calibri"/>
            </a:endParaRPr>
          </a:p>
        </p:txBody>
      </p:sp>
      <p:sp>
        <p:nvSpPr>
          <p:cNvPr id="429" name="Google Shape;429;p13"/>
          <p:cNvSpPr/>
          <p:nvPr/>
        </p:nvSpPr>
        <p:spPr>
          <a:xfrm>
            <a:off x="6291072" y="283464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100"/>
              <a:buFont typeface="Calibri"/>
              <a:buNone/>
            </a:pPr>
            <a:r>
              <a:rPr lang="en-US" sz="1100" b="0" i="0" u="none" strike="noStrike" cap="none">
                <a:solidFill>
                  <a:srgbClr val="A0B4C8"/>
                </a:solidFill>
                <a:latin typeface="Calibri"/>
                <a:ea typeface="Calibri"/>
                <a:cs typeface="Calibri"/>
                <a:sym typeface="Calibri"/>
              </a:rPr>
              <a:t>No (-0.4pp, within the −1.0pp tolerance band). ✗</a:t>
            </a:r>
            <a:endParaRPr sz="1100" b="0" i="0" u="none" strike="noStrike" cap="none">
              <a:solidFill>
                <a:schemeClr val="dk1"/>
              </a:solidFill>
              <a:latin typeface="Calibri"/>
              <a:ea typeface="Calibri"/>
              <a:cs typeface="Calibri"/>
              <a:sym typeface="Calibri"/>
            </a:endParaRPr>
          </a:p>
        </p:txBody>
      </p:sp>
      <p:sp>
        <p:nvSpPr>
          <p:cNvPr id="430" name="Google Shape;430;p13"/>
          <p:cNvSpPr/>
          <p:nvPr/>
        </p:nvSpPr>
        <p:spPr>
          <a:xfrm>
            <a:off x="6291072" y="315468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Test 2: Is D1 yield declining?</a:t>
            </a:r>
            <a:endParaRPr sz="1200" b="0" i="0" u="none" strike="noStrike" cap="none">
              <a:solidFill>
                <a:schemeClr val="dk1"/>
              </a:solidFill>
              <a:latin typeface="Calibri"/>
              <a:ea typeface="Calibri"/>
              <a:cs typeface="Calibri"/>
              <a:sym typeface="Calibri"/>
            </a:endParaRPr>
          </a:p>
        </p:txBody>
      </p:sp>
      <p:sp>
        <p:nvSpPr>
          <p:cNvPr id="431" name="Google Shape;431;p13"/>
          <p:cNvSpPr/>
          <p:nvPr/>
        </p:nvSpPr>
        <p:spPr>
          <a:xfrm>
            <a:off x="6291072" y="342900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62828"/>
              </a:buClr>
              <a:buSzPts val="1100"/>
              <a:buFont typeface="Calibri"/>
              <a:buNone/>
            </a:pPr>
            <a:r>
              <a:rPr lang="en-US" sz="1100" b="0" i="0" u="none" strike="noStrike" cap="none">
                <a:solidFill>
                  <a:srgbClr val="C62828"/>
                </a:solidFill>
                <a:latin typeface="Calibri"/>
                <a:ea typeface="Calibri"/>
                <a:cs typeface="Calibri"/>
                <a:sym typeface="Calibri"/>
              </a:rPr>
              <a:t>Yes (sustained_decline, peak 32.7% to trough 23.8%). ✓</a:t>
            </a:r>
            <a:endParaRPr sz="1100" b="0" i="0" u="none" strike="noStrike" cap="none">
              <a:solidFill>
                <a:schemeClr val="dk1"/>
              </a:solidFill>
              <a:latin typeface="Calibri"/>
              <a:ea typeface="Calibri"/>
              <a:cs typeface="Calibri"/>
              <a:sym typeface="Calibri"/>
            </a:endParaRPr>
          </a:p>
        </p:txBody>
      </p:sp>
      <p:sp>
        <p:nvSpPr>
          <p:cNvPr id="432" name="Google Shape;432;p13"/>
          <p:cNvSpPr/>
          <p:nvPr/>
        </p:nvSpPr>
        <p:spPr>
          <a:xfrm>
            <a:off x="6291072" y="379476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Montserrat"/>
              <a:buNone/>
            </a:pPr>
            <a:r>
              <a:rPr lang="en-US" sz="1200" b="1" i="0" u="none" strike="noStrike" cap="none">
                <a:solidFill>
                  <a:srgbClr val="A0B4C8"/>
                </a:solidFill>
                <a:latin typeface="Montserrat"/>
                <a:ea typeface="Montserrat"/>
                <a:cs typeface="Montserrat"/>
                <a:sym typeface="Montserrat"/>
              </a:rPr>
              <a:t>Cross-connection does NOT fire: outcomes_demand_link</a:t>
            </a:r>
            <a:endParaRPr sz="1200" b="0" i="0" u="none" strike="noStrike" cap="none">
              <a:solidFill>
                <a:schemeClr val="dk1"/>
              </a:solidFill>
              <a:latin typeface="Calibri"/>
              <a:ea typeface="Calibri"/>
              <a:cs typeface="Calibri"/>
              <a:sym typeface="Calibri"/>
            </a:endParaRPr>
          </a:p>
        </p:txBody>
      </p:sp>
      <p:sp>
        <p:nvSpPr>
          <p:cNvPr id="433" name="Google Shape;433;p13"/>
          <p:cNvSpPr/>
          <p:nvPr/>
        </p:nvSpPr>
        <p:spPr>
          <a:xfrm>
            <a:off x="6291072" y="4160520"/>
            <a:ext cx="521208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Test 1 fails. The D3 deficit is within the −1.0pp tolerance band that catches rounding-noise marginal cases. The institution is fractionally below sector but not materially so, and the published methodology declines to draw the cross-connection. The yield decline has another origin upstream of outcomes positioning.</a:t>
            </a:r>
            <a:endParaRPr sz="1100" b="0" i="0" u="none" strike="noStrike" cap="none">
              <a:solidFill>
                <a:schemeClr val="dk1"/>
              </a:solidFill>
              <a:latin typeface="Calibri"/>
              <a:ea typeface="Calibri"/>
              <a:cs typeface="Calibri"/>
              <a:sym typeface="Calibri"/>
            </a:endParaRPr>
          </a:p>
        </p:txBody>
      </p:sp>
      <p:sp>
        <p:nvSpPr>
          <p:cNvPr id="434" name="Google Shape;434;p13"/>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3"/>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36" name="Google Shape;436;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14"/>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4"/>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44" name="Google Shape;444;p14"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45" name="Google Shape;445;p14"/>
          <p:cNvSpPr/>
          <p:nvPr/>
        </p:nvSpPr>
        <p:spPr>
          <a:xfrm>
            <a:off x="548640" y="1463040"/>
            <a:ext cx="3657600" cy="2011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04</a:t>
            </a:r>
            <a:endParaRPr sz="9600" b="0" i="0" u="none" strike="noStrike" cap="none">
              <a:solidFill>
                <a:schemeClr val="dk1"/>
              </a:solidFill>
              <a:latin typeface="Calibri"/>
              <a:ea typeface="Calibri"/>
              <a:cs typeface="Calibri"/>
              <a:sym typeface="Calibri"/>
            </a:endParaRPr>
          </a:p>
        </p:txBody>
      </p:sp>
      <p:sp>
        <p:nvSpPr>
          <p:cNvPr id="446" name="Google Shape;446;p14"/>
          <p:cNvSpPr/>
          <p:nvPr/>
        </p:nvSpPr>
        <p:spPr>
          <a:xfrm>
            <a:off x="548640" y="3657600"/>
            <a:ext cx="50292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4"/>
          <p:cNvSpPr/>
          <p:nvPr/>
        </p:nvSpPr>
        <p:spPr>
          <a:xfrm>
            <a:off x="548640" y="379476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Financial Health</a:t>
            </a:r>
            <a:endParaRPr sz="3200" b="0" i="0" u="none" strike="noStrike" cap="none">
              <a:solidFill>
                <a:schemeClr val="dk1"/>
              </a:solidFill>
              <a:latin typeface="Calibri"/>
              <a:ea typeface="Calibri"/>
              <a:cs typeface="Calibri"/>
              <a:sym typeface="Calibri"/>
            </a:endParaRPr>
          </a:p>
        </p:txBody>
      </p:sp>
      <p:sp>
        <p:nvSpPr>
          <p:cNvPr id="448" name="Google Shape;448;p14"/>
          <p:cNvSpPr/>
          <p:nvPr/>
        </p:nvSpPr>
        <p:spPr>
          <a:xfrm>
            <a:off x="548640" y="452628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HESA Finance Statistics, surplus, liquidity, and concentration risk</a:t>
            </a:r>
            <a:endParaRPr sz="1600" b="0" i="0" u="none" strike="noStrike" cap="none">
              <a:solidFill>
                <a:schemeClr val="dk1"/>
              </a:solidFill>
              <a:latin typeface="Calibri"/>
              <a:ea typeface="Calibri"/>
              <a:cs typeface="Calibri"/>
              <a:sym typeface="Calibri"/>
            </a:endParaRPr>
          </a:p>
        </p:txBody>
      </p:sp>
      <p:sp>
        <p:nvSpPr>
          <p:cNvPr id="449" name="Google Shape;449;p14"/>
          <p:cNvSpPr/>
          <p:nvPr/>
        </p:nvSpPr>
        <p:spPr>
          <a:xfrm>
            <a:off x="548640" y="50292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SECTION 04</a:t>
            </a:r>
            <a:endParaRPr sz="1000" b="0" i="0" u="none" strike="noStrike" cap="none">
              <a:solidFill>
                <a:schemeClr val="dk1"/>
              </a:solidFill>
              <a:latin typeface="Calibri"/>
              <a:ea typeface="Calibri"/>
              <a:cs typeface="Calibri"/>
              <a:sym typeface="Calibri"/>
            </a:endParaRPr>
          </a:p>
        </p:txBody>
      </p:sp>
      <p:sp>
        <p:nvSpPr>
          <p:cNvPr id="450" name="Google Shape;450;p14"/>
          <p:cNvSpPr/>
          <p:nvPr/>
        </p:nvSpPr>
        <p:spPr>
          <a:xfrm>
            <a:off x="9509760" y="3822192"/>
            <a:ext cx="1417320" cy="502920"/>
          </a:xfrm>
          <a:prstGeom prst="roundRect">
            <a:avLst>
              <a:gd name="adj" fmla="val 21818"/>
            </a:avLst>
          </a:prstGeom>
          <a:solidFill>
            <a:srgbClr val="C62828"/>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4"/>
          <p:cNvSpPr/>
          <p:nvPr/>
        </p:nvSpPr>
        <p:spPr>
          <a:xfrm>
            <a:off x="9509760" y="3822192"/>
            <a:ext cx="1417320" cy="5029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RED</a:t>
            </a:r>
            <a:endParaRPr sz="1800" b="0" i="0" u="none" strike="noStrike" cap="none">
              <a:solidFill>
                <a:schemeClr val="dk1"/>
              </a:solidFill>
              <a:latin typeface="Calibri"/>
              <a:ea typeface="Calibri"/>
              <a:cs typeface="Calibri"/>
              <a:sym typeface="Calibri"/>
            </a:endParaRPr>
          </a:p>
        </p:txBody>
      </p:sp>
      <p:sp>
        <p:nvSpPr>
          <p:cNvPr id="452" name="Google Shape;452;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p15"/>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5"/>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60" name="Google Shape;460;p15"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61" name="Google Shape;461;p15"/>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D4: KFI Dashboard</a:t>
            </a:r>
            <a:endParaRPr sz="2200" b="0" i="0" u="none" strike="noStrike" cap="none">
              <a:solidFill>
                <a:schemeClr val="dk1"/>
              </a:solidFill>
              <a:latin typeface="Calibri"/>
              <a:ea typeface="Calibri"/>
              <a:cs typeface="Calibri"/>
              <a:sym typeface="Calibri"/>
            </a:endParaRPr>
          </a:p>
        </p:txBody>
      </p:sp>
      <p:sp>
        <p:nvSpPr>
          <p:cNvPr id="462" name="Google Shape;462;p15"/>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Four key financial indicators with sector benchmarks and active flags</a:t>
            </a:r>
            <a:endParaRPr sz="1300" b="0" i="0" u="none" strike="noStrike" cap="none">
              <a:solidFill>
                <a:schemeClr val="dk1"/>
              </a:solidFill>
              <a:latin typeface="Calibri"/>
              <a:ea typeface="Calibri"/>
              <a:cs typeface="Calibri"/>
              <a:sym typeface="Calibri"/>
            </a:endParaRPr>
          </a:p>
        </p:txBody>
      </p:sp>
      <p:sp>
        <p:nvSpPr>
          <p:cNvPr id="463" name="Google Shape;463;p15"/>
          <p:cNvSpPr/>
          <p:nvPr/>
        </p:nvSpPr>
        <p:spPr>
          <a:xfrm>
            <a:off x="548640" y="1463040"/>
            <a:ext cx="2697480" cy="2011680"/>
          </a:xfrm>
          <a:prstGeom prst="rect">
            <a:avLst/>
          </a:prstGeom>
          <a:solidFill>
            <a:srgbClr val="F2F6FA"/>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5"/>
          <p:cNvSpPr/>
          <p:nvPr/>
        </p:nvSpPr>
        <p:spPr>
          <a:xfrm>
            <a:off x="548640" y="1463040"/>
            <a:ext cx="2697480" cy="164592"/>
          </a:xfrm>
          <a:prstGeom prst="rect">
            <a:avLst/>
          </a:prstGeom>
          <a:solidFill>
            <a:srgbClr val="C62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5"/>
          <p:cNvSpPr/>
          <p:nvPr/>
        </p:nvSpPr>
        <p:spPr>
          <a:xfrm>
            <a:off x="685800" y="1737360"/>
            <a:ext cx="24231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Surplus % (excl. pension)</a:t>
            </a:r>
            <a:endParaRPr sz="1300" b="0" i="0" u="none" strike="noStrike" cap="none">
              <a:solidFill>
                <a:schemeClr val="dk1"/>
              </a:solidFill>
              <a:latin typeface="Calibri"/>
              <a:ea typeface="Calibri"/>
              <a:cs typeface="Calibri"/>
              <a:sym typeface="Calibri"/>
            </a:endParaRPr>
          </a:p>
        </p:txBody>
      </p:sp>
      <p:sp>
        <p:nvSpPr>
          <p:cNvPr id="466" name="Google Shape;466;p15"/>
          <p:cNvSpPr/>
          <p:nvPr/>
        </p:nvSpPr>
        <p:spPr>
          <a:xfrm>
            <a:off x="685800" y="2103120"/>
            <a:ext cx="242316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62828"/>
              </a:buClr>
              <a:buSzPts val="2800"/>
              <a:buFont typeface="Montserrat"/>
              <a:buNone/>
            </a:pPr>
            <a:r>
              <a:rPr lang="en-US" sz="2800" b="1" i="0" u="none" strike="noStrike" cap="none">
                <a:solidFill>
                  <a:srgbClr val="C62828"/>
                </a:solidFill>
                <a:latin typeface="Montserrat"/>
                <a:ea typeface="Montserrat"/>
                <a:cs typeface="Montserrat"/>
                <a:sym typeface="Montserrat"/>
              </a:rPr>
              <a:t>-8.6%</a:t>
            </a:r>
            <a:endParaRPr sz="2800" b="0" i="0" u="none" strike="noStrike" cap="none">
              <a:solidFill>
                <a:schemeClr val="dk1"/>
              </a:solidFill>
              <a:latin typeface="Calibri"/>
              <a:ea typeface="Calibri"/>
              <a:cs typeface="Calibri"/>
              <a:sym typeface="Calibri"/>
            </a:endParaRPr>
          </a:p>
        </p:txBody>
      </p:sp>
      <p:sp>
        <p:nvSpPr>
          <p:cNvPr id="467" name="Google Shape;467;p15"/>
          <p:cNvSpPr/>
          <p:nvPr/>
        </p:nvSpPr>
        <p:spPr>
          <a:xfrm>
            <a:off x="685800" y="2834640"/>
            <a:ext cx="24231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Sector median: 1.2%</a:t>
            </a:r>
            <a:endParaRPr sz="1000" b="0" i="0" u="none" strike="noStrike" cap="none">
              <a:solidFill>
                <a:schemeClr val="dk1"/>
              </a:solidFill>
              <a:latin typeface="Calibri"/>
              <a:ea typeface="Calibri"/>
              <a:cs typeface="Calibri"/>
              <a:sym typeface="Calibri"/>
            </a:endParaRPr>
          </a:p>
        </p:txBody>
      </p:sp>
      <p:sp>
        <p:nvSpPr>
          <p:cNvPr id="468" name="Google Shape;468;p15"/>
          <p:cNvSpPr/>
          <p:nvPr/>
        </p:nvSpPr>
        <p:spPr>
          <a:xfrm>
            <a:off x="685800" y="3136392"/>
            <a:ext cx="242316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Montserrat"/>
              <a:buNone/>
            </a:pPr>
            <a:r>
              <a:rPr lang="en-US" sz="900" b="0" i="0" u="none" strike="noStrike" cap="none">
                <a:solidFill>
                  <a:srgbClr val="A0B4C8"/>
                </a:solidFill>
                <a:latin typeface="Montserrat"/>
                <a:ea typeface="Montserrat"/>
                <a:cs typeface="Montserrat"/>
                <a:sym typeface="Montserrat"/>
              </a:rPr>
              <a:t>HIGHER IS BETTER</a:t>
            </a:r>
            <a:endParaRPr sz="900" b="0" i="0" u="none" strike="noStrike" cap="none">
              <a:solidFill>
                <a:schemeClr val="dk1"/>
              </a:solidFill>
              <a:latin typeface="Calibri"/>
              <a:ea typeface="Calibri"/>
              <a:cs typeface="Calibri"/>
              <a:sym typeface="Calibri"/>
            </a:endParaRPr>
          </a:p>
        </p:txBody>
      </p:sp>
      <p:sp>
        <p:nvSpPr>
          <p:cNvPr id="469" name="Google Shape;469;p15"/>
          <p:cNvSpPr/>
          <p:nvPr/>
        </p:nvSpPr>
        <p:spPr>
          <a:xfrm>
            <a:off x="3401568" y="1463040"/>
            <a:ext cx="2697480" cy="2011680"/>
          </a:xfrm>
          <a:prstGeom prst="rect">
            <a:avLst/>
          </a:prstGeom>
          <a:solidFill>
            <a:srgbClr val="F2F6FA"/>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15"/>
          <p:cNvSpPr/>
          <p:nvPr/>
        </p:nvSpPr>
        <p:spPr>
          <a:xfrm>
            <a:off x="3401568" y="1463040"/>
            <a:ext cx="2697480" cy="164592"/>
          </a:xfrm>
          <a:prstGeom prst="rect">
            <a:avLst/>
          </a:prstGeom>
          <a:solidFill>
            <a:srgbClr val="F57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5"/>
          <p:cNvSpPr/>
          <p:nvPr/>
        </p:nvSpPr>
        <p:spPr>
          <a:xfrm>
            <a:off x="3538728" y="1737360"/>
            <a:ext cx="24231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Liquidity Days (excl. pension)</a:t>
            </a:r>
            <a:endParaRPr sz="1300" b="0" i="0" u="none" strike="noStrike" cap="none">
              <a:solidFill>
                <a:schemeClr val="dk1"/>
              </a:solidFill>
              <a:latin typeface="Calibri"/>
              <a:ea typeface="Calibri"/>
              <a:cs typeface="Calibri"/>
              <a:sym typeface="Calibri"/>
            </a:endParaRPr>
          </a:p>
        </p:txBody>
      </p:sp>
      <p:sp>
        <p:nvSpPr>
          <p:cNvPr id="472" name="Google Shape;472;p15"/>
          <p:cNvSpPr/>
          <p:nvPr/>
        </p:nvSpPr>
        <p:spPr>
          <a:xfrm>
            <a:off x="3538728" y="2103120"/>
            <a:ext cx="242316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57C00"/>
              </a:buClr>
              <a:buSzPts val="2800"/>
              <a:buFont typeface="Montserrat"/>
              <a:buNone/>
            </a:pPr>
            <a:r>
              <a:rPr lang="en-US" sz="2800" b="1" i="0" u="none" strike="noStrike" cap="none">
                <a:solidFill>
                  <a:srgbClr val="F57C00"/>
                </a:solidFill>
                <a:latin typeface="Montserrat"/>
                <a:ea typeface="Montserrat"/>
                <a:cs typeface="Montserrat"/>
                <a:sym typeface="Montserrat"/>
              </a:rPr>
              <a:t>73 days</a:t>
            </a:r>
            <a:endParaRPr sz="2800" b="0" i="0" u="none" strike="noStrike" cap="none">
              <a:solidFill>
                <a:schemeClr val="dk1"/>
              </a:solidFill>
              <a:latin typeface="Calibri"/>
              <a:ea typeface="Calibri"/>
              <a:cs typeface="Calibri"/>
              <a:sym typeface="Calibri"/>
            </a:endParaRPr>
          </a:p>
        </p:txBody>
      </p:sp>
      <p:sp>
        <p:nvSpPr>
          <p:cNvPr id="473" name="Google Shape;473;p15"/>
          <p:cNvSpPr/>
          <p:nvPr/>
        </p:nvSpPr>
        <p:spPr>
          <a:xfrm>
            <a:off x="3538728" y="2834640"/>
            <a:ext cx="24231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Sector median: 112 days</a:t>
            </a:r>
            <a:endParaRPr sz="1000" b="0" i="0" u="none" strike="noStrike" cap="none">
              <a:solidFill>
                <a:schemeClr val="dk1"/>
              </a:solidFill>
              <a:latin typeface="Calibri"/>
              <a:ea typeface="Calibri"/>
              <a:cs typeface="Calibri"/>
              <a:sym typeface="Calibri"/>
            </a:endParaRPr>
          </a:p>
        </p:txBody>
      </p:sp>
      <p:sp>
        <p:nvSpPr>
          <p:cNvPr id="474" name="Google Shape;474;p15"/>
          <p:cNvSpPr/>
          <p:nvPr/>
        </p:nvSpPr>
        <p:spPr>
          <a:xfrm>
            <a:off x="3538728" y="3136392"/>
            <a:ext cx="242316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Montserrat"/>
              <a:buNone/>
            </a:pPr>
            <a:r>
              <a:rPr lang="en-US" sz="900" b="0" i="0" u="none" strike="noStrike" cap="none">
                <a:solidFill>
                  <a:srgbClr val="A0B4C8"/>
                </a:solidFill>
                <a:latin typeface="Montserrat"/>
                <a:ea typeface="Montserrat"/>
                <a:cs typeface="Montserrat"/>
                <a:sym typeface="Montserrat"/>
              </a:rPr>
              <a:t>HIGHER IS BETTER</a:t>
            </a:r>
            <a:endParaRPr sz="900" b="0" i="0" u="none" strike="noStrike" cap="none">
              <a:solidFill>
                <a:schemeClr val="dk1"/>
              </a:solidFill>
              <a:latin typeface="Calibri"/>
              <a:ea typeface="Calibri"/>
              <a:cs typeface="Calibri"/>
              <a:sym typeface="Calibri"/>
            </a:endParaRPr>
          </a:p>
        </p:txBody>
      </p:sp>
      <p:sp>
        <p:nvSpPr>
          <p:cNvPr id="475" name="Google Shape;475;p15"/>
          <p:cNvSpPr/>
          <p:nvPr/>
        </p:nvSpPr>
        <p:spPr>
          <a:xfrm>
            <a:off x="6254496" y="1463040"/>
            <a:ext cx="2697480" cy="2011680"/>
          </a:xfrm>
          <a:prstGeom prst="rect">
            <a:avLst/>
          </a:prstGeom>
          <a:solidFill>
            <a:srgbClr val="F2F6FA"/>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5"/>
          <p:cNvSpPr/>
          <p:nvPr/>
        </p:nvSpPr>
        <p:spPr>
          <a:xfrm>
            <a:off x="6254496" y="1463040"/>
            <a:ext cx="2697480" cy="164592"/>
          </a:xfrm>
          <a:prstGeom prst="rect">
            <a:avLst/>
          </a:prstGeom>
          <a:solidFill>
            <a:srgbClr val="F57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5"/>
          <p:cNvSpPr/>
          <p:nvPr/>
        </p:nvSpPr>
        <p:spPr>
          <a:xfrm>
            <a:off x="6391656" y="1737360"/>
            <a:ext cx="24231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Staff Costs % (excl. pension)</a:t>
            </a:r>
            <a:endParaRPr sz="1300" b="0" i="0" u="none" strike="noStrike" cap="none">
              <a:solidFill>
                <a:schemeClr val="dk1"/>
              </a:solidFill>
              <a:latin typeface="Calibri"/>
              <a:ea typeface="Calibri"/>
              <a:cs typeface="Calibri"/>
              <a:sym typeface="Calibri"/>
            </a:endParaRPr>
          </a:p>
        </p:txBody>
      </p:sp>
      <p:sp>
        <p:nvSpPr>
          <p:cNvPr id="478" name="Google Shape;478;p15"/>
          <p:cNvSpPr/>
          <p:nvPr/>
        </p:nvSpPr>
        <p:spPr>
          <a:xfrm>
            <a:off x="6391656" y="2103120"/>
            <a:ext cx="242316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57C00"/>
              </a:buClr>
              <a:buSzPts val="2800"/>
              <a:buFont typeface="Montserrat"/>
              <a:buNone/>
            </a:pPr>
            <a:r>
              <a:rPr lang="en-US" sz="2800" b="1" i="0" u="none" strike="noStrike" cap="none">
                <a:solidFill>
                  <a:srgbClr val="F57C00"/>
                </a:solidFill>
                <a:latin typeface="Montserrat"/>
                <a:ea typeface="Montserrat"/>
                <a:cs typeface="Montserrat"/>
                <a:sym typeface="Montserrat"/>
              </a:rPr>
              <a:t>58.5%</a:t>
            </a:r>
            <a:endParaRPr sz="2800" b="0" i="0" u="none" strike="noStrike" cap="none">
              <a:solidFill>
                <a:schemeClr val="dk1"/>
              </a:solidFill>
              <a:latin typeface="Calibri"/>
              <a:ea typeface="Calibri"/>
              <a:cs typeface="Calibri"/>
              <a:sym typeface="Calibri"/>
            </a:endParaRPr>
          </a:p>
        </p:txBody>
      </p:sp>
      <p:sp>
        <p:nvSpPr>
          <p:cNvPr id="479" name="Google Shape;479;p15"/>
          <p:cNvSpPr/>
          <p:nvPr/>
        </p:nvSpPr>
        <p:spPr>
          <a:xfrm>
            <a:off x="6391656" y="2834640"/>
            <a:ext cx="24231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Sector median: 52.7%</a:t>
            </a:r>
            <a:endParaRPr sz="1000" b="0" i="0" u="none" strike="noStrike" cap="none">
              <a:solidFill>
                <a:schemeClr val="dk1"/>
              </a:solidFill>
              <a:latin typeface="Calibri"/>
              <a:ea typeface="Calibri"/>
              <a:cs typeface="Calibri"/>
              <a:sym typeface="Calibri"/>
            </a:endParaRPr>
          </a:p>
        </p:txBody>
      </p:sp>
      <p:sp>
        <p:nvSpPr>
          <p:cNvPr id="480" name="Google Shape;480;p15"/>
          <p:cNvSpPr/>
          <p:nvPr/>
        </p:nvSpPr>
        <p:spPr>
          <a:xfrm>
            <a:off x="6391656" y="3136392"/>
            <a:ext cx="242316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Montserrat"/>
              <a:buNone/>
            </a:pPr>
            <a:r>
              <a:rPr lang="en-US" sz="900" b="0" i="0" u="none" strike="noStrike" cap="none">
                <a:solidFill>
                  <a:srgbClr val="A0B4C8"/>
                </a:solidFill>
                <a:latin typeface="Montserrat"/>
                <a:ea typeface="Montserrat"/>
                <a:cs typeface="Montserrat"/>
                <a:sym typeface="Montserrat"/>
              </a:rPr>
              <a:t>LOWER IS BETTER</a:t>
            </a:r>
            <a:endParaRPr sz="900" b="0" i="0" u="none" strike="noStrike" cap="none">
              <a:solidFill>
                <a:schemeClr val="dk1"/>
              </a:solidFill>
              <a:latin typeface="Calibri"/>
              <a:ea typeface="Calibri"/>
              <a:cs typeface="Calibri"/>
              <a:sym typeface="Calibri"/>
            </a:endParaRPr>
          </a:p>
        </p:txBody>
      </p:sp>
      <p:sp>
        <p:nvSpPr>
          <p:cNvPr id="481" name="Google Shape;481;p15"/>
          <p:cNvSpPr/>
          <p:nvPr/>
        </p:nvSpPr>
        <p:spPr>
          <a:xfrm>
            <a:off x="9107424" y="1463040"/>
            <a:ext cx="2697480" cy="2011680"/>
          </a:xfrm>
          <a:prstGeom prst="rect">
            <a:avLst/>
          </a:prstGeom>
          <a:solidFill>
            <a:srgbClr val="F2F6FA"/>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5"/>
          <p:cNvSpPr/>
          <p:nvPr/>
        </p:nvSpPr>
        <p:spPr>
          <a:xfrm>
            <a:off x="9107424" y="1463040"/>
            <a:ext cx="2697480" cy="164592"/>
          </a:xfrm>
          <a:prstGeom prst="rect">
            <a:avLst/>
          </a:prstGeom>
          <a:solidFill>
            <a:srgbClr val="F57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5"/>
          <p:cNvSpPr/>
          <p:nvPr/>
        </p:nvSpPr>
        <p:spPr>
          <a:xfrm>
            <a:off x="9244584" y="1737360"/>
            <a:ext cx="24231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Operating Cash Flow %</a:t>
            </a:r>
            <a:endParaRPr sz="1300" b="0" i="0" u="none" strike="noStrike" cap="none">
              <a:solidFill>
                <a:schemeClr val="dk1"/>
              </a:solidFill>
              <a:latin typeface="Calibri"/>
              <a:ea typeface="Calibri"/>
              <a:cs typeface="Calibri"/>
              <a:sym typeface="Calibri"/>
            </a:endParaRPr>
          </a:p>
        </p:txBody>
      </p:sp>
      <p:sp>
        <p:nvSpPr>
          <p:cNvPr id="484" name="Google Shape;484;p15"/>
          <p:cNvSpPr/>
          <p:nvPr/>
        </p:nvSpPr>
        <p:spPr>
          <a:xfrm>
            <a:off x="9244584" y="2103120"/>
            <a:ext cx="242316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57C00"/>
              </a:buClr>
              <a:buSzPts val="2800"/>
              <a:buFont typeface="Montserrat"/>
              <a:buNone/>
            </a:pPr>
            <a:r>
              <a:rPr lang="en-US" sz="2800" b="1" i="0" u="none" strike="noStrike" cap="none">
                <a:solidFill>
                  <a:srgbClr val="F57C00"/>
                </a:solidFill>
                <a:latin typeface="Montserrat"/>
                <a:ea typeface="Montserrat"/>
                <a:cs typeface="Montserrat"/>
                <a:sym typeface="Montserrat"/>
              </a:rPr>
              <a:t>3.4%</a:t>
            </a:r>
            <a:endParaRPr sz="2800" b="0" i="0" u="none" strike="noStrike" cap="none">
              <a:solidFill>
                <a:schemeClr val="dk1"/>
              </a:solidFill>
              <a:latin typeface="Calibri"/>
              <a:ea typeface="Calibri"/>
              <a:cs typeface="Calibri"/>
              <a:sym typeface="Calibri"/>
            </a:endParaRPr>
          </a:p>
        </p:txBody>
      </p:sp>
      <p:sp>
        <p:nvSpPr>
          <p:cNvPr id="485" name="Google Shape;485;p15"/>
          <p:cNvSpPr/>
          <p:nvPr/>
        </p:nvSpPr>
        <p:spPr>
          <a:xfrm>
            <a:off x="9244584" y="2834640"/>
            <a:ext cx="24231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Sector median: 3.3%</a:t>
            </a:r>
            <a:endParaRPr sz="1000" b="0" i="0" u="none" strike="noStrike" cap="none">
              <a:solidFill>
                <a:schemeClr val="dk1"/>
              </a:solidFill>
              <a:latin typeface="Calibri"/>
              <a:ea typeface="Calibri"/>
              <a:cs typeface="Calibri"/>
              <a:sym typeface="Calibri"/>
            </a:endParaRPr>
          </a:p>
        </p:txBody>
      </p:sp>
      <p:sp>
        <p:nvSpPr>
          <p:cNvPr id="486" name="Google Shape;486;p15"/>
          <p:cNvSpPr/>
          <p:nvPr/>
        </p:nvSpPr>
        <p:spPr>
          <a:xfrm>
            <a:off x="9244584" y="3136392"/>
            <a:ext cx="242316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Montserrat"/>
              <a:buNone/>
            </a:pPr>
            <a:r>
              <a:rPr lang="en-US" sz="900" b="0" i="0" u="none" strike="noStrike" cap="none">
                <a:solidFill>
                  <a:srgbClr val="A0B4C8"/>
                </a:solidFill>
                <a:latin typeface="Montserrat"/>
                <a:ea typeface="Montserrat"/>
                <a:cs typeface="Montserrat"/>
                <a:sym typeface="Montserrat"/>
              </a:rPr>
              <a:t>HIGHER IS BETTER</a:t>
            </a:r>
            <a:endParaRPr sz="900" b="0" i="0" u="none" strike="noStrike" cap="none">
              <a:solidFill>
                <a:schemeClr val="dk1"/>
              </a:solidFill>
              <a:latin typeface="Calibri"/>
              <a:ea typeface="Calibri"/>
              <a:cs typeface="Calibri"/>
              <a:sym typeface="Calibri"/>
            </a:endParaRPr>
          </a:p>
        </p:txBody>
      </p:sp>
      <p:sp>
        <p:nvSpPr>
          <p:cNvPr id="487" name="Google Shape;487;p15"/>
          <p:cNvSpPr/>
          <p:nvPr/>
        </p:nvSpPr>
        <p:spPr>
          <a:xfrm>
            <a:off x="548640" y="3703320"/>
            <a:ext cx="11064240" cy="64008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5"/>
          <p:cNvSpPr/>
          <p:nvPr/>
        </p:nvSpPr>
        <p:spPr>
          <a:xfrm>
            <a:off x="713232" y="374904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62828"/>
              </a:buClr>
              <a:buSzPts val="1100"/>
              <a:buFont typeface="Montserrat"/>
              <a:buNone/>
            </a:pPr>
            <a:r>
              <a:rPr lang="en-US" sz="1100" b="1" i="0" u="none" strike="noStrike" cap="none">
                <a:solidFill>
                  <a:srgbClr val="C62828"/>
                </a:solidFill>
                <a:latin typeface="Montserrat"/>
                <a:ea typeface="Montserrat"/>
                <a:cs typeface="Montserrat"/>
                <a:sym typeface="Montserrat"/>
              </a:rPr>
              <a:t>ACTIVE HEALTH FLAGS</a:t>
            </a:r>
            <a:endParaRPr sz="1100" b="0" i="0" u="none" strike="noStrike" cap="none">
              <a:solidFill>
                <a:schemeClr val="dk1"/>
              </a:solidFill>
              <a:latin typeface="Calibri"/>
              <a:ea typeface="Calibri"/>
              <a:cs typeface="Calibri"/>
              <a:sym typeface="Calibri"/>
            </a:endParaRPr>
          </a:p>
        </p:txBody>
      </p:sp>
      <p:sp>
        <p:nvSpPr>
          <p:cNvPr id="489" name="Google Shape;489;p15"/>
          <p:cNvSpPr/>
          <p:nvPr/>
        </p:nvSpPr>
        <p:spPr>
          <a:xfrm>
            <a:off x="713232" y="3995928"/>
            <a:ext cx="106984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high borrowing  •  sustained deficit</a:t>
            </a:r>
            <a:endParaRPr sz="1200" b="0" i="0" u="none" strike="noStrike" cap="none">
              <a:solidFill>
                <a:schemeClr val="dk1"/>
              </a:solidFill>
              <a:latin typeface="Calibri"/>
              <a:ea typeface="Calibri"/>
              <a:cs typeface="Calibri"/>
              <a:sym typeface="Calibri"/>
            </a:endParaRPr>
          </a:p>
        </p:txBody>
      </p:sp>
      <p:sp>
        <p:nvSpPr>
          <p:cNvPr id="490" name="Google Shape;490;p15"/>
          <p:cNvSpPr/>
          <p:nvPr/>
        </p:nvSpPr>
        <p:spPr>
          <a:xfrm>
            <a:off x="548640" y="4526280"/>
            <a:ext cx="110642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Under the published D4 RAG rule, RED triggers on either deficit (</a:t>
            </a:r>
            <a:r>
              <a:rPr lang="en-US" sz="1100" b="0" i="0" u="none" strike="noStrike" cap="none" dirty="0" err="1">
                <a:solidFill>
                  <a:srgbClr val="4D4D4D"/>
                </a:solidFill>
                <a:latin typeface="Calibri"/>
                <a:ea typeface="Calibri"/>
                <a:cs typeface="Calibri"/>
                <a:sym typeface="Calibri"/>
              </a:rPr>
              <a:t>surplus_excl_pension</a:t>
            </a:r>
            <a:r>
              <a:rPr lang="en-US" sz="1100" b="0" i="0" u="none" strike="noStrike" cap="none" dirty="0">
                <a:solidFill>
                  <a:srgbClr val="4D4D4D"/>
                </a:solidFill>
                <a:latin typeface="Calibri"/>
                <a:ea typeface="Calibri"/>
                <a:cs typeface="Calibri"/>
                <a:sym typeface="Calibri"/>
              </a:rPr>
              <a:t> &lt; 0) OR critical liquidity (&lt; 30 days). Caerwen triggers on the deficit condition (−8.6%) at scale, with three deficit years on the trailing record and active </a:t>
            </a:r>
            <a:r>
              <a:rPr lang="en-US" sz="1100" b="0" i="0" u="none" strike="noStrike" cap="none" dirty="0" err="1">
                <a:solidFill>
                  <a:srgbClr val="4D4D4D"/>
                </a:solidFill>
                <a:latin typeface="Calibri"/>
                <a:ea typeface="Calibri"/>
                <a:cs typeface="Calibri"/>
                <a:sym typeface="Calibri"/>
              </a:rPr>
              <a:t>sustained_deficit</a:t>
            </a:r>
            <a:r>
              <a:rPr lang="en-US" sz="1100" b="0" i="0" u="none" strike="noStrike" cap="none" dirty="0">
                <a:solidFill>
                  <a:srgbClr val="4D4D4D"/>
                </a:solidFill>
                <a:latin typeface="Calibri"/>
                <a:ea typeface="Calibri"/>
                <a:cs typeface="Calibri"/>
                <a:sym typeface="Calibri"/>
              </a:rPr>
              <a:t> and </a:t>
            </a:r>
            <a:r>
              <a:rPr lang="en-US" sz="1100" b="0" i="0" u="none" strike="noStrike" cap="none" dirty="0" err="1">
                <a:solidFill>
                  <a:srgbClr val="4D4D4D"/>
                </a:solidFill>
                <a:latin typeface="Calibri"/>
                <a:ea typeface="Calibri"/>
                <a:cs typeface="Calibri"/>
                <a:sym typeface="Calibri"/>
              </a:rPr>
              <a:t>high_borrowing</a:t>
            </a:r>
            <a:r>
              <a:rPr lang="en-US" sz="1100" b="0" i="0" u="none" strike="noStrike" cap="none" dirty="0">
                <a:solidFill>
                  <a:srgbClr val="4D4D4D"/>
                </a:solidFill>
                <a:latin typeface="Calibri"/>
                <a:ea typeface="Calibri"/>
                <a:cs typeface="Calibri"/>
                <a:sym typeface="Calibri"/>
              </a:rPr>
              <a:t> flags.</a:t>
            </a:r>
            <a:endParaRPr sz="1100" b="0" i="0" u="none" strike="noStrike" cap="none" dirty="0">
              <a:solidFill>
                <a:schemeClr val="dk1"/>
              </a:solidFill>
              <a:latin typeface="Calibri"/>
              <a:ea typeface="Calibri"/>
              <a:cs typeface="Calibri"/>
              <a:sym typeface="Calibri"/>
            </a:endParaRPr>
          </a:p>
        </p:txBody>
      </p:sp>
      <p:sp>
        <p:nvSpPr>
          <p:cNvPr id="491" name="Google Shape;491;p15"/>
          <p:cNvSpPr/>
          <p:nvPr/>
        </p:nvSpPr>
        <p:spPr>
          <a:xfrm>
            <a:off x="548640" y="5623560"/>
            <a:ext cx="11064240" cy="50292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5"/>
          <p:cNvSpPr/>
          <p:nvPr/>
        </p:nvSpPr>
        <p:spPr>
          <a:xfrm>
            <a:off x="713232" y="5623560"/>
            <a:ext cx="1088136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000"/>
              <a:buFont typeface="Calibri"/>
              <a:buNone/>
            </a:pPr>
            <a:r>
              <a:rPr lang="en-US" sz="1000" b="0" i="1" u="none" strike="noStrike" cap="none" dirty="0">
                <a:solidFill>
                  <a:srgbClr val="002147"/>
                </a:solidFill>
                <a:latin typeface="Calibri"/>
                <a:ea typeface="Calibri"/>
                <a:cs typeface="Calibri"/>
                <a:sym typeface="Calibri"/>
              </a:rPr>
              <a:t>Note: Caerwen is a Welsh provider and is regulated by </a:t>
            </a:r>
            <a:r>
              <a:rPr lang="en-US" sz="1000" b="0" i="1" u="none" strike="noStrike" cap="none" dirty="0" err="1">
                <a:solidFill>
                  <a:srgbClr val="002147"/>
                </a:solidFill>
                <a:latin typeface="Calibri"/>
                <a:ea typeface="Calibri"/>
                <a:cs typeface="Calibri"/>
                <a:sym typeface="Calibri"/>
              </a:rPr>
              <a:t>Medr</a:t>
            </a:r>
            <a:r>
              <a:rPr lang="en-US" sz="1000" b="0" i="1" u="none" strike="noStrike" cap="none" dirty="0">
                <a:solidFill>
                  <a:srgbClr val="002147"/>
                </a:solidFill>
                <a:latin typeface="Calibri"/>
                <a:ea typeface="Calibri"/>
                <a:cs typeface="Calibri"/>
                <a:sym typeface="Calibri"/>
              </a:rPr>
              <a:t> (CTER), not the Office for Students. The OfS Financial Sustainability Reporting framework does not apply, so OfS perimeter callouts are omitted.</a:t>
            </a:r>
            <a:endParaRPr sz="1000" b="0" i="0" u="none" strike="noStrike" cap="none" dirty="0">
              <a:solidFill>
                <a:schemeClr val="dk1"/>
              </a:solidFill>
              <a:latin typeface="Calibri"/>
              <a:ea typeface="Calibri"/>
              <a:cs typeface="Calibri"/>
              <a:sym typeface="Calibri"/>
            </a:endParaRPr>
          </a:p>
        </p:txBody>
      </p:sp>
      <p:sp>
        <p:nvSpPr>
          <p:cNvPr id="493" name="Google Shape;493;p15"/>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5"/>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95" name="Google Shape;495;p1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Google Shape;501;p16"/>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6"/>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03" name="Google Shape;503;p16"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04" name="Google Shape;504;p16"/>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D4: Income Concentration and Forward Risk</a:t>
            </a:r>
            <a:endParaRPr sz="2200" b="0" i="0" u="none" strike="noStrike" cap="none">
              <a:solidFill>
                <a:schemeClr val="dk1"/>
              </a:solidFill>
              <a:latin typeface="Calibri"/>
              <a:ea typeface="Calibri"/>
              <a:cs typeface="Calibri"/>
              <a:sym typeface="Calibri"/>
            </a:endParaRPr>
          </a:p>
        </p:txBody>
      </p:sp>
      <p:sp>
        <p:nvSpPr>
          <p:cNvPr id="505" name="Google Shape;505;p16"/>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Tuition fee dependency, income mix, and the forward enrolment connection</a:t>
            </a:r>
            <a:endParaRPr sz="1300" b="0" i="0" u="none" strike="noStrike" cap="none">
              <a:solidFill>
                <a:schemeClr val="dk1"/>
              </a:solidFill>
              <a:latin typeface="Calibri"/>
              <a:ea typeface="Calibri"/>
              <a:cs typeface="Calibri"/>
              <a:sym typeface="Calibri"/>
            </a:endParaRPr>
          </a:p>
        </p:txBody>
      </p:sp>
      <p:sp>
        <p:nvSpPr>
          <p:cNvPr id="506" name="Google Shape;506;p16"/>
          <p:cNvSpPr/>
          <p:nvPr/>
        </p:nvSpPr>
        <p:spPr>
          <a:xfrm>
            <a:off x="548640" y="1463040"/>
            <a:ext cx="5486400" cy="36576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6"/>
          <p:cNvSpPr/>
          <p:nvPr/>
        </p:nvSpPr>
        <p:spPr>
          <a:xfrm>
            <a:off x="713232" y="160020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TUITION FEE DEPENDENCY</a:t>
            </a:r>
            <a:endParaRPr sz="1100" b="0" i="0" u="none" strike="noStrike" cap="none">
              <a:solidFill>
                <a:schemeClr val="dk1"/>
              </a:solidFill>
              <a:latin typeface="Calibri"/>
              <a:ea typeface="Calibri"/>
              <a:cs typeface="Calibri"/>
              <a:sym typeface="Calibri"/>
            </a:endParaRPr>
          </a:p>
        </p:txBody>
      </p:sp>
      <p:sp>
        <p:nvSpPr>
          <p:cNvPr id="508" name="Google Shape;508;p16"/>
          <p:cNvSpPr/>
          <p:nvPr/>
        </p:nvSpPr>
        <p:spPr>
          <a:xfrm>
            <a:off x="713232" y="1965960"/>
            <a:ext cx="521208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5600"/>
              <a:buFont typeface="Montserrat"/>
              <a:buNone/>
            </a:pPr>
            <a:r>
              <a:rPr lang="en-US" sz="5600" b="1" i="0" u="none" strike="noStrike" cap="none">
                <a:solidFill>
                  <a:srgbClr val="002147"/>
                </a:solidFill>
                <a:latin typeface="Montserrat"/>
                <a:ea typeface="Montserrat"/>
                <a:cs typeface="Montserrat"/>
                <a:sym typeface="Montserrat"/>
              </a:rPr>
              <a:t>53.2%</a:t>
            </a:r>
            <a:endParaRPr sz="5600" b="0" i="0" u="none" strike="noStrike" cap="none">
              <a:solidFill>
                <a:schemeClr val="dk1"/>
              </a:solidFill>
              <a:latin typeface="Calibri"/>
              <a:ea typeface="Calibri"/>
              <a:cs typeface="Calibri"/>
              <a:sym typeface="Calibri"/>
            </a:endParaRPr>
          </a:p>
        </p:txBody>
      </p:sp>
      <p:sp>
        <p:nvSpPr>
          <p:cNvPr id="509" name="Google Shape;509;p16"/>
          <p:cNvSpPr/>
          <p:nvPr/>
        </p:nvSpPr>
        <p:spPr>
          <a:xfrm>
            <a:off x="713232" y="292608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100"/>
              <a:buFont typeface="Calibri"/>
              <a:buNone/>
            </a:pPr>
            <a:r>
              <a:rPr lang="en-US" sz="1100" b="0" i="1" u="none" strike="noStrike" cap="none">
                <a:solidFill>
                  <a:srgbClr val="A0B4C8"/>
                </a:solidFill>
                <a:latin typeface="Calibri"/>
                <a:ea typeface="Calibri"/>
                <a:cs typeface="Calibri"/>
                <a:sym typeface="Calibri"/>
              </a:rPr>
              <a:t>of total income from tuition fees, 2023/24</a:t>
            </a:r>
            <a:endParaRPr sz="1100" b="0" i="0" u="none" strike="noStrike" cap="none">
              <a:solidFill>
                <a:schemeClr val="dk1"/>
              </a:solidFill>
              <a:latin typeface="Calibri"/>
              <a:ea typeface="Calibri"/>
              <a:cs typeface="Calibri"/>
              <a:sym typeface="Calibri"/>
            </a:endParaRPr>
          </a:p>
        </p:txBody>
      </p:sp>
      <p:sp>
        <p:nvSpPr>
          <p:cNvPr id="510" name="Google Shape;510;p16"/>
          <p:cNvSpPr/>
          <p:nvPr/>
        </p:nvSpPr>
        <p:spPr>
          <a:xfrm>
            <a:off x="713232" y="329184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Five-year trend: 50% → 49.5% → 49.8% → 53.2%</a:t>
            </a:r>
            <a:endParaRPr sz="1100" b="0" i="0" u="none" strike="noStrike" cap="none">
              <a:solidFill>
                <a:schemeClr val="dk1"/>
              </a:solidFill>
              <a:latin typeface="Calibri"/>
              <a:ea typeface="Calibri"/>
              <a:cs typeface="Calibri"/>
              <a:sym typeface="Calibri"/>
            </a:endParaRPr>
          </a:p>
        </p:txBody>
      </p:sp>
      <p:sp>
        <p:nvSpPr>
          <p:cNvPr id="511" name="Google Shape;511;p16"/>
          <p:cNvSpPr/>
          <p:nvPr/>
        </p:nvSpPr>
        <p:spPr>
          <a:xfrm>
            <a:off x="713232" y="3749040"/>
            <a:ext cx="5212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Income mix (2023/24):</a:t>
            </a:r>
            <a:endParaRPr sz="1100" b="0" i="0" u="none" strike="noStrike" cap="none">
              <a:solidFill>
                <a:schemeClr val="dk1"/>
              </a:solidFill>
              <a:latin typeface="Calibri"/>
              <a:ea typeface="Calibri"/>
              <a:cs typeface="Calibri"/>
              <a:sym typeface="Calibri"/>
            </a:endParaRPr>
          </a:p>
        </p:txBody>
      </p:sp>
      <p:sp>
        <p:nvSpPr>
          <p:cNvPr id="512" name="Google Shape;512;p16"/>
          <p:cNvSpPr/>
          <p:nvPr/>
        </p:nvSpPr>
        <p:spPr>
          <a:xfrm>
            <a:off x="713232" y="4069080"/>
            <a:ext cx="32004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Tuition</a:t>
            </a:r>
            <a:endParaRPr sz="1100" b="0" i="0" u="none" strike="noStrike" cap="none">
              <a:solidFill>
                <a:schemeClr val="dk1"/>
              </a:solidFill>
              <a:latin typeface="Calibri"/>
              <a:ea typeface="Calibri"/>
              <a:cs typeface="Calibri"/>
              <a:sym typeface="Calibri"/>
            </a:endParaRPr>
          </a:p>
        </p:txBody>
      </p:sp>
      <p:sp>
        <p:nvSpPr>
          <p:cNvPr id="513" name="Google Shape;513;p16"/>
          <p:cNvSpPr/>
          <p:nvPr/>
        </p:nvSpPr>
        <p:spPr>
          <a:xfrm>
            <a:off x="3931920" y="4069080"/>
            <a:ext cx="2011680" cy="256032"/>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53.2%</a:t>
            </a:r>
            <a:endParaRPr sz="1100" b="0" i="0" u="none" strike="noStrike" cap="none">
              <a:solidFill>
                <a:schemeClr val="dk1"/>
              </a:solidFill>
              <a:latin typeface="Calibri"/>
              <a:ea typeface="Calibri"/>
              <a:cs typeface="Calibri"/>
              <a:sym typeface="Calibri"/>
            </a:endParaRPr>
          </a:p>
        </p:txBody>
      </p:sp>
      <p:sp>
        <p:nvSpPr>
          <p:cNvPr id="514" name="Google Shape;514;p16"/>
          <p:cNvSpPr/>
          <p:nvPr/>
        </p:nvSpPr>
        <p:spPr>
          <a:xfrm>
            <a:off x="713232" y="4325112"/>
            <a:ext cx="32004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Research</a:t>
            </a:r>
            <a:endParaRPr sz="1100" b="0" i="0" u="none" strike="noStrike" cap="none">
              <a:solidFill>
                <a:schemeClr val="dk1"/>
              </a:solidFill>
              <a:latin typeface="Calibri"/>
              <a:ea typeface="Calibri"/>
              <a:cs typeface="Calibri"/>
              <a:sym typeface="Calibri"/>
            </a:endParaRPr>
          </a:p>
        </p:txBody>
      </p:sp>
      <p:sp>
        <p:nvSpPr>
          <p:cNvPr id="515" name="Google Shape;515;p16"/>
          <p:cNvSpPr/>
          <p:nvPr/>
        </p:nvSpPr>
        <p:spPr>
          <a:xfrm>
            <a:off x="3931920" y="4325112"/>
            <a:ext cx="2011680" cy="256032"/>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13.2%</a:t>
            </a:r>
            <a:endParaRPr sz="1100" b="0" i="0" u="none" strike="noStrike" cap="none">
              <a:solidFill>
                <a:schemeClr val="dk1"/>
              </a:solidFill>
              <a:latin typeface="Calibri"/>
              <a:ea typeface="Calibri"/>
              <a:cs typeface="Calibri"/>
              <a:sym typeface="Calibri"/>
            </a:endParaRPr>
          </a:p>
        </p:txBody>
      </p:sp>
      <p:sp>
        <p:nvSpPr>
          <p:cNvPr id="516" name="Google Shape;516;p16"/>
          <p:cNvSpPr/>
          <p:nvPr/>
        </p:nvSpPr>
        <p:spPr>
          <a:xfrm>
            <a:off x="713232" y="4581144"/>
            <a:ext cx="32004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Funding body grants</a:t>
            </a:r>
            <a:endParaRPr sz="1100" b="0" i="0" u="none" strike="noStrike" cap="none">
              <a:solidFill>
                <a:schemeClr val="dk1"/>
              </a:solidFill>
              <a:latin typeface="Calibri"/>
              <a:ea typeface="Calibri"/>
              <a:cs typeface="Calibri"/>
              <a:sym typeface="Calibri"/>
            </a:endParaRPr>
          </a:p>
        </p:txBody>
      </p:sp>
      <p:sp>
        <p:nvSpPr>
          <p:cNvPr id="517" name="Google Shape;517;p16"/>
          <p:cNvSpPr/>
          <p:nvPr/>
        </p:nvSpPr>
        <p:spPr>
          <a:xfrm>
            <a:off x="3931920" y="4581144"/>
            <a:ext cx="2011680" cy="256032"/>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13%</a:t>
            </a:r>
            <a:endParaRPr sz="1100" b="0" i="0" u="none" strike="noStrike" cap="none">
              <a:solidFill>
                <a:schemeClr val="dk1"/>
              </a:solidFill>
              <a:latin typeface="Calibri"/>
              <a:ea typeface="Calibri"/>
              <a:cs typeface="Calibri"/>
              <a:sym typeface="Calibri"/>
            </a:endParaRPr>
          </a:p>
        </p:txBody>
      </p:sp>
      <p:sp>
        <p:nvSpPr>
          <p:cNvPr id="518" name="Google Shape;518;p16"/>
          <p:cNvSpPr/>
          <p:nvPr/>
        </p:nvSpPr>
        <p:spPr>
          <a:xfrm>
            <a:off x="713232" y="4837176"/>
            <a:ext cx="32004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Other</a:t>
            </a:r>
            <a:endParaRPr sz="1100" b="0" i="0" u="none" strike="noStrike" cap="none">
              <a:solidFill>
                <a:schemeClr val="dk1"/>
              </a:solidFill>
              <a:latin typeface="Calibri"/>
              <a:ea typeface="Calibri"/>
              <a:cs typeface="Calibri"/>
              <a:sym typeface="Calibri"/>
            </a:endParaRPr>
          </a:p>
        </p:txBody>
      </p:sp>
      <p:sp>
        <p:nvSpPr>
          <p:cNvPr id="519" name="Google Shape;519;p16"/>
          <p:cNvSpPr/>
          <p:nvPr/>
        </p:nvSpPr>
        <p:spPr>
          <a:xfrm>
            <a:off x="3931920" y="4837176"/>
            <a:ext cx="2011680" cy="256032"/>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18.9%</a:t>
            </a:r>
            <a:endParaRPr sz="1100" b="0" i="0" u="none" strike="noStrike" cap="none">
              <a:solidFill>
                <a:schemeClr val="dk1"/>
              </a:solidFill>
              <a:latin typeface="Calibri"/>
              <a:ea typeface="Calibri"/>
              <a:cs typeface="Calibri"/>
              <a:sym typeface="Calibri"/>
            </a:endParaRPr>
          </a:p>
        </p:txBody>
      </p:sp>
      <p:sp>
        <p:nvSpPr>
          <p:cNvPr id="520" name="Google Shape;520;p16"/>
          <p:cNvSpPr/>
          <p:nvPr/>
        </p:nvSpPr>
        <p:spPr>
          <a:xfrm>
            <a:off x="6126480" y="1463040"/>
            <a:ext cx="5486400" cy="36576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6"/>
          <p:cNvSpPr/>
          <p:nvPr/>
        </p:nvSpPr>
        <p:spPr>
          <a:xfrm>
            <a:off x="6291072" y="160020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CONCENTRATION RISK READING</a:t>
            </a:r>
            <a:endParaRPr sz="1100" b="0" i="0" u="none" strike="noStrike" cap="none">
              <a:solidFill>
                <a:schemeClr val="dk1"/>
              </a:solidFill>
              <a:latin typeface="Calibri"/>
              <a:ea typeface="Calibri"/>
              <a:cs typeface="Calibri"/>
              <a:sym typeface="Calibri"/>
            </a:endParaRPr>
          </a:p>
        </p:txBody>
      </p:sp>
      <p:sp>
        <p:nvSpPr>
          <p:cNvPr id="522" name="Google Shape;522;p16"/>
          <p:cNvSpPr/>
          <p:nvPr/>
        </p:nvSpPr>
        <p:spPr>
          <a:xfrm>
            <a:off x="6291072" y="2011680"/>
            <a:ext cx="521208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Tuition concentration at 53.2% sits below the 70% creative-PE-style threshold but above the 50% secondary threshold. Caerwen has a research-active income mix with research at 13.2%, funding body grants at 13%, and other income at 18.9%.</a:t>
            </a:r>
            <a:endParaRPr sz="1100" b="0" i="0" u="none" strike="noStrike" cap="none" dirty="0">
              <a:solidFill>
                <a:schemeClr val="dk1"/>
              </a:solidFill>
              <a:latin typeface="Calibri"/>
              <a:ea typeface="Calibri"/>
              <a:cs typeface="Calibri"/>
              <a:sym typeface="Calibri"/>
            </a:endParaRPr>
          </a:p>
        </p:txBody>
      </p:sp>
      <p:sp>
        <p:nvSpPr>
          <p:cNvPr id="523" name="Google Shape;523;p16"/>
          <p:cNvSpPr/>
          <p:nvPr/>
        </p:nvSpPr>
        <p:spPr>
          <a:xfrm>
            <a:off x="6291072" y="3246120"/>
            <a:ext cx="521208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The demand-finance forward risk cross-connection FIRES on the secondary clause: any meaningful tuition dependency (≥50%) combined with active deficit (surplus_excl_pension &lt; 0). The financial pressure has a different shape from a creative-PE provider, but it is still forward-risk exposed because the deficit leaves no buffer to absorb further yield decline.</a:t>
            </a:r>
            <a:endParaRPr sz="1100" b="0" i="0" u="none" strike="noStrike" cap="none">
              <a:solidFill>
                <a:schemeClr val="dk1"/>
              </a:solidFill>
              <a:latin typeface="Calibri"/>
              <a:ea typeface="Calibri"/>
              <a:cs typeface="Calibri"/>
              <a:sym typeface="Calibri"/>
            </a:endParaRPr>
          </a:p>
        </p:txBody>
      </p:sp>
      <p:sp>
        <p:nvSpPr>
          <p:cNvPr id="524" name="Google Shape;524;p16"/>
          <p:cNvSpPr/>
          <p:nvPr/>
        </p:nvSpPr>
        <p:spPr>
          <a:xfrm>
            <a:off x="6291072" y="4480560"/>
            <a:ext cx="521208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1" i="1" u="none" strike="noStrike" cap="none" dirty="0">
                <a:solidFill>
                  <a:srgbClr val="002147"/>
                </a:solidFill>
                <a:latin typeface="Calibri"/>
                <a:ea typeface="Calibri"/>
                <a:cs typeface="Calibri"/>
                <a:sym typeface="Calibri"/>
              </a:rPr>
              <a:t>The strategic implication is that the income concentration argument cannot be used to deflect the diagnostic. Caerwen is not concentrated enough to be a single-channel institution, but it is concentrated enough that yield decline cannot be absorbed by other income lines while in deficit.</a:t>
            </a:r>
            <a:endParaRPr sz="1100" b="0" i="0" u="none" strike="noStrike" cap="none" dirty="0">
              <a:solidFill>
                <a:schemeClr val="dk1"/>
              </a:solidFill>
              <a:latin typeface="Calibri"/>
              <a:ea typeface="Calibri"/>
              <a:cs typeface="Calibri"/>
              <a:sym typeface="Calibri"/>
            </a:endParaRPr>
          </a:p>
        </p:txBody>
      </p:sp>
      <p:sp>
        <p:nvSpPr>
          <p:cNvPr id="525" name="Google Shape;525;p16"/>
          <p:cNvSpPr/>
          <p:nvPr/>
        </p:nvSpPr>
        <p:spPr>
          <a:xfrm>
            <a:off x="548640" y="5349240"/>
            <a:ext cx="11064240" cy="96012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6"/>
          <p:cNvSpPr/>
          <p:nvPr/>
        </p:nvSpPr>
        <p:spPr>
          <a:xfrm>
            <a:off x="713232" y="5440680"/>
            <a:ext cx="10881360" cy="8229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002147"/>
              </a:buClr>
              <a:buSzPts val="1100"/>
              <a:buFont typeface="Calibri"/>
              <a:buNone/>
            </a:pPr>
            <a:r>
              <a:rPr lang="en-US" sz="1100" b="0" i="1" u="none" strike="noStrike" cap="none" dirty="0">
                <a:solidFill>
                  <a:srgbClr val="002147"/>
                </a:solidFill>
                <a:latin typeface="Calibri"/>
                <a:ea typeface="Calibri"/>
                <a:cs typeface="Calibri"/>
                <a:sym typeface="Calibri"/>
              </a:rPr>
              <a:t>Restatement of the slide 7 finding for emphasis: Caerwen is already in deficit at base. Forward enrolment scenarios cannot be discussed in terms of financial buffer because there is none. The enrolment dependency that matters most for forward risk is the international growth currently masking a flat UK cohort, not the aggregate tuition concentration figure.</a:t>
            </a:r>
            <a:endParaRPr sz="1100" b="0" i="0" u="none" strike="noStrike" cap="none" dirty="0">
              <a:solidFill>
                <a:schemeClr val="dk1"/>
              </a:solidFill>
              <a:latin typeface="Calibri"/>
              <a:ea typeface="Calibri"/>
              <a:cs typeface="Calibri"/>
              <a:sym typeface="Calibri"/>
            </a:endParaRPr>
          </a:p>
        </p:txBody>
      </p:sp>
      <p:sp>
        <p:nvSpPr>
          <p:cNvPr id="527" name="Google Shape;527;p16"/>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6"/>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529" name="Google Shape;529;p1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34"/>
        <p:cNvGrpSpPr/>
        <p:nvPr/>
      </p:nvGrpSpPr>
      <p:grpSpPr>
        <a:xfrm>
          <a:off x="0" y="0"/>
          <a:ext cx="0" cy="0"/>
          <a:chOff x="0" y="0"/>
          <a:chExt cx="0" cy="0"/>
        </a:xfrm>
      </p:grpSpPr>
      <p:sp>
        <p:nvSpPr>
          <p:cNvPr id="535" name="Google Shape;535;p17"/>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7"/>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37" name="Google Shape;537;p17"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38" name="Google Shape;538;p17"/>
          <p:cNvSpPr/>
          <p:nvPr/>
        </p:nvSpPr>
        <p:spPr>
          <a:xfrm>
            <a:off x="548640" y="1463040"/>
            <a:ext cx="3657600" cy="2011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05</a:t>
            </a:r>
            <a:endParaRPr sz="9600" b="0" i="0" u="none" strike="noStrike" cap="none">
              <a:solidFill>
                <a:schemeClr val="dk1"/>
              </a:solidFill>
              <a:latin typeface="Calibri"/>
              <a:ea typeface="Calibri"/>
              <a:cs typeface="Calibri"/>
              <a:sym typeface="Calibri"/>
            </a:endParaRPr>
          </a:p>
        </p:txBody>
      </p:sp>
      <p:sp>
        <p:nvSpPr>
          <p:cNvPr id="539" name="Google Shape;539;p17"/>
          <p:cNvSpPr/>
          <p:nvPr/>
        </p:nvSpPr>
        <p:spPr>
          <a:xfrm>
            <a:off x="548640" y="3657600"/>
            <a:ext cx="50292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17"/>
          <p:cNvSpPr/>
          <p:nvPr/>
        </p:nvSpPr>
        <p:spPr>
          <a:xfrm>
            <a:off x="548640" y="379476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Student Satisfaction</a:t>
            </a:r>
            <a:endParaRPr sz="3200" b="0" i="0" u="none" strike="noStrike" cap="none">
              <a:solidFill>
                <a:schemeClr val="dk1"/>
              </a:solidFill>
              <a:latin typeface="Calibri"/>
              <a:ea typeface="Calibri"/>
              <a:cs typeface="Calibri"/>
              <a:sym typeface="Calibri"/>
            </a:endParaRPr>
          </a:p>
        </p:txBody>
      </p:sp>
      <p:sp>
        <p:nvSpPr>
          <p:cNvPr id="541" name="Google Shape;541;p17"/>
          <p:cNvSpPr/>
          <p:nvPr/>
        </p:nvSpPr>
        <p:spPr>
          <a:xfrm>
            <a:off x="548640" y="452628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NSS seven themes, sector-benchmarked</a:t>
            </a:r>
            <a:endParaRPr sz="1600" b="0" i="0" u="none" strike="noStrike" cap="none">
              <a:solidFill>
                <a:schemeClr val="dk1"/>
              </a:solidFill>
              <a:latin typeface="Calibri"/>
              <a:ea typeface="Calibri"/>
              <a:cs typeface="Calibri"/>
              <a:sym typeface="Calibri"/>
            </a:endParaRPr>
          </a:p>
        </p:txBody>
      </p:sp>
      <p:sp>
        <p:nvSpPr>
          <p:cNvPr id="542" name="Google Shape;542;p17"/>
          <p:cNvSpPr/>
          <p:nvPr/>
        </p:nvSpPr>
        <p:spPr>
          <a:xfrm>
            <a:off x="548640" y="50292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SECTION 05</a:t>
            </a:r>
            <a:endParaRPr sz="1000" b="0" i="0" u="none" strike="noStrike" cap="none">
              <a:solidFill>
                <a:schemeClr val="dk1"/>
              </a:solidFill>
              <a:latin typeface="Calibri"/>
              <a:ea typeface="Calibri"/>
              <a:cs typeface="Calibri"/>
              <a:sym typeface="Calibri"/>
            </a:endParaRPr>
          </a:p>
        </p:txBody>
      </p:sp>
      <p:sp>
        <p:nvSpPr>
          <p:cNvPr id="543" name="Google Shape;543;p17"/>
          <p:cNvSpPr/>
          <p:nvPr/>
        </p:nvSpPr>
        <p:spPr>
          <a:xfrm>
            <a:off x="9509760" y="3822192"/>
            <a:ext cx="1417320" cy="502920"/>
          </a:xfrm>
          <a:prstGeom prst="roundRect">
            <a:avLst>
              <a:gd name="adj" fmla="val 21818"/>
            </a:avLst>
          </a:prstGeom>
          <a:solidFill>
            <a:srgbClr val="F57C00"/>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7"/>
          <p:cNvSpPr/>
          <p:nvPr/>
        </p:nvSpPr>
        <p:spPr>
          <a:xfrm>
            <a:off x="9509760" y="3822192"/>
            <a:ext cx="1417320" cy="5029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AMBER</a:t>
            </a:r>
            <a:endParaRPr sz="1800" b="0" i="0" u="none" strike="noStrike" cap="none">
              <a:solidFill>
                <a:schemeClr val="dk1"/>
              </a:solidFill>
              <a:latin typeface="Calibri"/>
              <a:ea typeface="Calibri"/>
              <a:cs typeface="Calibri"/>
              <a:sym typeface="Calibri"/>
            </a:endParaRPr>
          </a:p>
        </p:txBody>
      </p:sp>
      <p:sp>
        <p:nvSpPr>
          <p:cNvPr id="545" name="Google Shape;545;p1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50"/>
        <p:cNvGrpSpPr/>
        <p:nvPr/>
      </p:nvGrpSpPr>
      <p:grpSpPr>
        <a:xfrm>
          <a:off x="0" y="0"/>
          <a:ext cx="0" cy="0"/>
          <a:chOff x="0" y="0"/>
          <a:chExt cx="0" cy="0"/>
        </a:xfrm>
      </p:grpSpPr>
      <p:sp>
        <p:nvSpPr>
          <p:cNvPr id="551" name="Google Shape;551;p18"/>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8"/>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53" name="Google Shape;553;p18"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54" name="Google Shape;554;p18"/>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D5: NSS Seven-Theme Scorecard</a:t>
            </a:r>
            <a:endParaRPr sz="2200" b="0" i="0" u="none" strike="noStrike" cap="none">
              <a:solidFill>
                <a:schemeClr val="dk1"/>
              </a:solidFill>
              <a:latin typeface="Calibri"/>
              <a:ea typeface="Calibri"/>
              <a:cs typeface="Calibri"/>
              <a:sym typeface="Calibri"/>
            </a:endParaRPr>
          </a:p>
        </p:txBody>
      </p:sp>
      <p:sp>
        <p:nvSpPr>
          <p:cNvPr id="555" name="Google Shape;555;p18"/>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NSS 2025 themes versus sector, all higher-better</a:t>
            </a:r>
            <a:endParaRPr sz="1300" b="0" i="0" u="none" strike="noStrike" cap="none">
              <a:solidFill>
                <a:schemeClr val="dk1"/>
              </a:solidFill>
              <a:latin typeface="Calibri"/>
              <a:ea typeface="Calibri"/>
              <a:cs typeface="Calibri"/>
              <a:sym typeface="Calibri"/>
            </a:endParaRPr>
          </a:p>
        </p:txBody>
      </p:sp>
      <p:sp>
        <p:nvSpPr>
          <p:cNvPr id="556" name="Google Shape;556;p18"/>
          <p:cNvSpPr/>
          <p:nvPr/>
        </p:nvSpPr>
        <p:spPr>
          <a:xfrm>
            <a:off x="548640" y="1463040"/>
            <a:ext cx="11064240" cy="365760"/>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18"/>
          <p:cNvSpPr/>
          <p:nvPr/>
        </p:nvSpPr>
        <p:spPr>
          <a:xfrm>
            <a:off x="640080" y="1463040"/>
            <a:ext cx="31089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Indicator</a:t>
            </a:r>
            <a:endParaRPr sz="1100" b="0" i="0" u="none" strike="noStrike" cap="none">
              <a:solidFill>
                <a:schemeClr val="dk1"/>
              </a:solidFill>
              <a:latin typeface="Calibri"/>
              <a:ea typeface="Calibri"/>
              <a:cs typeface="Calibri"/>
              <a:sym typeface="Calibri"/>
            </a:endParaRPr>
          </a:p>
        </p:txBody>
      </p:sp>
      <p:sp>
        <p:nvSpPr>
          <p:cNvPr id="558" name="Google Shape;558;p18"/>
          <p:cNvSpPr/>
          <p:nvPr/>
        </p:nvSpPr>
        <p:spPr>
          <a:xfrm>
            <a:off x="3749040" y="1463040"/>
            <a:ext cx="262128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2023</a:t>
            </a:r>
            <a:endParaRPr sz="1100" b="0" i="0" u="none" strike="noStrike" cap="none">
              <a:solidFill>
                <a:schemeClr val="dk1"/>
              </a:solidFill>
              <a:latin typeface="Calibri"/>
              <a:ea typeface="Calibri"/>
              <a:cs typeface="Calibri"/>
              <a:sym typeface="Calibri"/>
            </a:endParaRPr>
          </a:p>
        </p:txBody>
      </p:sp>
      <p:sp>
        <p:nvSpPr>
          <p:cNvPr id="559" name="Google Shape;559;p18"/>
          <p:cNvSpPr/>
          <p:nvPr/>
        </p:nvSpPr>
        <p:spPr>
          <a:xfrm>
            <a:off x="6370320" y="1463040"/>
            <a:ext cx="262128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2024</a:t>
            </a:r>
            <a:endParaRPr sz="1100" b="0" i="0" u="none" strike="noStrike" cap="none">
              <a:solidFill>
                <a:schemeClr val="dk1"/>
              </a:solidFill>
              <a:latin typeface="Calibri"/>
              <a:ea typeface="Calibri"/>
              <a:cs typeface="Calibri"/>
              <a:sym typeface="Calibri"/>
            </a:endParaRPr>
          </a:p>
        </p:txBody>
      </p:sp>
      <p:sp>
        <p:nvSpPr>
          <p:cNvPr id="560" name="Google Shape;560;p18"/>
          <p:cNvSpPr/>
          <p:nvPr/>
        </p:nvSpPr>
        <p:spPr>
          <a:xfrm>
            <a:off x="8991600" y="1463040"/>
            <a:ext cx="262128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2025</a:t>
            </a:r>
            <a:endParaRPr sz="1100" b="0" i="0" u="none" strike="noStrike" cap="none">
              <a:solidFill>
                <a:schemeClr val="dk1"/>
              </a:solidFill>
              <a:latin typeface="Calibri"/>
              <a:ea typeface="Calibri"/>
              <a:cs typeface="Calibri"/>
              <a:sym typeface="Calibri"/>
            </a:endParaRPr>
          </a:p>
        </p:txBody>
      </p:sp>
      <p:sp>
        <p:nvSpPr>
          <p:cNvPr id="561" name="Google Shape;561;p18"/>
          <p:cNvSpPr/>
          <p:nvPr/>
        </p:nvSpPr>
        <p:spPr>
          <a:xfrm>
            <a:off x="548640" y="1828800"/>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8"/>
          <p:cNvSpPr/>
          <p:nvPr/>
        </p:nvSpPr>
        <p:spPr>
          <a:xfrm>
            <a:off x="640080" y="1828800"/>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T1: Teaching on my course</a:t>
            </a:r>
            <a:endParaRPr sz="1200" b="0" i="0" u="none" strike="noStrike" cap="none">
              <a:solidFill>
                <a:schemeClr val="dk1"/>
              </a:solidFill>
              <a:latin typeface="Calibri"/>
              <a:ea typeface="Calibri"/>
              <a:cs typeface="Calibri"/>
              <a:sym typeface="Calibri"/>
            </a:endParaRPr>
          </a:p>
        </p:txBody>
      </p:sp>
      <p:sp>
        <p:nvSpPr>
          <p:cNvPr id="563" name="Google Shape;563;p18"/>
          <p:cNvSpPr/>
          <p:nvPr/>
        </p:nvSpPr>
        <p:spPr>
          <a:xfrm>
            <a:off x="3749040" y="1828800"/>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81 (NaN)</a:t>
            </a:r>
            <a:endParaRPr sz="1200" b="0" i="0" u="none" strike="noStrike" cap="none">
              <a:solidFill>
                <a:schemeClr val="dk1"/>
              </a:solidFill>
              <a:latin typeface="Calibri"/>
              <a:ea typeface="Calibri"/>
              <a:cs typeface="Calibri"/>
              <a:sym typeface="Calibri"/>
            </a:endParaRPr>
          </a:p>
        </p:txBody>
      </p:sp>
      <p:sp>
        <p:nvSpPr>
          <p:cNvPr id="564" name="Google Shape;564;p18"/>
          <p:cNvSpPr/>
          <p:nvPr/>
        </p:nvSpPr>
        <p:spPr>
          <a:xfrm>
            <a:off x="6370320" y="1828800"/>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86.4 (NaN)</a:t>
            </a:r>
            <a:endParaRPr sz="1200" b="0" i="0" u="none" strike="noStrike" cap="none">
              <a:solidFill>
                <a:schemeClr val="dk1"/>
              </a:solidFill>
              <a:latin typeface="Calibri"/>
              <a:ea typeface="Calibri"/>
              <a:cs typeface="Calibri"/>
              <a:sym typeface="Calibri"/>
            </a:endParaRPr>
          </a:p>
        </p:txBody>
      </p:sp>
      <p:sp>
        <p:nvSpPr>
          <p:cNvPr id="565" name="Google Shape;565;p18"/>
          <p:cNvSpPr/>
          <p:nvPr/>
        </p:nvSpPr>
        <p:spPr>
          <a:xfrm>
            <a:off x="8991600" y="1828800"/>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87 (NaN)</a:t>
            </a:r>
            <a:endParaRPr sz="1200" b="0" i="0" u="none" strike="noStrike" cap="none">
              <a:solidFill>
                <a:schemeClr val="dk1"/>
              </a:solidFill>
              <a:latin typeface="Calibri"/>
              <a:ea typeface="Calibri"/>
              <a:cs typeface="Calibri"/>
              <a:sym typeface="Calibri"/>
            </a:endParaRPr>
          </a:p>
        </p:txBody>
      </p:sp>
      <p:sp>
        <p:nvSpPr>
          <p:cNvPr id="566" name="Google Shape;566;p18"/>
          <p:cNvSpPr/>
          <p:nvPr/>
        </p:nvSpPr>
        <p:spPr>
          <a:xfrm>
            <a:off x="548640" y="2176272"/>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8"/>
          <p:cNvSpPr/>
          <p:nvPr/>
        </p:nvSpPr>
        <p:spPr>
          <a:xfrm>
            <a:off x="640080" y="2176272"/>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T2: Learning opportunities</a:t>
            </a:r>
            <a:endParaRPr sz="1200" b="0" i="0" u="none" strike="noStrike" cap="none">
              <a:solidFill>
                <a:schemeClr val="dk1"/>
              </a:solidFill>
              <a:latin typeface="Calibri"/>
              <a:ea typeface="Calibri"/>
              <a:cs typeface="Calibri"/>
              <a:sym typeface="Calibri"/>
            </a:endParaRPr>
          </a:p>
        </p:txBody>
      </p:sp>
      <p:sp>
        <p:nvSpPr>
          <p:cNvPr id="568" name="Google Shape;568;p18"/>
          <p:cNvSpPr/>
          <p:nvPr/>
        </p:nvSpPr>
        <p:spPr>
          <a:xfrm>
            <a:off x="3749040" y="2176272"/>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76.9 (NaN)</a:t>
            </a:r>
            <a:endParaRPr sz="1200" b="0" i="0" u="none" strike="noStrike" cap="none">
              <a:solidFill>
                <a:schemeClr val="dk1"/>
              </a:solidFill>
              <a:latin typeface="Calibri"/>
              <a:ea typeface="Calibri"/>
              <a:cs typeface="Calibri"/>
              <a:sym typeface="Calibri"/>
            </a:endParaRPr>
          </a:p>
        </p:txBody>
      </p:sp>
      <p:sp>
        <p:nvSpPr>
          <p:cNvPr id="569" name="Google Shape;569;p18"/>
          <p:cNvSpPr/>
          <p:nvPr/>
        </p:nvSpPr>
        <p:spPr>
          <a:xfrm>
            <a:off x="6370320" y="2176272"/>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81.3 (NaN)</a:t>
            </a:r>
            <a:endParaRPr sz="1200" b="0" i="0" u="none" strike="noStrike" cap="none">
              <a:solidFill>
                <a:schemeClr val="dk1"/>
              </a:solidFill>
              <a:latin typeface="Calibri"/>
              <a:ea typeface="Calibri"/>
              <a:cs typeface="Calibri"/>
              <a:sym typeface="Calibri"/>
            </a:endParaRPr>
          </a:p>
        </p:txBody>
      </p:sp>
      <p:sp>
        <p:nvSpPr>
          <p:cNvPr id="570" name="Google Shape;570;p18"/>
          <p:cNvSpPr/>
          <p:nvPr/>
        </p:nvSpPr>
        <p:spPr>
          <a:xfrm>
            <a:off x="8991600" y="2176272"/>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83.3 (NaN)</a:t>
            </a:r>
            <a:endParaRPr sz="1200" b="0" i="0" u="none" strike="noStrike" cap="none">
              <a:solidFill>
                <a:schemeClr val="dk1"/>
              </a:solidFill>
              <a:latin typeface="Calibri"/>
              <a:ea typeface="Calibri"/>
              <a:cs typeface="Calibri"/>
              <a:sym typeface="Calibri"/>
            </a:endParaRPr>
          </a:p>
        </p:txBody>
      </p:sp>
      <p:sp>
        <p:nvSpPr>
          <p:cNvPr id="571" name="Google Shape;571;p18"/>
          <p:cNvSpPr/>
          <p:nvPr/>
        </p:nvSpPr>
        <p:spPr>
          <a:xfrm>
            <a:off x="548640" y="2523744"/>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8"/>
          <p:cNvSpPr/>
          <p:nvPr/>
        </p:nvSpPr>
        <p:spPr>
          <a:xfrm>
            <a:off x="640080" y="2523744"/>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T3: Assessment and feedback</a:t>
            </a:r>
            <a:endParaRPr sz="1200" b="0" i="0" u="none" strike="noStrike" cap="none">
              <a:solidFill>
                <a:schemeClr val="dk1"/>
              </a:solidFill>
              <a:latin typeface="Calibri"/>
              <a:ea typeface="Calibri"/>
              <a:cs typeface="Calibri"/>
              <a:sym typeface="Calibri"/>
            </a:endParaRPr>
          </a:p>
        </p:txBody>
      </p:sp>
      <p:sp>
        <p:nvSpPr>
          <p:cNvPr id="573" name="Google Shape;573;p18"/>
          <p:cNvSpPr/>
          <p:nvPr/>
        </p:nvSpPr>
        <p:spPr>
          <a:xfrm>
            <a:off x="3749040" y="2523744"/>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76.8 (NaN)</a:t>
            </a:r>
            <a:endParaRPr sz="1200" b="0" i="0" u="none" strike="noStrike" cap="none">
              <a:solidFill>
                <a:schemeClr val="dk1"/>
              </a:solidFill>
              <a:latin typeface="Calibri"/>
              <a:ea typeface="Calibri"/>
              <a:cs typeface="Calibri"/>
              <a:sym typeface="Calibri"/>
            </a:endParaRPr>
          </a:p>
        </p:txBody>
      </p:sp>
      <p:sp>
        <p:nvSpPr>
          <p:cNvPr id="574" name="Google Shape;574;p18"/>
          <p:cNvSpPr/>
          <p:nvPr/>
        </p:nvSpPr>
        <p:spPr>
          <a:xfrm>
            <a:off x="6370320" y="2523744"/>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80.6 (NaN)</a:t>
            </a:r>
            <a:endParaRPr sz="1200" b="0" i="0" u="none" strike="noStrike" cap="none">
              <a:solidFill>
                <a:schemeClr val="dk1"/>
              </a:solidFill>
              <a:latin typeface="Calibri"/>
              <a:ea typeface="Calibri"/>
              <a:cs typeface="Calibri"/>
              <a:sym typeface="Calibri"/>
            </a:endParaRPr>
          </a:p>
        </p:txBody>
      </p:sp>
      <p:sp>
        <p:nvSpPr>
          <p:cNvPr id="575" name="Google Shape;575;p18"/>
          <p:cNvSpPr/>
          <p:nvPr/>
        </p:nvSpPr>
        <p:spPr>
          <a:xfrm>
            <a:off x="8991600" y="2523744"/>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80.2 (NaN)</a:t>
            </a:r>
            <a:endParaRPr sz="1200" b="0" i="0" u="none" strike="noStrike" cap="none">
              <a:solidFill>
                <a:schemeClr val="dk1"/>
              </a:solidFill>
              <a:latin typeface="Calibri"/>
              <a:ea typeface="Calibri"/>
              <a:cs typeface="Calibri"/>
              <a:sym typeface="Calibri"/>
            </a:endParaRPr>
          </a:p>
        </p:txBody>
      </p:sp>
      <p:sp>
        <p:nvSpPr>
          <p:cNvPr id="576" name="Google Shape;576;p18"/>
          <p:cNvSpPr/>
          <p:nvPr/>
        </p:nvSpPr>
        <p:spPr>
          <a:xfrm>
            <a:off x="548640" y="2871216"/>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8"/>
          <p:cNvSpPr/>
          <p:nvPr/>
        </p:nvSpPr>
        <p:spPr>
          <a:xfrm>
            <a:off x="640080" y="2871216"/>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T4: Academic support</a:t>
            </a:r>
            <a:endParaRPr sz="1200" b="0" i="0" u="none" strike="noStrike" cap="none">
              <a:solidFill>
                <a:schemeClr val="dk1"/>
              </a:solidFill>
              <a:latin typeface="Calibri"/>
              <a:ea typeface="Calibri"/>
              <a:cs typeface="Calibri"/>
              <a:sym typeface="Calibri"/>
            </a:endParaRPr>
          </a:p>
        </p:txBody>
      </p:sp>
      <p:sp>
        <p:nvSpPr>
          <p:cNvPr id="578" name="Google Shape;578;p18"/>
          <p:cNvSpPr/>
          <p:nvPr/>
        </p:nvSpPr>
        <p:spPr>
          <a:xfrm>
            <a:off x="3749040" y="2871216"/>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77.4 (NaN)</a:t>
            </a:r>
            <a:endParaRPr sz="1200" b="0" i="0" u="none" strike="noStrike" cap="none">
              <a:solidFill>
                <a:schemeClr val="dk1"/>
              </a:solidFill>
              <a:latin typeface="Calibri"/>
              <a:ea typeface="Calibri"/>
              <a:cs typeface="Calibri"/>
              <a:sym typeface="Calibri"/>
            </a:endParaRPr>
          </a:p>
        </p:txBody>
      </p:sp>
      <p:sp>
        <p:nvSpPr>
          <p:cNvPr id="579" name="Google Shape;579;p18"/>
          <p:cNvSpPr/>
          <p:nvPr/>
        </p:nvSpPr>
        <p:spPr>
          <a:xfrm>
            <a:off x="6370320" y="2871216"/>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85.1 (NaN)</a:t>
            </a:r>
            <a:endParaRPr sz="1200" b="0" i="0" u="none" strike="noStrike" cap="none">
              <a:solidFill>
                <a:schemeClr val="dk1"/>
              </a:solidFill>
              <a:latin typeface="Calibri"/>
              <a:ea typeface="Calibri"/>
              <a:cs typeface="Calibri"/>
              <a:sym typeface="Calibri"/>
            </a:endParaRPr>
          </a:p>
        </p:txBody>
      </p:sp>
      <p:sp>
        <p:nvSpPr>
          <p:cNvPr id="580" name="Google Shape;580;p18"/>
          <p:cNvSpPr/>
          <p:nvPr/>
        </p:nvSpPr>
        <p:spPr>
          <a:xfrm>
            <a:off x="8991600" y="2871216"/>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88.3 (NaN)</a:t>
            </a:r>
            <a:endParaRPr sz="1200" b="0" i="0" u="none" strike="noStrike" cap="none">
              <a:solidFill>
                <a:schemeClr val="dk1"/>
              </a:solidFill>
              <a:latin typeface="Calibri"/>
              <a:ea typeface="Calibri"/>
              <a:cs typeface="Calibri"/>
              <a:sym typeface="Calibri"/>
            </a:endParaRPr>
          </a:p>
        </p:txBody>
      </p:sp>
      <p:sp>
        <p:nvSpPr>
          <p:cNvPr id="581" name="Google Shape;581;p18"/>
          <p:cNvSpPr/>
          <p:nvPr/>
        </p:nvSpPr>
        <p:spPr>
          <a:xfrm>
            <a:off x="548640" y="3218688"/>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8"/>
          <p:cNvSpPr/>
          <p:nvPr/>
        </p:nvSpPr>
        <p:spPr>
          <a:xfrm>
            <a:off x="640080" y="3218688"/>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T5: Organisation and management</a:t>
            </a:r>
            <a:endParaRPr sz="1200" b="0" i="0" u="none" strike="noStrike" cap="none">
              <a:solidFill>
                <a:schemeClr val="dk1"/>
              </a:solidFill>
              <a:latin typeface="Calibri"/>
              <a:ea typeface="Calibri"/>
              <a:cs typeface="Calibri"/>
              <a:sym typeface="Calibri"/>
            </a:endParaRPr>
          </a:p>
        </p:txBody>
      </p:sp>
      <p:sp>
        <p:nvSpPr>
          <p:cNvPr id="583" name="Google Shape;583;p18"/>
          <p:cNvSpPr/>
          <p:nvPr/>
        </p:nvSpPr>
        <p:spPr>
          <a:xfrm>
            <a:off x="3749040" y="3218688"/>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66.2 (NaN)</a:t>
            </a:r>
            <a:endParaRPr sz="1200" b="0" i="0" u="none" strike="noStrike" cap="none">
              <a:solidFill>
                <a:schemeClr val="dk1"/>
              </a:solidFill>
              <a:latin typeface="Calibri"/>
              <a:ea typeface="Calibri"/>
              <a:cs typeface="Calibri"/>
              <a:sym typeface="Calibri"/>
            </a:endParaRPr>
          </a:p>
        </p:txBody>
      </p:sp>
      <p:sp>
        <p:nvSpPr>
          <p:cNvPr id="584" name="Google Shape;584;p18"/>
          <p:cNvSpPr/>
          <p:nvPr/>
        </p:nvSpPr>
        <p:spPr>
          <a:xfrm>
            <a:off x="6370320" y="3218688"/>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73.2 (NaN)</a:t>
            </a:r>
            <a:endParaRPr sz="1200" b="0" i="0" u="none" strike="noStrike" cap="none">
              <a:solidFill>
                <a:schemeClr val="dk1"/>
              </a:solidFill>
              <a:latin typeface="Calibri"/>
              <a:ea typeface="Calibri"/>
              <a:cs typeface="Calibri"/>
              <a:sym typeface="Calibri"/>
            </a:endParaRPr>
          </a:p>
        </p:txBody>
      </p:sp>
      <p:sp>
        <p:nvSpPr>
          <p:cNvPr id="585" name="Google Shape;585;p18"/>
          <p:cNvSpPr/>
          <p:nvPr/>
        </p:nvSpPr>
        <p:spPr>
          <a:xfrm>
            <a:off x="8991600" y="3218688"/>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80.7 (NaN)</a:t>
            </a:r>
            <a:endParaRPr sz="1200" b="0" i="0" u="none" strike="noStrike" cap="none">
              <a:solidFill>
                <a:schemeClr val="dk1"/>
              </a:solidFill>
              <a:latin typeface="Calibri"/>
              <a:ea typeface="Calibri"/>
              <a:cs typeface="Calibri"/>
              <a:sym typeface="Calibri"/>
            </a:endParaRPr>
          </a:p>
        </p:txBody>
      </p:sp>
      <p:sp>
        <p:nvSpPr>
          <p:cNvPr id="586" name="Google Shape;586;p18"/>
          <p:cNvSpPr/>
          <p:nvPr/>
        </p:nvSpPr>
        <p:spPr>
          <a:xfrm>
            <a:off x="548640" y="3566160"/>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8"/>
          <p:cNvSpPr/>
          <p:nvPr/>
        </p:nvSpPr>
        <p:spPr>
          <a:xfrm>
            <a:off x="640080" y="3566160"/>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T6: Learning resources</a:t>
            </a:r>
            <a:endParaRPr sz="1200" b="0" i="0" u="none" strike="noStrike" cap="none">
              <a:solidFill>
                <a:schemeClr val="dk1"/>
              </a:solidFill>
              <a:latin typeface="Calibri"/>
              <a:ea typeface="Calibri"/>
              <a:cs typeface="Calibri"/>
              <a:sym typeface="Calibri"/>
            </a:endParaRPr>
          </a:p>
        </p:txBody>
      </p:sp>
      <p:sp>
        <p:nvSpPr>
          <p:cNvPr id="588" name="Google Shape;588;p18"/>
          <p:cNvSpPr/>
          <p:nvPr/>
        </p:nvSpPr>
        <p:spPr>
          <a:xfrm>
            <a:off x="3749040" y="3566160"/>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83.1 (NaN)</a:t>
            </a:r>
            <a:endParaRPr sz="1200" b="0" i="0" u="none" strike="noStrike" cap="none">
              <a:solidFill>
                <a:schemeClr val="dk1"/>
              </a:solidFill>
              <a:latin typeface="Calibri"/>
              <a:ea typeface="Calibri"/>
              <a:cs typeface="Calibri"/>
              <a:sym typeface="Calibri"/>
            </a:endParaRPr>
          </a:p>
        </p:txBody>
      </p:sp>
      <p:sp>
        <p:nvSpPr>
          <p:cNvPr id="589" name="Google Shape;589;p18"/>
          <p:cNvSpPr/>
          <p:nvPr/>
        </p:nvSpPr>
        <p:spPr>
          <a:xfrm>
            <a:off x="6370320" y="3566160"/>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84.3 (NaN)</a:t>
            </a:r>
            <a:endParaRPr sz="1200" b="0" i="0" u="none" strike="noStrike" cap="none">
              <a:solidFill>
                <a:schemeClr val="dk1"/>
              </a:solidFill>
              <a:latin typeface="Calibri"/>
              <a:ea typeface="Calibri"/>
              <a:cs typeface="Calibri"/>
              <a:sym typeface="Calibri"/>
            </a:endParaRPr>
          </a:p>
        </p:txBody>
      </p:sp>
      <p:sp>
        <p:nvSpPr>
          <p:cNvPr id="590" name="Google Shape;590;p18"/>
          <p:cNvSpPr/>
          <p:nvPr/>
        </p:nvSpPr>
        <p:spPr>
          <a:xfrm>
            <a:off x="8991600" y="3566160"/>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85.8 (NaN)</a:t>
            </a:r>
            <a:endParaRPr sz="1200" b="0" i="0" u="none" strike="noStrike" cap="none">
              <a:solidFill>
                <a:schemeClr val="dk1"/>
              </a:solidFill>
              <a:latin typeface="Calibri"/>
              <a:ea typeface="Calibri"/>
              <a:cs typeface="Calibri"/>
              <a:sym typeface="Calibri"/>
            </a:endParaRPr>
          </a:p>
        </p:txBody>
      </p:sp>
      <p:sp>
        <p:nvSpPr>
          <p:cNvPr id="591" name="Google Shape;591;p18"/>
          <p:cNvSpPr/>
          <p:nvPr/>
        </p:nvSpPr>
        <p:spPr>
          <a:xfrm>
            <a:off x="548640" y="3913632"/>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8"/>
          <p:cNvSpPr/>
          <p:nvPr/>
        </p:nvSpPr>
        <p:spPr>
          <a:xfrm>
            <a:off x="640080" y="3913632"/>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T7: Student voice</a:t>
            </a:r>
            <a:endParaRPr sz="1200" b="0" i="0" u="none" strike="noStrike" cap="none">
              <a:solidFill>
                <a:schemeClr val="dk1"/>
              </a:solidFill>
              <a:latin typeface="Calibri"/>
              <a:ea typeface="Calibri"/>
              <a:cs typeface="Calibri"/>
              <a:sym typeface="Calibri"/>
            </a:endParaRPr>
          </a:p>
        </p:txBody>
      </p:sp>
      <p:sp>
        <p:nvSpPr>
          <p:cNvPr id="593" name="Google Shape;593;p18"/>
          <p:cNvSpPr/>
          <p:nvPr/>
        </p:nvSpPr>
        <p:spPr>
          <a:xfrm>
            <a:off x="3749040" y="3913632"/>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68.1 (NaN)</a:t>
            </a:r>
            <a:endParaRPr sz="1200" b="0" i="0" u="none" strike="noStrike" cap="none">
              <a:solidFill>
                <a:schemeClr val="dk1"/>
              </a:solidFill>
              <a:latin typeface="Calibri"/>
              <a:ea typeface="Calibri"/>
              <a:cs typeface="Calibri"/>
              <a:sym typeface="Calibri"/>
            </a:endParaRPr>
          </a:p>
        </p:txBody>
      </p:sp>
      <p:sp>
        <p:nvSpPr>
          <p:cNvPr id="594" name="Google Shape;594;p18"/>
          <p:cNvSpPr/>
          <p:nvPr/>
        </p:nvSpPr>
        <p:spPr>
          <a:xfrm>
            <a:off x="6370320" y="3913632"/>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74.9 (NaN)</a:t>
            </a:r>
            <a:endParaRPr sz="1200" b="0" i="0" u="none" strike="noStrike" cap="none">
              <a:solidFill>
                <a:schemeClr val="dk1"/>
              </a:solidFill>
              <a:latin typeface="Calibri"/>
              <a:ea typeface="Calibri"/>
              <a:cs typeface="Calibri"/>
              <a:sym typeface="Calibri"/>
            </a:endParaRPr>
          </a:p>
        </p:txBody>
      </p:sp>
      <p:sp>
        <p:nvSpPr>
          <p:cNvPr id="595" name="Google Shape;595;p18"/>
          <p:cNvSpPr/>
          <p:nvPr/>
        </p:nvSpPr>
        <p:spPr>
          <a:xfrm>
            <a:off x="8991600" y="3913632"/>
            <a:ext cx="2621280"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79 (NaN)</a:t>
            </a:r>
            <a:endParaRPr sz="1200" b="0" i="0" u="none" strike="noStrike" cap="none">
              <a:solidFill>
                <a:schemeClr val="dk1"/>
              </a:solidFill>
              <a:latin typeface="Calibri"/>
              <a:ea typeface="Calibri"/>
              <a:cs typeface="Calibri"/>
              <a:sym typeface="Calibri"/>
            </a:endParaRPr>
          </a:p>
        </p:txBody>
      </p:sp>
      <p:sp>
        <p:nvSpPr>
          <p:cNvPr id="596" name="Google Shape;596;p18"/>
          <p:cNvSpPr/>
          <p:nvPr/>
        </p:nvSpPr>
        <p:spPr>
          <a:xfrm>
            <a:off x="548640" y="4572000"/>
            <a:ext cx="11064240" cy="960120"/>
          </a:xfrm>
          <a:prstGeom prst="rect">
            <a:avLst/>
          </a:prstGeom>
          <a:solidFill>
            <a:srgbClr val="F2F6FA"/>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8"/>
          <p:cNvSpPr/>
          <p:nvPr/>
        </p:nvSpPr>
        <p:spPr>
          <a:xfrm>
            <a:off x="713232" y="4645152"/>
            <a:ext cx="45720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MATERIALLY FLAGGED THEMES</a:t>
            </a:r>
            <a:endParaRPr sz="1100" b="0" i="0" u="none" strike="noStrike" cap="none">
              <a:solidFill>
                <a:schemeClr val="dk1"/>
              </a:solidFill>
              <a:latin typeface="Calibri"/>
              <a:ea typeface="Calibri"/>
              <a:cs typeface="Calibri"/>
              <a:sym typeface="Calibri"/>
            </a:endParaRPr>
          </a:p>
        </p:txBody>
      </p:sp>
      <p:sp>
        <p:nvSpPr>
          <p:cNvPr id="598" name="Google Shape;598;p18"/>
          <p:cNvSpPr/>
          <p:nvPr/>
        </p:nvSpPr>
        <p:spPr>
          <a:xfrm>
            <a:off x="713232" y="4937760"/>
            <a:ext cx="10881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0" i="0" u="none" strike="noStrike" cap="none">
                <a:solidFill>
                  <a:srgbClr val="002147"/>
                </a:solidFill>
                <a:latin typeface="Calibri"/>
                <a:ea typeface="Calibri"/>
                <a:cs typeface="Calibri"/>
                <a:sym typeface="Calibri"/>
              </a:rPr>
              <a:t>● Assessment and feedback (Theme_3): score 80.2, gap -3.8pp, severity notable</a:t>
            </a:r>
            <a:endParaRPr sz="1200" b="0" i="0" u="none" strike="noStrike" cap="none">
              <a:solidFill>
                <a:schemeClr val="dk1"/>
              </a:solidFill>
              <a:latin typeface="Calibri"/>
              <a:ea typeface="Calibri"/>
              <a:cs typeface="Calibri"/>
              <a:sym typeface="Calibri"/>
            </a:endParaRPr>
          </a:p>
        </p:txBody>
      </p:sp>
      <p:sp>
        <p:nvSpPr>
          <p:cNvPr id="599" name="Google Shape;599;p18"/>
          <p:cNvSpPr/>
          <p:nvPr/>
        </p:nvSpPr>
        <p:spPr>
          <a:xfrm>
            <a:off x="548640" y="5623560"/>
            <a:ext cx="1106424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Under the published D5 RAG rule, RED requires </a:t>
            </a:r>
            <a:r>
              <a:rPr lang="en-US" sz="1100" b="0" i="0" u="none" strike="noStrike" cap="none" dirty="0" err="1">
                <a:solidFill>
                  <a:srgbClr val="4D4D4D"/>
                </a:solidFill>
                <a:latin typeface="Calibri"/>
                <a:ea typeface="Calibri"/>
                <a:cs typeface="Calibri"/>
                <a:sym typeface="Calibri"/>
              </a:rPr>
              <a:t>Organisation</a:t>
            </a:r>
            <a:r>
              <a:rPr lang="en-US" sz="1100" b="0" i="0" u="none" strike="noStrike" cap="none" dirty="0">
                <a:solidFill>
                  <a:srgbClr val="4D4D4D"/>
                </a:solidFill>
                <a:latin typeface="Calibri"/>
                <a:ea typeface="Calibri"/>
                <a:cs typeface="Calibri"/>
                <a:sym typeface="Calibri"/>
              </a:rPr>
              <a:t> OR Student Voice &gt;8pp below sector OR 3+ themes flagged material. Caerwen has 1 theme flagged (Assessment and Feedback at −3.8pp) and </a:t>
            </a:r>
            <a:r>
              <a:rPr lang="en-US" sz="1100" b="0" i="0" u="none" strike="noStrike" cap="none" dirty="0" err="1">
                <a:solidFill>
                  <a:srgbClr val="4D4D4D"/>
                </a:solidFill>
                <a:latin typeface="Calibri"/>
                <a:ea typeface="Calibri"/>
                <a:cs typeface="Calibri"/>
                <a:sym typeface="Calibri"/>
              </a:rPr>
              <a:t>Organisation</a:t>
            </a:r>
            <a:r>
              <a:rPr lang="en-US" sz="1100" b="0" i="0" u="none" strike="noStrike" cap="none" dirty="0">
                <a:solidFill>
                  <a:srgbClr val="4D4D4D"/>
                </a:solidFill>
                <a:latin typeface="Calibri"/>
                <a:ea typeface="Calibri"/>
                <a:cs typeface="Calibri"/>
                <a:sym typeface="Calibri"/>
              </a:rPr>
              <a:t> +3.1pp, Student Voice +0.9pp, both above sector. Score: AMBER. The two themes most consequential for prospective applicants on Discover Uni (</a:t>
            </a:r>
            <a:r>
              <a:rPr lang="en-US" sz="1100" b="0" i="0" u="none" strike="noStrike" cap="none" dirty="0" err="1">
                <a:solidFill>
                  <a:srgbClr val="4D4D4D"/>
                </a:solidFill>
                <a:latin typeface="Calibri"/>
                <a:ea typeface="Calibri"/>
                <a:cs typeface="Calibri"/>
                <a:sym typeface="Calibri"/>
              </a:rPr>
              <a:t>Organisation</a:t>
            </a:r>
            <a:r>
              <a:rPr lang="en-US" sz="1100" b="0" i="0" u="none" strike="noStrike" cap="none" dirty="0">
                <a:solidFill>
                  <a:srgbClr val="4D4D4D"/>
                </a:solidFill>
                <a:latin typeface="Calibri"/>
                <a:ea typeface="Calibri"/>
                <a:cs typeface="Calibri"/>
                <a:sym typeface="Calibri"/>
              </a:rPr>
              <a:t> and Student Voice) are positive.</a:t>
            </a:r>
            <a:endParaRPr sz="1100" b="0" i="0" u="none" strike="noStrike" cap="none" dirty="0">
              <a:solidFill>
                <a:schemeClr val="dk1"/>
              </a:solidFill>
              <a:latin typeface="Calibri"/>
              <a:ea typeface="Calibri"/>
              <a:cs typeface="Calibri"/>
              <a:sym typeface="Calibri"/>
            </a:endParaRPr>
          </a:p>
        </p:txBody>
      </p:sp>
      <p:sp>
        <p:nvSpPr>
          <p:cNvPr id="600" name="Google Shape;600;p18"/>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8"/>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602" name="Google Shape;602;p1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19"/>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9"/>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0" name="Google Shape;610;p19"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611" name="Google Shape;611;p19"/>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D5: The Discover Uni Signal</a:t>
            </a:r>
            <a:endParaRPr sz="2200" b="0" i="0" u="none" strike="noStrike" cap="none">
              <a:solidFill>
                <a:schemeClr val="dk1"/>
              </a:solidFill>
              <a:latin typeface="Calibri"/>
              <a:ea typeface="Calibri"/>
              <a:cs typeface="Calibri"/>
              <a:sym typeface="Calibri"/>
            </a:endParaRPr>
          </a:p>
        </p:txBody>
      </p:sp>
      <p:sp>
        <p:nvSpPr>
          <p:cNvPr id="612" name="Google Shape;612;p19"/>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Student Voice and Organisation as the visible NSS themes for prospective students</a:t>
            </a:r>
            <a:endParaRPr sz="1300" b="0" i="0" u="none" strike="noStrike" cap="none">
              <a:solidFill>
                <a:schemeClr val="dk1"/>
              </a:solidFill>
              <a:latin typeface="Calibri"/>
              <a:ea typeface="Calibri"/>
              <a:cs typeface="Calibri"/>
              <a:sym typeface="Calibri"/>
            </a:endParaRPr>
          </a:p>
        </p:txBody>
      </p:sp>
      <p:sp>
        <p:nvSpPr>
          <p:cNvPr id="613" name="Google Shape;613;p19"/>
          <p:cNvSpPr/>
          <p:nvPr/>
        </p:nvSpPr>
        <p:spPr>
          <a:xfrm>
            <a:off x="548640" y="1463040"/>
            <a:ext cx="5486400" cy="2194560"/>
          </a:xfrm>
          <a:prstGeom prst="rect">
            <a:avLst/>
          </a:prstGeom>
          <a:solidFill>
            <a:srgbClr val="F2F6FA"/>
          </a:solidFill>
          <a:ln w="12700" cap="flat" cmpd="sng">
            <a:solidFill>
              <a:srgbClr val="2E7D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9"/>
          <p:cNvSpPr/>
          <p:nvPr/>
        </p:nvSpPr>
        <p:spPr>
          <a:xfrm>
            <a:off x="548640" y="1463040"/>
            <a:ext cx="5486400" cy="164592"/>
          </a:xfrm>
          <a:prstGeom prst="rect">
            <a:avLst/>
          </a:prstGeom>
          <a:solidFill>
            <a:srgbClr val="2E7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9"/>
          <p:cNvSpPr/>
          <p:nvPr/>
        </p:nvSpPr>
        <p:spPr>
          <a:xfrm>
            <a:off x="713232" y="173736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ORGANISATION AND MANAGEMENT (T5)</a:t>
            </a:r>
            <a:endParaRPr sz="1100" b="0" i="0" u="none" strike="noStrike" cap="none">
              <a:solidFill>
                <a:schemeClr val="dk1"/>
              </a:solidFill>
              <a:latin typeface="Calibri"/>
              <a:ea typeface="Calibri"/>
              <a:cs typeface="Calibri"/>
              <a:sym typeface="Calibri"/>
            </a:endParaRPr>
          </a:p>
        </p:txBody>
      </p:sp>
      <p:sp>
        <p:nvSpPr>
          <p:cNvPr id="616" name="Google Shape;616;p19"/>
          <p:cNvSpPr/>
          <p:nvPr/>
        </p:nvSpPr>
        <p:spPr>
          <a:xfrm>
            <a:off x="713232" y="2103120"/>
            <a:ext cx="521208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6400"/>
              <a:buFont typeface="Montserrat"/>
              <a:buNone/>
            </a:pPr>
            <a:r>
              <a:rPr lang="en-US" sz="6400" b="1" i="0" u="none" strike="noStrike" cap="none">
                <a:solidFill>
                  <a:srgbClr val="2E7D32"/>
                </a:solidFill>
                <a:latin typeface="Montserrat"/>
                <a:ea typeface="Montserrat"/>
                <a:cs typeface="Montserrat"/>
                <a:sym typeface="Montserrat"/>
              </a:rPr>
              <a:t>80.7%</a:t>
            </a:r>
            <a:endParaRPr sz="6400" b="0" i="0" u="none" strike="noStrike" cap="none">
              <a:solidFill>
                <a:schemeClr val="dk1"/>
              </a:solidFill>
              <a:latin typeface="Calibri"/>
              <a:ea typeface="Calibri"/>
              <a:cs typeface="Calibri"/>
              <a:sym typeface="Calibri"/>
            </a:endParaRPr>
          </a:p>
        </p:txBody>
      </p:sp>
      <p:sp>
        <p:nvSpPr>
          <p:cNvPr id="617" name="Google Shape;617;p19"/>
          <p:cNvSpPr/>
          <p:nvPr/>
        </p:nvSpPr>
        <p:spPr>
          <a:xfrm>
            <a:off x="713232" y="306324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+3.1pp vs sector</a:t>
            </a:r>
            <a:endParaRPr sz="1300" b="0" i="0" u="none" strike="noStrike" cap="none">
              <a:solidFill>
                <a:schemeClr val="dk1"/>
              </a:solidFill>
              <a:latin typeface="Calibri"/>
              <a:ea typeface="Calibri"/>
              <a:cs typeface="Calibri"/>
              <a:sym typeface="Calibri"/>
            </a:endParaRPr>
          </a:p>
        </p:txBody>
      </p:sp>
      <p:sp>
        <p:nvSpPr>
          <p:cNvPr id="618" name="Google Shape;618;p19"/>
          <p:cNvSpPr/>
          <p:nvPr/>
        </p:nvSpPr>
        <p:spPr>
          <a:xfrm>
            <a:off x="6126480" y="1463040"/>
            <a:ext cx="5486400" cy="2194560"/>
          </a:xfrm>
          <a:prstGeom prst="rect">
            <a:avLst/>
          </a:prstGeom>
          <a:solidFill>
            <a:srgbClr val="F2F6FA"/>
          </a:solidFill>
          <a:ln w="12700" cap="flat" cmpd="sng">
            <a:solidFill>
              <a:srgbClr val="2E7D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9"/>
          <p:cNvSpPr/>
          <p:nvPr/>
        </p:nvSpPr>
        <p:spPr>
          <a:xfrm>
            <a:off x="6126480" y="1463040"/>
            <a:ext cx="5486400" cy="164592"/>
          </a:xfrm>
          <a:prstGeom prst="rect">
            <a:avLst/>
          </a:prstGeom>
          <a:solidFill>
            <a:srgbClr val="2E7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9"/>
          <p:cNvSpPr/>
          <p:nvPr/>
        </p:nvSpPr>
        <p:spPr>
          <a:xfrm>
            <a:off x="6291072" y="173736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Montserrat"/>
              <a:buNone/>
            </a:pPr>
            <a:r>
              <a:rPr lang="en-US" sz="1100" b="1" i="0" u="none" strike="noStrike" cap="none">
                <a:solidFill>
                  <a:srgbClr val="002147"/>
                </a:solidFill>
                <a:latin typeface="Montserrat"/>
                <a:ea typeface="Montserrat"/>
                <a:cs typeface="Montserrat"/>
                <a:sym typeface="Montserrat"/>
              </a:rPr>
              <a:t>STUDENT VOICE (T7)</a:t>
            </a:r>
            <a:endParaRPr sz="1100" b="0" i="0" u="none" strike="noStrike" cap="none">
              <a:solidFill>
                <a:schemeClr val="dk1"/>
              </a:solidFill>
              <a:latin typeface="Calibri"/>
              <a:ea typeface="Calibri"/>
              <a:cs typeface="Calibri"/>
              <a:sym typeface="Calibri"/>
            </a:endParaRPr>
          </a:p>
        </p:txBody>
      </p:sp>
      <p:sp>
        <p:nvSpPr>
          <p:cNvPr id="621" name="Google Shape;621;p19"/>
          <p:cNvSpPr/>
          <p:nvPr/>
        </p:nvSpPr>
        <p:spPr>
          <a:xfrm>
            <a:off x="6291072" y="2103120"/>
            <a:ext cx="521208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6400"/>
              <a:buFont typeface="Montserrat"/>
              <a:buNone/>
            </a:pPr>
            <a:r>
              <a:rPr lang="en-US" sz="6400" b="1" i="0" u="none" strike="noStrike" cap="none">
                <a:solidFill>
                  <a:srgbClr val="2E7D32"/>
                </a:solidFill>
                <a:latin typeface="Montserrat"/>
                <a:ea typeface="Montserrat"/>
                <a:cs typeface="Montserrat"/>
                <a:sym typeface="Montserrat"/>
              </a:rPr>
              <a:t>79%</a:t>
            </a:r>
            <a:endParaRPr sz="6400" b="0" i="0" u="none" strike="noStrike" cap="none">
              <a:solidFill>
                <a:schemeClr val="dk1"/>
              </a:solidFill>
              <a:latin typeface="Calibri"/>
              <a:ea typeface="Calibri"/>
              <a:cs typeface="Calibri"/>
              <a:sym typeface="Calibri"/>
            </a:endParaRPr>
          </a:p>
        </p:txBody>
      </p:sp>
      <p:sp>
        <p:nvSpPr>
          <p:cNvPr id="622" name="Google Shape;622;p19"/>
          <p:cNvSpPr/>
          <p:nvPr/>
        </p:nvSpPr>
        <p:spPr>
          <a:xfrm>
            <a:off x="6291072" y="306324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+0.9pp vs sector</a:t>
            </a:r>
            <a:endParaRPr sz="1300" b="0" i="0" u="none" strike="noStrike" cap="none">
              <a:solidFill>
                <a:schemeClr val="dk1"/>
              </a:solidFill>
              <a:latin typeface="Calibri"/>
              <a:ea typeface="Calibri"/>
              <a:cs typeface="Calibri"/>
              <a:sym typeface="Calibri"/>
            </a:endParaRPr>
          </a:p>
        </p:txBody>
      </p:sp>
      <p:sp>
        <p:nvSpPr>
          <p:cNvPr id="623" name="Google Shape;623;p19"/>
          <p:cNvSpPr/>
          <p:nvPr/>
        </p:nvSpPr>
        <p:spPr>
          <a:xfrm>
            <a:off x="548640" y="384048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Connection to D1 yield</a:t>
            </a:r>
            <a:endParaRPr sz="1400" b="0" i="0" u="none" strike="noStrike" cap="none">
              <a:solidFill>
                <a:schemeClr val="dk1"/>
              </a:solidFill>
              <a:latin typeface="Calibri"/>
              <a:ea typeface="Calibri"/>
              <a:cs typeface="Calibri"/>
              <a:sym typeface="Calibri"/>
            </a:endParaRPr>
          </a:p>
        </p:txBody>
      </p:sp>
      <p:sp>
        <p:nvSpPr>
          <p:cNvPr id="624" name="Google Shape;624;p19"/>
          <p:cNvSpPr/>
          <p:nvPr/>
        </p:nvSpPr>
        <p:spPr>
          <a:xfrm>
            <a:off x="548640" y="4251960"/>
            <a:ext cx="1106424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The satisfaction-demand cross-connection asks: is Student Voice below sector AND is yield declining? For Caerwen, Student Voice is +0.9pp ABOVE sector, so the cross-connection does NOT fire. Prospective applicants checking Discover Uni see two NSS signals from Caerwen that are both above sector. This is one of the few unambiguously positive findings in the diagnostic.</a:t>
            </a:r>
            <a:endParaRPr sz="1200" b="0" i="0" u="none" strike="noStrike" cap="none" dirty="0">
              <a:solidFill>
                <a:schemeClr val="dk1"/>
              </a:solidFill>
              <a:latin typeface="Calibri"/>
              <a:ea typeface="Calibri"/>
              <a:cs typeface="Calibri"/>
              <a:sym typeface="Calibri"/>
            </a:endParaRPr>
          </a:p>
        </p:txBody>
      </p:sp>
      <p:sp>
        <p:nvSpPr>
          <p:cNvPr id="625" name="Google Shape;625;p19"/>
          <p:cNvSpPr/>
          <p:nvPr/>
        </p:nvSpPr>
        <p:spPr>
          <a:xfrm>
            <a:off x="548640" y="5577840"/>
            <a:ext cx="11064240" cy="777240"/>
          </a:xfrm>
          <a:prstGeom prst="rect">
            <a:avLst/>
          </a:prstGeom>
          <a:solidFill>
            <a:srgbClr val="F2F6FA"/>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9"/>
          <p:cNvSpPr/>
          <p:nvPr/>
        </p:nvSpPr>
        <p:spPr>
          <a:xfrm>
            <a:off x="548640" y="5577840"/>
            <a:ext cx="73152" cy="77724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9"/>
          <p:cNvSpPr/>
          <p:nvPr/>
        </p:nvSpPr>
        <p:spPr>
          <a:xfrm>
            <a:off x="713232" y="5650992"/>
            <a:ext cx="1088136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0" i="1" u="none" strike="noStrike" cap="none" dirty="0">
                <a:solidFill>
                  <a:srgbClr val="002147"/>
                </a:solidFill>
                <a:latin typeface="Calibri"/>
                <a:ea typeface="Calibri"/>
                <a:cs typeface="Calibri"/>
                <a:sym typeface="Calibri"/>
              </a:rPr>
              <a:t>Strategic implication: NSS is not the lever. Caerwen’s student satisfaction signal is broadly intact and the two themes most visible to applicants are positive. The yield decline is therefore not being driven by a visible NSS deficiency, which means improving NSS would not directly arrest the yield slide. The yield problem is upstream.</a:t>
            </a:r>
            <a:endParaRPr sz="1100" b="0" i="0" u="none" strike="noStrike" cap="none" dirty="0">
              <a:solidFill>
                <a:schemeClr val="dk1"/>
              </a:solidFill>
              <a:latin typeface="Calibri"/>
              <a:ea typeface="Calibri"/>
              <a:cs typeface="Calibri"/>
              <a:sym typeface="Calibri"/>
            </a:endParaRPr>
          </a:p>
        </p:txBody>
      </p:sp>
      <p:sp>
        <p:nvSpPr>
          <p:cNvPr id="628" name="Google Shape;628;p19"/>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9"/>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630" name="Google Shape;630;p1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2"/>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0" name="Google Shape;50;p2"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1" name="Google Shape;51;p2"/>
          <p:cNvSpPr/>
          <p:nvPr/>
        </p:nvSpPr>
        <p:spPr>
          <a:xfrm>
            <a:off x="548640" y="50292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Validity and Data Sources</a:t>
            </a:r>
            <a:endParaRPr sz="2200" b="0" i="0" u="none" strike="noStrike" cap="none">
              <a:solidFill>
                <a:schemeClr val="dk1"/>
              </a:solidFill>
              <a:latin typeface="Calibri"/>
              <a:ea typeface="Calibri"/>
              <a:cs typeface="Calibri"/>
              <a:sym typeface="Calibri"/>
            </a:endParaRPr>
          </a:p>
        </p:txBody>
      </p:sp>
      <p:sp>
        <p:nvSpPr>
          <p:cNvPr id="52" name="Google Shape;52;p2"/>
          <p:cNvSpPr/>
          <p:nvPr/>
        </p:nvSpPr>
        <p:spPr>
          <a:xfrm>
            <a:off x="548640" y="1188720"/>
            <a:ext cx="11064240" cy="86868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85800" y="1280160"/>
            <a:ext cx="1078992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This diagnostic is valid for 12 months from the most recent data vintage across component products.</a:t>
            </a:r>
            <a:endParaRPr sz="1300" b="0" i="0" u="none" strike="noStrike" cap="none">
              <a:solidFill>
                <a:schemeClr val="dk1"/>
              </a:solidFill>
              <a:latin typeface="Calibri"/>
              <a:ea typeface="Calibri"/>
              <a:cs typeface="Calibri"/>
              <a:sym typeface="Calibri"/>
            </a:endParaRPr>
          </a:p>
        </p:txBody>
      </p:sp>
      <p:sp>
        <p:nvSpPr>
          <p:cNvPr id="54" name="Google Shape;54;p2"/>
          <p:cNvSpPr/>
          <p:nvPr/>
        </p:nvSpPr>
        <p:spPr>
          <a:xfrm>
            <a:off x="685800" y="1627632"/>
            <a:ext cx="1078992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Component vintages: D1 UCAS 2025  |  D2 HESA DT051 2024/25  |  D3 HESA Graduate Outcomes 2022/23  |  D4 HESA Finance 2023/24  |  D5 NSS 2025</a:t>
            </a:r>
            <a:endParaRPr sz="1200" b="0" i="0" u="none" strike="noStrike" cap="none">
              <a:solidFill>
                <a:schemeClr val="dk1"/>
              </a:solidFill>
              <a:latin typeface="Calibri"/>
              <a:ea typeface="Calibri"/>
              <a:cs typeface="Calibri"/>
              <a:sym typeface="Calibri"/>
            </a:endParaRPr>
          </a:p>
        </p:txBody>
      </p:sp>
      <p:sp>
        <p:nvSpPr>
          <p:cNvPr id="55" name="Google Shape;55;p2"/>
          <p:cNvSpPr/>
          <p:nvPr/>
        </p:nvSpPr>
        <p:spPr>
          <a:xfrm>
            <a:off x="548640" y="2331720"/>
            <a:ext cx="91440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400"/>
              <a:buFont typeface="Montserrat"/>
              <a:buNone/>
            </a:pPr>
            <a:r>
              <a:rPr lang="en-US" sz="1400" b="1" i="0" u="none" strike="noStrike" cap="none">
                <a:solidFill>
                  <a:srgbClr val="002147"/>
                </a:solidFill>
                <a:latin typeface="Montserrat"/>
                <a:ea typeface="Montserrat"/>
                <a:cs typeface="Montserrat"/>
                <a:sym typeface="Montserrat"/>
              </a:rPr>
              <a:t>Data Sources</a:t>
            </a:r>
            <a:endParaRPr sz="1400" b="0" i="0" u="none" strike="noStrike" cap="none">
              <a:solidFill>
                <a:schemeClr val="dk1"/>
              </a:solidFill>
              <a:latin typeface="Calibri"/>
              <a:ea typeface="Calibri"/>
              <a:cs typeface="Calibri"/>
              <a:sym typeface="Calibri"/>
            </a:endParaRPr>
          </a:p>
        </p:txBody>
      </p:sp>
      <p:graphicFrame>
        <p:nvGraphicFramePr>
          <p:cNvPr id="56" name="Google Shape;56;p2"/>
          <p:cNvGraphicFramePr/>
          <p:nvPr/>
        </p:nvGraphicFramePr>
        <p:xfrm>
          <a:off x="548640" y="2743200"/>
          <a:ext cx="3000000" cy="3000000"/>
        </p:xfrm>
        <a:graphic>
          <a:graphicData uri="http://schemas.openxmlformats.org/drawingml/2006/table">
            <a:tbl>
              <a:tblPr>
                <a:noFill/>
                <a:tableStyleId>{DE6B265C-323B-444D-917C-C0A4EB120F3E}</a:tableStyleId>
              </a:tblPr>
              <a:tblGrid>
                <a:gridCol w="22860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377450">
                  <a:extLst>
                    <a:ext uri="{9D8B030D-6E8A-4147-A177-3AD203B41FA5}">
                      <a16:colId xmlns:a16="http://schemas.microsoft.com/office/drawing/2014/main" val="20003"/>
                    </a:ext>
                  </a:extLst>
                </a:gridCol>
              </a:tblGrid>
              <a:tr h="384050">
                <a:tc>
                  <a:txBody>
                    <a:bodyPr/>
                    <a:lstStyle/>
                    <a:p>
                      <a:pPr marL="0" marR="0" lvl="0" indent="0" algn="l" rtl="0">
                        <a:spcBef>
                          <a:spcPts val="0"/>
                        </a:spcBef>
                        <a:spcAft>
                          <a:spcPts val="0"/>
                        </a:spcAft>
                        <a:buClr>
                          <a:srgbClr val="FFFFFF"/>
                        </a:buClr>
                        <a:buSzPts val="1100"/>
                        <a:buFont typeface="Montserrat"/>
                        <a:buNone/>
                      </a:pPr>
                      <a:r>
                        <a:rPr lang="en-US" sz="1100" b="1" u="none" strike="noStrike" cap="none">
                          <a:solidFill>
                            <a:srgbClr val="FFFFFF"/>
                          </a:solidFill>
                          <a:latin typeface="Montserrat"/>
                          <a:ea typeface="Montserrat"/>
                          <a:cs typeface="Montserrat"/>
                          <a:sym typeface="Montserrat"/>
                        </a:rPr>
                        <a:t>Component</a:t>
                      </a:r>
                      <a:endParaRPr sz="1100" u="none" strike="noStrike" cap="none">
                        <a:latin typeface="Montserrat"/>
                        <a:ea typeface="Montserrat"/>
                        <a:cs typeface="Montserrat"/>
                        <a:sym typeface="Montserrat"/>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solidFill>
                      <a:srgbClr val="002147"/>
                    </a:solidFill>
                  </a:tcPr>
                </a:tc>
                <a:tc>
                  <a:txBody>
                    <a:bodyPr/>
                    <a:lstStyle/>
                    <a:p>
                      <a:pPr marL="0" marR="0" lvl="0" indent="0" algn="l" rtl="0">
                        <a:spcBef>
                          <a:spcPts val="0"/>
                        </a:spcBef>
                        <a:spcAft>
                          <a:spcPts val="0"/>
                        </a:spcAft>
                        <a:buClr>
                          <a:srgbClr val="FFFFFF"/>
                        </a:buClr>
                        <a:buSzPts val="1100"/>
                        <a:buFont typeface="Montserrat"/>
                        <a:buNone/>
                      </a:pPr>
                      <a:r>
                        <a:rPr lang="en-US" sz="1100" b="1" u="none" strike="noStrike" cap="none">
                          <a:solidFill>
                            <a:srgbClr val="FFFFFF"/>
                          </a:solidFill>
                          <a:latin typeface="Montserrat"/>
                          <a:ea typeface="Montserrat"/>
                          <a:cs typeface="Montserrat"/>
                          <a:sym typeface="Montserrat"/>
                        </a:rPr>
                        <a:t>Source</a:t>
                      </a:r>
                      <a:endParaRPr sz="1100" u="none" strike="noStrike" cap="none">
                        <a:latin typeface="Montserrat"/>
                        <a:ea typeface="Montserrat"/>
                        <a:cs typeface="Montserrat"/>
                        <a:sym typeface="Montserrat"/>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solidFill>
                      <a:srgbClr val="002147"/>
                    </a:solidFill>
                  </a:tcPr>
                </a:tc>
                <a:tc>
                  <a:txBody>
                    <a:bodyPr/>
                    <a:lstStyle/>
                    <a:p>
                      <a:pPr marL="0" marR="0" lvl="0" indent="0" algn="l" rtl="0">
                        <a:spcBef>
                          <a:spcPts val="0"/>
                        </a:spcBef>
                        <a:spcAft>
                          <a:spcPts val="0"/>
                        </a:spcAft>
                        <a:buClr>
                          <a:srgbClr val="FFFFFF"/>
                        </a:buClr>
                        <a:buSzPts val="1100"/>
                        <a:buFont typeface="Montserrat"/>
                        <a:buNone/>
                      </a:pPr>
                      <a:r>
                        <a:rPr lang="en-US" sz="1100" b="1" u="none" strike="noStrike" cap="none">
                          <a:solidFill>
                            <a:srgbClr val="FFFFFF"/>
                          </a:solidFill>
                          <a:latin typeface="Montserrat"/>
                          <a:ea typeface="Montserrat"/>
                          <a:cs typeface="Montserrat"/>
                          <a:sym typeface="Montserrat"/>
                        </a:rPr>
                        <a:t>Vintage</a:t>
                      </a:r>
                      <a:endParaRPr sz="1100" u="none" strike="noStrike" cap="none">
                        <a:latin typeface="Montserrat"/>
                        <a:ea typeface="Montserrat"/>
                        <a:cs typeface="Montserrat"/>
                        <a:sym typeface="Montserrat"/>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solidFill>
                      <a:srgbClr val="002147"/>
                    </a:solidFill>
                  </a:tcPr>
                </a:tc>
                <a:tc>
                  <a:txBody>
                    <a:bodyPr/>
                    <a:lstStyle/>
                    <a:p>
                      <a:pPr marL="0" marR="0" lvl="0" indent="0" algn="l" rtl="0">
                        <a:spcBef>
                          <a:spcPts val="0"/>
                        </a:spcBef>
                        <a:spcAft>
                          <a:spcPts val="0"/>
                        </a:spcAft>
                        <a:buClr>
                          <a:srgbClr val="FFFFFF"/>
                        </a:buClr>
                        <a:buSzPts val="1100"/>
                        <a:buFont typeface="Montserrat"/>
                        <a:buNone/>
                      </a:pPr>
                      <a:r>
                        <a:rPr lang="en-US" sz="1100" b="1" u="none" strike="noStrike" cap="none">
                          <a:solidFill>
                            <a:srgbClr val="FFFFFF"/>
                          </a:solidFill>
                          <a:latin typeface="Montserrat"/>
                          <a:ea typeface="Montserrat"/>
                          <a:cs typeface="Montserrat"/>
                          <a:sym typeface="Montserrat"/>
                        </a:rPr>
                        <a:t>Sector Coverage</a:t>
                      </a:r>
                      <a:endParaRPr sz="1100" u="none" strike="noStrike" cap="none">
                        <a:latin typeface="Montserrat"/>
                        <a:ea typeface="Montserrat"/>
                        <a:cs typeface="Montserrat"/>
                        <a:sym typeface="Montserrat"/>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38405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D1 Demand</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UCAS End of Cycle Data</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2016 to 2025</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460 providers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extLst>
                  <a:ext uri="{0D108BD9-81ED-4DB2-BD59-A6C34878D82A}">
                    <a16:rowId xmlns:a16="http://schemas.microsoft.com/office/drawing/2014/main" val="10001"/>
                  </a:ext>
                </a:extLst>
              </a:tr>
              <a:tr h="38405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D2 Enrolment</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HESA DT051 Student Record</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2020/21 to 2024/25</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328 providers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extLst>
                  <a:ext uri="{0D108BD9-81ED-4DB2-BD59-A6C34878D82A}">
                    <a16:rowId xmlns:a16="http://schemas.microsoft.com/office/drawing/2014/main" val="10002"/>
                  </a:ext>
                </a:extLst>
              </a:tr>
              <a:tr h="38405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D3 Graduate Outcomes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HESA Graduate Outcomes Survey</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2018/19 to 2022/23</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481 providers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extLst>
                  <a:ext uri="{0D108BD9-81ED-4DB2-BD59-A6C34878D82A}">
                    <a16:rowId xmlns:a16="http://schemas.microsoft.com/office/drawing/2014/main" val="10003"/>
                  </a:ext>
                </a:extLst>
              </a:tr>
              <a:tr h="38405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D4 Financial Health</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HESA Finance Statistics (T1 + KFI)</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2020/21 to 2023/24</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322 providers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extLst>
                  <a:ext uri="{0D108BD9-81ED-4DB2-BD59-A6C34878D82A}">
                    <a16:rowId xmlns:a16="http://schemas.microsoft.com/office/drawing/2014/main" val="10004"/>
                  </a:ext>
                </a:extLst>
              </a:tr>
              <a:tr h="38405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D5 NSS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National Student Survey</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2023 to 2025</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498 providers</a:t>
                      </a:r>
                      <a:endParaRPr sz="1100" u="none" strike="noStrike" cap="none">
                        <a:latin typeface="Calibri"/>
                        <a:ea typeface="Calibri"/>
                        <a:cs typeface="Calibri"/>
                        <a:sym typeface="Calibri"/>
                      </a:endParaRPr>
                    </a:p>
                  </a:txBody>
                  <a:tcPr marL="91450" marR="91450" marT="45725" marB="45725" anchor="ctr">
                    <a:lnL w="9525" cap="flat" cmpd="sng">
                      <a:solidFill>
                        <a:srgbClr val="D0D8E0"/>
                      </a:solidFill>
                      <a:prstDash val="solid"/>
                      <a:round/>
                      <a:headEnd type="none" w="sm" len="sm"/>
                      <a:tailEnd type="none" w="sm" len="sm"/>
                    </a:lnL>
                    <a:lnR w="9525" cap="flat" cmpd="sng">
                      <a:solidFill>
                        <a:srgbClr val="D0D8E0"/>
                      </a:solidFill>
                      <a:prstDash val="solid"/>
                      <a:round/>
                      <a:headEnd type="none" w="sm" len="sm"/>
                      <a:tailEnd type="none" w="sm" len="sm"/>
                    </a:lnR>
                    <a:lnT w="9525" cap="flat" cmpd="sng">
                      <a:solidFill>
                        <a:srgbClr val="D0D8E0"/>
                      </a:solidFill>
                      <a:prstDash val="solid"/>
                      <a:round/>
                      <a:headEnd type="none" w="sm" len="sm"/>
                      <a:tailEnd type="none" w="sm" len="sm"/>
                    </a:lnT>
                    <a:lnB w="9525" cap="flat" cmpd="sng">
                      <a:solidFill>
                        <a:srgbClr val="D0D8E0"/>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57" name="Google Shape;57;p2"/>
          <p:cNvSpPr/>
          <p:nvPr/>
        </p:nvSpPr>
        <p:spPr>
          <a:xfrm>
            <a:off x="548640" y="5943600"/>
            <a:ext cx="1106424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Methodology grounded in 14 years of HE leadership including a PVC role at BIMM University and a DBA from the University of Bath (2023). All RAG scores and verdict labels are produced by the published methodology without post-hoc adjustment.</a:t>
            </a:r>
            <a:endParaRPr sz="1000" b="0" i="0" u="none" strike="noStrike" cap="none">
              <a:solidFill>
                <a:schemeClr val="dk1"/>
              </a:solidFill>
              <a:latin typeface="Calibri"/>
              <a:ea typeface="Calibri"/>
              <a:cs typeface="Calibri"/>
              <a:sym typeface="Calibri"/>
            </a:endParaRPr>
          </a:p>
        </p:txBody>
      </p:sp>
      <p:sp>
        <p:nvSpPr>
          <p:cNvPr id="58" name="Google Shape;58;p2"/>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60" name="Google Shape;60;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35"/>
        <p:cNvGrpSpPr/>
        <p:nvPr/>
      </p:nvGrpSpPr>
      <p:grpSpPr>
        <a:xfrm>
          <a:off x="0" y="0"/>
          <a:ext cx="0" cy="0"/>
          <a:chOff x="0" y="0"/>
          <a:chExt cx="0" cy="0"/>
        </a:xfrm>
      </p:grpSpPr>
      <p:sp>
        <p:nvSpPr>
          <p:cNvPr id="636" name="Google Shape;636;p20"/>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0"/>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38" name="Google Shape;638;p20"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639" name="Google Shape;639;p20"/>
          <p:cNvSpPr/>
          <p:nvPr/>
        </p:nvSpPr>
        <p:spPr>
          <a:xfrm>
            <a:off x="548640" y="50292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SECTION 06</a:t>
            </a:r>
            <a:endParaRPr sz="1000" b="0" i="0" u="none" strike="noStrike" cap="none">
              <a:solidFill>
                <a:schemeClr val="dk1"/>
              </a:solidFill>
              <a:latin typeface="Calibri"/>
              <a:ea typeface="Calibri"/>
              <a:cs typeface="Calibri"/>
              <a:sym typeface="Calibri"/>
            </a:endParaRPr>
          </a:p>
        </p:txBody>
      </p:sp>
      <p:sp>
        <p:nvSpPr>
          <p:cNvPr id="640" name="Google Shape;640;p20"/>
          <p:cNvSpPr/>
          <p:nvPr/>
        </p:nvSpPr>
        <p:spPr>
          <a:xfrm>
            <a:off x="548640" y="1463040"/>
            <a:ext cx="3657600" cy="2011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06</a:t>
            </a:r>
            <a:endParaRPr sz="9600" b="0" i="0" u="none" strike="noStrike" cap="none">
              <a:solidFill>
                <a:schemeClr val="dk1"/>
              </a:solidFill>
              <a:latin typeface="Calibri"/>
              <a:ea typeface="Calibri"/>
              <a:cs typeface="Calibri"/>
              <a:sym typeface="Calibri"/>
            </a:endParaRPr>
          </a:p>
        </p:txBody>
      </p:sp>
      <p:sp>
        <p:nvSpPr>
          <p:cNvPr id="641" name="Google Shape;641;p20"/>
          <p:cNvSpPr/>
          <p:nvPr/>
        </p:nvSpPr>
        <p:spPr>
          <a:xfrm>
            <a:off x="548640" y="3657600"/>
            <a:ext cx="50292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0"/>
          <p:cNvSpPr/>
          <p:nvPr/>
        </p:nvSpPr>
        <p:spPr>
          <a:xfrm>
            <a:off x="548640" y="379476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The Integrated Blairgowrie Take</a:t>
            </a:r>
            <a:endParaRPr sz="3200" b="0" i="0" u="none" strike="noStrike" cap="none">
              <a:solidFill>
                <a:schemeClr val="dk1"/>
              </a:solidFill>
              <a:latin typeface="Calibri"/>
              <a:ea typeface="Calibri"/>
              <a:cs typeface="Calibri"/>
              <a:sym typeface="Calibri"/>
            </a:endParaRPr>
          </a:p>
        </p:txBody>
      </p:sp>
      <p:sp>
        <p:nvSpPr>
          <p:cNvPr id="643" name="Google Shape;643;p20"/>
          <p:cNvSpPr/>
          <p:nvPr/>
        </p:nvSpPr>
        <p:spPr>
          <a:xfrm>
            <a:off x="548640" y="452628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Cross-dimension connections, strategic priorities, and the bottom line for the Board</a:t>
            </a:r>
            <a:endParaRPr sz="1600" b="0" i="0" u="none" strike="noStrike" cap="none">
              <a:solidFill>
                <a:schemeClr val="dk1"/>
              </a:solidFill>
              <a:latin typeface="Calibri"/>
              <a:ea typeface="Calibri"/>
              <a:cs typeface="Calibri"/>
              <a:sym typeface="Calibri"/>
            </a:endParaRPr>
          </a:p>
        </p:txBody>
      </p:sp>
      <p:sp>
        <p:nvSpPr>
          <p:cNvPr id="644" name="Google Shape;644;p2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49"/>
        <p:cNvGrpSpPr/>
        <p:nvPr/>
      </p:nvGrpSpPr>
      <p:grpSpPr>
        <a:xfrm>
          <a:off x="0" y="0"/>
          <a:ext cx="0" cy="0"/>
          <a:chOff x="0" y="0"/>
          <a:chExt cx="0" cy="0"/>
        </a:xfrm>
      </p:grpSpPr>
      <p:sp>
        <p:nvSpPr>
          <p:cNvPr id="650" name="Google Shape;650;p21"/>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21"/>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52" name="Google Shape;652;p21"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653" name="Google Shape;653;p21"/>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The Integrated Blairgowrie Take</a:t>
            </a:r>
            <a:endParaRPr sz="2200" b="0" i="0" u="none" strike="noStrike" cap="none">
              <a:solidFill>
                <a:schemeClr val="dk1"/>
              </a:solidFill>
              <a:latin typeface="Calibri"/>
              <a:ea typeface="Calibri"/>
              <a:cs typeface="Calibri"/>
              <a:sym typeface="Calibri"/>
            </a:endParaRPr>
          </a:p>
        </p:txBody>
      </p:sp>
      <p:sp>
        <p:nvSpPr>
          <p:cNvPr id="654" name="Google Shape;654;p21"/>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Cross-dimension connections drawn only where the data supports them</a:t>
            </a:r>
            <a:endParaRPr sz="1300" b="0" i="0" u="none" strike="noStrike" cap="none">
              <a:solidFill>
                <a:schemeClr val="dk1"/>
              </a:solidFill>
              <a:latin typeface="Calibri"/>
              <a:ea typeface="Calibri"/>
              <a:cs typeface="Calibri"/>
              <a:sym typeface="Calibri"/>
            </a:endParaRPr>
          </a:p>
        </p:txBody>
      </p:sp>
      <p:sp>
        <p:nvSpPr>
          <p:cNvPr id="655" name="Google Shape;655;p21"/>
          <p:cNvSpPr/>
          <p:nvPr/>
        </p:nvSpPr>
        <p:spPr>
          <a:xfrm>
            <a:off x="548640" y="1417320"/>
            <a:ext cx="5486400" cy="164592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1"/>
          <p:cNvSpPr/>
          <p:nvPr/>
        </p:nvSpPr>
        <p:spPr>
          <a:xfrm>
            <a:off x="548640" y="1417320"/>
            <a:ext cx="5486400" cy="36576"/>
          </a:xfrm>
          <a:prstGeom prst="rect">
            <a:avLst/>
          </a:prstGeom>
          <a:solidFill>
            <a:srgbClr val="C62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21"/>
          <p:cNvSpPr/>
          <p:nvPr/>
        </p:nvSpPr>
        <p:spPr>
          <a:xfrm>
            <a:off x="685800" y="1527048"/>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Demand-Finance Forward Risk</a:t>
            </a:r>
            <a:endParaRPr sz="1300" b="0" i="0" u="none" strike="noStrike" cap="none">
              <a:solidFill>
                <a:schemeClr val="dk1"/>
              </a:solidFill>
              <a:latin typeface="Calibri"/>
              <a:ea typeface="Calibri"/>
              <a:cs typeface="Calibri"/>
              <a:sym typeface="Calibri"/>
            </a:endParaRPr>
          </a:p>
        </p:txBody>
      </p:sp>
      <p:sp>
        <p:nvSpPr>
          <p:cNvPr id="658" name="Google Shape;658;p21"/>
          <p:cNvSpPr/>
          <p:nvPr/>
        </p:nvSpPr>
        <p:spPr>
          <a:xfrm>
            <a:off x="4663440" y="1527048"/>
            <a:ext cx="1280160" cy="32004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C62828"/>
              </a:buClr>
              <a:buSzPts val="1100"/>
              <a:buFont typeface="Montserrat"/>
              <a:buNone/>
            </a:pPr>
            <a:r>
              <a:rPr lang="en-US" sz="1100" b="1" i="0" u="none" strike="noStrike" cap="none">
                <a:solidFill>
                  <a:srgbClr val="C62828"/>
                </a:solidFill>
                <a:latin typeface="Montserrat"/>
                <a:ea typeface="Montserrat"/>
                <a:cs typeface="Montserrat"/>
                <a:sym typeface="Montserrat"/>
              </a:rPr>
              <a:t>FIRED</a:t>
            </a:r>
            <a:endParaRPr sz="1100" b="0" i="0" u="none" strike="noStrike" cap="none">
              <a:solidFill>
                <a:schemeClr val="dk1"/>
              </a:solidFill>
              <a:latin typeface="Calibri"/>
              <a:ea typeface="Calibri"/>
              <a:cs typeface="Calibri"/>
              <a:sym typeface="Calibri"/>
            </a:endParaRPr>
          </a:p>
        </p:txBody>
      </p:sp>
      <p:sp>
        <p:nvSpPr>
          <p:cNvPr id="659" name="Google Shape;659;p21"/>
          <p:cNvSpPr/>
          <p:nvPr/>
        </p:nvSpPr>
        <p:spPr>
          <a:xfrm>
            <a:off x="685800" y="187452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Test: D1 yield declining AND (tuition ≥70% OR (tuition ≥50% AND deficit))</a:t>
            </a:r>
            <a:endParaRPr sz="1000" b="0" i="0" u="none" strike="noStrike" cap="none">
              <a:solidFill>
                <a:schemeClr val="dk1"/>
              </a:solidFill>
              <a:latin typeface="Calibri"/>
              <a:ea typeface="Calibri"/>
              <a:cs typeface="Calibri"/>
              <a:sym typeface="Calibri"/>
            </a:endParaRPr>
          </a:p>
        </p:txBody>
      </p:sp>
      <p:sp>
        <p:nvSpPr>
          <p:cNvPr id="660" name="Google Shape;660;p21"/>
          <p:cNvSpPr/>
          <p:nvPr/>
        </p:nvSpPr>
        <p:spPr>
          <a:xfrm>
            <a:off x="685800" y="2194560"/>
            <a:ext cx="521208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0" i="0" u="none" strike="noStrike" cap="none">
                <a:solidFill>
                  <a:srgbClr val="002147"/>
                </a:solidFill>
                <a:latin typeface="Calibri"/>
                <a:ea typeface="Calibri"/>
                <a:cs typeface="Calibri"/>
                <a:sym typeface="Calibri"/>
              </a:rPr>
              <a:t>Yield trend is declining and tuition concentration (53.2%) combined with active deficit (−8.6%) trips the secondary clause. Forward income decline cannot be absorbed by other revenue lines while the model is in deficit.</a:t>
            </a:r>
            <a:endParaRPr sz="1100" b="0" i="0" u="none" strike="noStrike" cap="none">
              <a:solidFill>
                <a:schemeClr val="dk1"/>
              </a:solidFill>
              <a:latin typeface="Calibri"/>
              <a:ea typeface="Calibri"/>
              <a:cs typeface="Calibri"/>
              <a:sym typeface="Calibri"/>
            </a:endParaRPr>
          </a:p>
        </p:txBody>
      </p:sp>
      <p:sp>
        <p:nvSpPr>
          <p:cNvPr id="661" name="Google Shape;661;p21"/>
          <p:cNvSpPr/>
          <p:nvPr/>
        </p:nvSpPr>
        <p:spPr>
          <a:xfrm>
            <a:off x="6217920" y="1417320"/>
            <a:ext cx="5486400" cy="1645920"/>
          </a:xfrm>
          <a:prstGeom prst="rect">
            <a:avLst/>
          </a:prstGeom>
          <a:solidFill>
            <a:srgbClr val="F2F6FA"/>
          </a:solidFill>
          <a:ln w="12700" cap="flat" cmpd="sng">
            <a:solidFill>
              <a:srgbClr val="A0B4C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1"/>
          <p:cNvSpPr/>
          <p:nvPr/>
        </p:nvSpPr>
        <p:spPr>
          <a:xfrm>
            <a:off x="6217920" y="1417320"/>
            <a:ext cx="5486400" cy="36576"/>
          </a:xfrm>
          <a:prstGeom prst="rect">
            <a:avLst/>
          </a:prstGeom>
          <a:solidFill>
            <a:srgbClr val="A0B4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1"/>
          <p:cNvSpPr/>
          <p:nvPr/>
        </p:nvSpPr>
        <p:spPr>
          <a:xfrm>
            <a:off x="6355080" y="1527048"/>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Outcomes-Demand Link</a:t>
            </a:r>
            <a:endParaRPr sz="1300" b="0" i="0" u="none" strike="noStrike" cap="none">
              <a:solidFill>
                <a:schemeClr val="dk1"/>
              </a:solidFill>
              <a:latin typeface="Calibri"/>
              <a:ea typeface="Calibri"/>
              <a:cs typeface="Calibri"/>
              <a:sym typeface="Calibri"/>
            </a:endParaRPr>
          </a:p>
        </p:txBody>
      </p:sp>
      <p:sp>
        <p:nvSpPr>
          <p:cNvPr id="664" name="Google Shape;664;p21"/>
          <p:cNvSpPr/>
          <p:nvPr/>
        </p:nvSpPr>
        <p:spPr>
          <a:xfrm>
            <a:off x="10332720" y="1527048"/>
            <a:ext cx="1280160" cy="32004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A0B4C8"/>
              </a:buClr>
              <a:buSzPts val="1100"/>
              <a:buFont typeface="Montserrat"/>
              <a:buNone/>
            </a:pPr>
            <a:r>
              <a:rPr lang="en-US" sz="1100" b="1" i="0" u="none" strike="noStrike" cap="none">
                <a:solidFill>
                  <a:srgbClr val="A0B4C8"/>
                </a:solidFill>
                <a:latin typeface="Montserrat"/>
                <a:ea typeface="Montserrat"/>
                <a:cs typeface="Montserrat"/>
                <a:sym typeface="Montserrat"/>
              </a:rPr>
              <a:t>NOT FIRED</a:t>
            </a:r>
            <a:endParaRPr sz="1100" b="0" i="0" u="none" strike="noStrike" cap="none">
              <a:solidFill>
                <a:schemeClr val="dk1"/>
              </a:solidFill>
              <a:latin typeface="Calibri"/>
              <a:ea typeface="Calibri"/>
              <a:cs typeface="Calibri"/>
              <a:sym typeface="Calibri"/>
            </a:endParaRPr>
          </a:p>
        </p:txBody>
      </p:sp>
      <p:sp>
        <p:nvSpPr>
          <p:cNvPr id="665" name="Google Shape;665;p21"/>
          <p:cNvSpPr/>
          <p:nvPr/>
        </p:nvSpPr>
        <p:spPr>
          <a:xfrm>
            <a:off x="6355080" y="187452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Test: D3 pos_vs_sector_pp &lt;−1.0 AND D1 yield declining</a:t>
            </a:r>
            <a:endParaRPr sz="1000" b="0" i="0" u="none" strike="noStrike" cap="none">
              <a:solidFill>
                <a:schemeClr val="dk1"/>
              </a:solidFill>
              <a:latin typeface="Calibri"/>
              <a:ea typeface="Calibri"/>
              <a:cs typeface="Calibri"/>
              <a:sym typeface="Calibri"/>
            </a:endParaRPr>
          </a:p>
        </p:txBody>
      </p:sp>
      <p:sp>
        <p:nvSpPr>
          <p:cNvPr id="666" name="Google Shape;666;p21"/>
          <p:cNvSpPr/>
          <p:nvPr/>
        </p:nvSpPr>
        <p:spPr>
          <a:xfrm>
            <a:off x="6355080" y="2194560"/>
            <a:ext cx="521208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Why not: D3 deficit (−0.4pp) sits within the −1.0pp tolerance band that catches rounding-noise marginal cases. The yield decline has another origin upstream of outcomes positioning.</a:t>
            </a:r>
            <a:endParaRPr sz="1100" b="0" i="0" u="none" strike="noStrike" cap="none">
              <a:solidFill>
                <a:schemeClr val="dk1"/>
              </a:solidFill>
              <a:latin typeface="Calibri"/>
              <a:ea typeface="Calibri"/>
              <a:cs typeface="Calibri"/>
              <a:sym typeface="Calibri"/>
            </a:endParaRPr>
          </a:p>
        </p:txBody>
      </p:sp>
      <p:sp>
        <p:nvSpPr>
          <p:cNvPr id="667" name="Google Shape;667;p21"/>
          <p:cNvSpPr/>
          <p:nvPr/>
        </p:nvSpPr>
        <p:spPr>
          <a:xfrm>
            <a:off x="548640" y="3246120"/>
            <a:ext cx="5486400" cy="1645920"/>
          </a:xfrm>
          <a:prstGeom prst="rect">
            <a:avLst/>
          </a:prstGeom>
          <a:solidFill>
            <a:srgbClr val="F2F6FA"/>
          </a:solidFill>
          <a:ln w="12700" cap="flat" cmpd="sng">
            <a:solidFill>
              <a:srgbClr val="A0B4C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1"/>
          <p:cNvSpPr/>
          <p:nvPr/>
        </p:nvSpPr>
        <p:spPr>
          <a:xfrm>
            <a:off x="548640" y="3246120"/>
            <a:ext cx="5486400" cy="36576"/>
          </a:xfrm>
          <a:prstGeom prst="rect">
            <a:avLst/>
          </a:prstGeom>
          <a:solidFill>
            <a:srgbClr val="A0B4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1"/>
          <p:cNvSpPr/>
          <p:nvPr/>
        </p:nvSpPr>
        <p:spPr>
          <a:xfrm>
            <a:off x="685800" y="3355848"/>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Enrolment-Finance Window</a:t>
            </a:r>
            <a:endParaRPr sz="1300" b="0" i="0" u="none" strike="noStrike" cap="none">
              <a:solidFill>
                <a:schemeClr val="dk1"/>
              </a:solidFill>
              <a:latin typeface="Calibri"/>
              <a:ea typeface="Calibri"/>
              <a:cs typeface="Calibri"/>
              <a:sym typeface="Calibri"/>
            </a:endParaRPr>
          </a:p>
        </p:txBody>
      </p:sp>
      <p:sp>
        <p:nvSpPr>
          <p:cNvPr id="670" name="Google Shape;670;p21"/>
          <p:cNvSpPr/>
          <p:nvPr/>
        </p:nvSpPr>
        <p:spPr>
          <a:xfrm>
            <a:off x="4663440" y="3355848"/>
            <a:ext cx="1280160" cy="32004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A0B4C8"/>
              </a:buClr>
              <a:buSzPts val="1100"/>
              <a:buFont typeface="Montserrat"/>
              <a:buNone/>
            </a:pPr>
            <a:r>
              <a:rPr lang="en-US" sz="1100" b="1" i="0" u="none" strike="noStrike" cap="none">
                <a:solidFill>
                  <a:srgbClr val="A0B4C8"/>
                </a:solidFill>
                <a:latin typeface="Montserrat"/>
                <a:ea typeface="Montserrat"/>
                <a:cs typeface="Montserrat"/>
                <a:sym typeface="Montserrat"/>
              </a:rPr>
              <a:t>NOT FIRED</a:t>
            </a:r>
            <a:endParaRPr sz="1100" b="0" i="0" u="none" strike="noStrike" cap="none">
              <a:solidFill>
                <a:schemeClr val="dk1"/>
              </a:solidFill>
              <a:latin typeface="Calibri"/>
              <a:ea typeface="Calibri"/>
              <a:cs typeface="Calibri"/>
              <a:sym typeface="Calibri"/>
            </a:endParaRPr>
          </a:p>
        </p:txBody>
      </p:sp>
      <p:sp>
        <p:nvSpPr>
          <p:cNvPr id="671" name="Google Shape;671;p21"/>
          <p:cNvSpPr/>
          <p:nvPr/>
        </p:nvSpPr>
        <p:spPr>
          <a:xfrm>
            <a:off x="685800" y="370332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Test: D2 five_yr_change_pct &lt;−5% AND break-even threshold defined</a:t>
            </a:r>
            <a:endParaRPr sz="1000" b="0" i="0" u="none" strike="noStrike" cap="none">
              <a:solidFill>
                <a:schemeClr val="dk1"/>
              </a:solidFill>
              <a:latin typeface="Calibri"/>
              <a:ea typeface="Calibri"/>
              <a:cs typeface="Calibri"/>
              <a:sym typeface="Calibri"/>
            </a:endParaRPr>
          </a:p>
        </p:txBody>
      </p:sp>
      <p:sp>
        <p:nvSpPr>
          <p:cNvPr id="672" name="Google Shape;672;p21"/>
          <p:cNvSpPr/>
          <p:nvPr/>
        </p:nvSpPr>
        <p:spPr>
          <a:xfrm>
            <a:off x="685800" y="4023360"/>
            <a:ext cx="521208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Why not: D2 is +2.4% over 5 years (volatile), not below −5%. The window framing is in any case mooted by break-even at 0% (already past it).</a:t>
            </a:r>
            <a:endParaRPr sz="1100" b="0" i="0" u="none" strike="noStrike" cap="none">
              <a:solidFill>
                <a:schemeClr val="dk1"/>
              </a:solidFill>
              <a:latin typeface="Calibri"/>
              <a:ea typeface="Calibri"/>
              <a:cs typeface="Calibri"/>
              <a:sym typeface="Calibri"/>
            </a:endParaRPr>
          </a:p>
        </p:txBody>
      </p:sp>
      <p:sp>
        <p:nvSpPr>
          <p:cNvPr id="673" name="Google Shape;673;p21"/>
          <p:cNvSpPr/>
          <p:nvPr/>
        </p:nvSpPr>
        <p:spPr>
          <a:xfrm>
            <a:off x="6217920" y="3246120"/>
            <a:ext cx="5486400" cy="1645920"/>
          </a:xfrm>
          <a:prstGeom prst="rect">
            <a:avLst/>
          </a:prstGeom>
          <a:solidFill>
            <a:srgbClr val="F2F6FA"/>
          </a:solidFill>
          <a:ln w="12700" cap="flat" cmpd="sng">
            <a:solidFill>
              <a:srgbClr val="A0B4C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1"/>
          <p:cNvSpPr/>
          <p:nvPr/>
        </p:nvSpPr>
        <p:spPr>
          <a:xfrm>
            <a:off x="6217920" y="3246120"/>
            <a:ext cx="5486400" cy="36576"/>
          </a:xfrm>
          <a:prstGeom prst="rect">
            <a:avLst/>
          </a:prstGeom>
          <a:solidFill>
            <a:srgbClr val="A0B4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1"/>
          <p:cNvSpPr/>
          <p:nvPr/>
        </p:nvSpPr>
        <p:spPr>
          <a:xfrm>
            <a:off x="6355080" y="3355848"/>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Satisfaction-Demand Signal</a:t>
            </a:r>
            <a:endParaRPr sz="1300" b="0" i="0" u="none" strike="noStrike" cap="none">
              <a:solidFill>
                <a:schemeClr val="dk1"/>
              </a:solidFill>
              <a:latin typeface="Calibri"/>
              <a:ea typeface="Calibri"/>
              <a:cs typeface="Calibri"/>
              <a:sym typeface="Calibri"/>
            </a:endParaRPr>
          </a:p>
        </p:txBody>
      </p:sp>
      <p:sp>
        <p:nvSpPr>
          <p:cNvPr id="676" name="Google Shape;676;p21"/>
          <p:cNvSpPr/>
          <p:nvPr/>
        </p:nvSpPr>
        <p:spPr>
          <a:xfrm>
            <a:off x="10332720" y="3355848"/>
            <a:ext cx="1280160" cy="32004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A0B4C8"/>
              </a:buClr>
              <a:buSzPts val="1100"/>
              <a:buFont typeface="Montserrat"/>
              <a:buNone/>
            </a:pPr>
            <a:r>
              <a:rPr lang="en-US" sz="1100" b="1" i="0" u="none" strike="noStrike" cap="none">
                <a:solidFill>
                  <a:srgbClr val="A0B4C8"/>
                </a:solidFill>
                <a:latin typeface="Montserrat"/>
                <a:ea typeface="Montserrat"/>
                <a:cs typeface="Montserrat"/>
                <a:sym typeface="Montserrat"/>
              </a:rPr>
              <a:t>NOT FIRED</a:t>
            </a:r>
            <a:endParaRPr sz="1100" b="0" i="0" u="none" strike="noStrike" cap="none">
              <a:solidFill>
                <a:schemeClr val="dk1"/>
              </a:solidFill>
              <a:latin typeface="Calibri"/>
              <a:ea typeface="Calibri"/>
              <a:cs typeface="Calibri"/>
              <a:sym typeface="Calibri"/>
            </a:endParaRPr>
          </a:p>
        </p:txBody>
      </p:sp>
      <p:sp>
        <p:nvSpPr>
          <p:cNvPr id="677" name="Google Shape;677;p21"/>
          <p:cNvSpPr/>
          <p:nvPr/>
        </p:nvSpPr>
        <p:spPr>
          <a:xfrm>
            <a:off x="6355080" y="3703320"/>
            <a:ext cx="5212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Test: D5 Student Voice gap &lt;−3pp AND D1 yield declining</a:t>
            </a:r>
            <a:endParaRPr sz="1000" b="0" i="0" u="none" strike="noStrike" cap="none">
              <a:solidFill>
                <a:schemeClr val="dk1"/>
              </a:solidFill>
              <a:latin typeface="Calibri"/>
              <a:ea typeface="Calibri"/>
              <a:cs typeface="Calibri"/>
              <a:sym typeface="Calibri"/>
            </a:endParaRPr>
          </a:p>
        </p:txBody>
      </p:sp>
      <p:sp>
        <p:nvSpPr>
          <p:cNvPr id="678" name="Google Shape;678;p21"/>
          <p:cNvSpPr/>
          <p:nvPr/>
        </p:nvSpPr>
        <p:spPr>
          <a:xfrm>
            <a:off x="6355080" y="4023360"/>
            <a:ext cx="521208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Why not: Student Voice is +0.9pp ABOVE sector, well clear of the threshold. NSS is intact and is not the lever.</a:t>
            </a:r>
            <a:endParaRPr sz="1100" b="0" i="0" u="none" strike="noStrike" cap="none">
              <a:solidFill>
                <a:schemeClr val="dk1"/>
              </a:solidFill>
              <a:latin typeface="Calibri"/>
              <a:ea typeface="Calibri"/>
              <a:cs typeface="Calibri"/>
              <a:sym typeface="Calibri"/>
            </a:endParaRPr>
          </a:p>
        </p:txBody>
      </p:sp>
      <p:sp>
        <p:nvSpPr>
          <p:cNvPr id="679" name="Google Shape;679;p21"/>
          <p:cNvSpPr/>
          <p:nvPr/>
        </p:nvSpPr>
        <p:spPr>
          <a:xfrm>
            <a:off x="548640" y="4937760"/>
            <a:ext cx="11064240" cy="9144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1"/>
          <p:cNvSpPr/>
          <p:nvPr/>
        </p:nvSpPr>
        <p:spPr>
          <a:xfrm>
            <a:off x="713232" y="5010912"/>
            <a:ext cx="10881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STRATEGIC PRIORITIES (3 max, framed as choices)</a:t>
            </a:r>
            <a:endParaRPr sz="1100" b="0" i="0" u="none" strike="noStrike" cap="none">
              <a:solidFill>
                <a:schemeClr val="dk1"/>
              </a:solidFill>
              <a:latin typeface="Calibri"/>
              <a:ea typeface="Calibri"/>
              <a:cs typeface="Calibri"/>
              <a:sym typeface="Calibri"/>
            </a:endParaRPr>
          </a:p>
        </p:txBody>
      </p:sp>
      <p:sp>
        <p:nvSpPr>
          <p:cNvPr id="681" name="Google Shape;681;p21"/>
          <p:cNvSpPr/>
          <p:nvPr/>
        </p:nvSpPr>
        <p:spPr>
          <a:xfrm>
            <a:off x="713232" y="5285232"/>
            <a:ext cx="1088136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0" i="0" u="none" strike="noStrike" cap="none">
                <a:solidFill>
                  <a:srgbClr val="002147"/>
                </a:solidFill>
                <a:latin typeface="Calibri"/>
                <a:ea typeface="Calibri"/>
                <a:cs typeface="Calibri"/>
                <a:sym typeface="Calibri"/>
              </a:rPr>
              <a:t>1. Cost base or recovery model: address the structural deficit (D4) at root, not by absorbing it through marketing or recruitment investment that the model cannot fund. 2. International risk insurance: model the downside if the international growth that masks domestic flatness reverses (D2). The aggregate +2.4% should not be the headline number for the Board. 3. Yield mechanics, not perception: the D1 yield slide is happening despite NSS being intact and outcomes being at sector. The cause is upstream of communications, in conversion mechanics, offer pricing, or the applicant’s comparative read against named peers.</a:t>
            </a:r>
            <a:endParaRPr sz="1100" b="0" i="0" u="none" strike="noStrike" cap="none">
              <a:solidFill>
                <a:schemeClr val="dk1"/>
              </a:solidFill>
              <a:latin typeface="Calibri"/>
              <a:ea typeface="Calibri"/>
              <a:cs typeface="Calibri"/>
              <a:sym typeface="Calibri"/>
            </a:endParaRPr>
          </a:p>
        </p:txBody>
      </p:sp>
      <p:sp>
        <p:nvSpPr>
          <p:cNvPr id="682" name="Google Shape;682;p21"/>
          <p:cNvSpPr/>
          <p:nvPr/>
        </p:nvSpPr>
        <p:spPr>
          <a:xfrm>
            <a:off x="548640" y="5943600"/>
            <a:ext cx="11064240" cy="502920"/>
          </a:xfrm>
          <a:prstGeom prst="rect">
            <a:avLst/>
          </a:prstGeom>
          <a:solidFill>
            <a:srgbClr val="FFFFFF"/>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1"/>
          <p:cNvSpPr/>
          <p:nvPr/>
        </p:nvSpPr>
        <p:spPr>
          <a:xfrm>
            <a:off x="548640" y="5943600"/>
            <a:ext cx="73152" cy="50292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1"/>
          <p:cNvSpPr/>
          <p:nvPr/>
        </p:nvSpPr>
        <p:spPr>
          <a:xfrm>
            <a:off x="713232" y="5943600"/>
            <a:ext cx="1088136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1" u="none" strike="noStrike" cap="none" dirty="0">
                <a:solidFill>
                  <a:srgbClr val="002147"/>
                </a:solidFill>
                <a:latin typeface="Calibri"/>
                <a:ea typeface="Calibri"/>
                <a:cs typeface="Calibri"/>
                <a:sym typeface="Calibri"/>
              </a:rPr>
              <a:t>Bottom line: Caerwen is Critical because the financial model is already past break-even and there is no green dimension to function as a strategic anchor. The first task is recovery, not growth.</a:t>
            </a:r>
            <a:endParaRPr sz="1200" b="0" i="0" u="none" strike="noStrike" cap="none" dirty="0">
              <a:solidFill>
                <a:schemeClr val="dk1"/>
              </a:solidFill>
              <a:latin typeface="Calibri"/>
              <a:ea typeface="Calibri"/>
              <a:cs typeface="Calibri"/>
              <a:sym typeface="Calibri"/>
            </a:endParaRPr>
          </a:p>
        </p:txBody>
      </p:sp>
      <p:sp>
        <p:nvSpPr>
          <p:cNvPr id="685" name="Google Shape;685;p21"/>
          <p:cNvSpPr/>
          <p:nvPr/>
        </p:nvSpPr>
        <p:spPr>
          <a:xfrm>
            <a:off x="548640" y="6492240"/>
            <a:ext cx="11064240" cy="182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Diagnostic methodology grounded in DBA research (University of Bath, 2023) on student value formation and 14 years of HE leadership including PVC role at BIMM University.</a:t>
            </a:r>
            <a:endParaRPr sz="900" b="0" i="0" u="none" strike="noStrike" cap="none">
              <a:solidFill>
                <a:schemeClr val="dk1"/>
              </a:solidFill>
              <a:latin typeface="Calibri"/>
              <a:ea typeface="Calibri"/>
              <a:cs typeface="Calibri"/>
              <a:sym typeface="Calibri"/>
            </a:endParaRPr>
          </a:p>
        </p:txBody>
      </p:sp>
      <p:sp>
        <p:nvSpPr>
          <p:cNvPr id="686" name="Google Shape;686;p21"/>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21"/>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688" name="Google Shape;688;p2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ihd@blairgowriehe.com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ihd@blairgowriehe.com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FFBF00"/>
          </a:solidFill>
          <a:ln w="12700">
            <a:solidFill>
              <a:srgbClr val="FFBF00"/>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IHD Report  |  © Blairgowrie HE Advisory Limited 2025  |  Company No. 17140253  |  ihd@blairgowriehe.com</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8" name="Google Shape;68;p3"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69" name="Google Shape;69;p3"/>
          <p:cNvSpPr/>
          <p:nvPr/>
        </p:nvSpPr>
        <p:spPr>
          <a:xfrm>
            <a:off x="548640" y="50292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Diagnostic Scorecard</a:t>
            </a:r>
            <a:endParaRPr sz="2200" b="0" i="0" u="none" strike="noStrike" cap="none">
              <a:solidFill>
                <a:schemeClr val="dk1"/>
              </a:solidFill>
              <a:latin typeface="Calibri"/>
              <a:ea typeface="Calibri"/>
              <a:cs typeface="Calibri"/>
              <a:sym typeface="Calibri"/>
            </a:endParaRPr>
          </a:p>
        </p:txBody>
      </p:sp>
      <p:sp>
        <p:nvSpPr>
          <p:cNvPr id="70" name="Google Shape;70;p3"/>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Five dimensions, RAG-rated against published thresholds</a:t>
            </a:r>
            <a:endParaRPr sz="1300" b="0" i="0" u="none" strike="noStrike" cap="none">
              <a:solidFill>
                <a:schemeClr val="dk1"/>
              </a:solidFill>
              <a:latin typeface="Calibri"/>
              <a:ea typeface="Calibri"/>
              <a:cs typeface="Calibri"/>
              <a:sym typeface="Calibri"/>
            </a:endParaRPr>
          </a:p>
        </p:txBody>
      </p:sp>
      <p:sp>
        <p:nvSpPr>
          <p:cNvPr id="71" name="Google Shape;71;p3"/>
          <p:cNvSpPr/>
          <p:nvPr/>
        </p:nvSpPr>
        <p:spPr>
          <a:xfrm>
            <a:off x="548640" y="1463040"/>
            <a:ext cx="11064240" cy="457200"/>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640080" y="1463040"/>
            <a:ext cx="8229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Code</a:t>
            </a:r>
            <a:endParaRPr sz="1200" b="0" i="0" u="none" strike="noStrike" cap="none">
              <a:solidFill>
                <a:schemeClr val="dk1"/>
              </a:solidFill>
              <a:latin typeface="Calibri"/>
              <a:ea typeface="Calibri"/>
              <a:cs typeface="Calibri"/>
              <a:sym typeface="Calibri"/>
            </a:endParaRPr>
          </a:p>
        </p:txBody>
      </p:sp>
      <p:sp>
        <p:nvSpPr>
          <p:cNvPr id="73" name="Google Shape;73;p3"/>
          <p:cNvSpPr/>
          <p:nvPr/>
        </p:nvSpPr>
        <p:spPr>
          <a:xfrm>
            <a:off x="1554480" y="1463040"/>
            <a:ext cx="21945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Dimension</a:t>
            </a:r>
            <a:endParaRPr sz="1200" b="0" i="0" u="none" strike="noStrike" cap="none">
              <a:solidFill>
                <a:schemeClr val="dk1"/>
              </a:solidFill>
              <a:latin typeface="Calibri"/>
              <a:ea typeface="Calibri"/>
              <a:cs typeface="Calibri"/>
              <a:sym typeface="Calibri"/>
            </a:endParaRPr>
          </a:p>
        </p:txBody>
      </p:sp>
      <p:sp>
        <p:nvSpPr>
          <p:cNvPr id="74" name="Google Shape;74;p3"/>
          <p:cNvSpPr/>
          <p:nvPr/>
        </p:nvSpPr>
        <p:spPr>
          <a:xfrm>
            <a:off x="3840480" y="1463040"/>
            <a:ext cx="630936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Headline Finding</a:t>
            </a:r>
            <a:endParaRPr sz="1200" b="0" i="0" u="none" strike="noStrike" cap="none">
              <a:solidFill>
                <a:schemeClr val="dk1"/>
              </a:solidFill>
              <a:latin typeface="Calibri"/>
              <a:ea typeface="Calibri"/>
              <a:cs typeface="Calibri"/>
              <a:sym typeface="Calibri"/>
            </a:endParaRPr>
          </a:p>
        </p:txBody>
      </p:sp>
      <p:sp>
        <p:nvSpPr>
          <p:cNvPr id="75" name="Google Shape;75;p3"/>
          <p:cNvSpPr/>
          <p:nvPr/>
        </p:nvSpPr>
        <p:spPr>
          <a:xfrm>
            <a:off x="10241280" y="1463040"/>
            <a:ext cx="137160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RAG</a:t>
            </a:r>
            <a:endParaRPr sz="1200" b="0" i="0" u="none" strike="noStrike" cap="none">
              <a:solidFill>
                <a:schemeClr val="dk1"/>
              </a:solidFill>
              <a:latin typeface="Calibri"/>
              <a:ea typeface="Calibri"/>
              <a:cs typeface="Calibri"/>
              <a:sym typeface="Calibri"/>
            </a:endParaRPr>
          </a:p>
        </p:txBody>
      </p:sp>
      <p:sp>
        <p:nvSpPr>
          <p:cNvPr id="76" name="Google Shape;76;p3"/>
          <p:cNvSpPr/>
          <p:nvPr/>
        </p:nvSpPr>
        <p:spPr>
          <a:xfrm>
            <a:off x="548640" y="1920240"/>
            <a:ext cx="11064240" cy="594360"/>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548640" y="1920240"/>
            <a:ext cx="91440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800"/>
              <a:buFont typeface="Montserrat"/>
              <a:buNone/>
            </a:pPr>
            <a:r>
              <a:rPr lang="en-US" sz="1800" b="1" i="0" u="none" strike="noStrike" cap="none">
                <a:solidFill>
                  <a:srgbClr val="002147"/>
                </a:solidFill>
                <a:latin typeface="Montserrat"/>
                <a:ea typeface="Montserrat"/>
                <a:cs typeface="Montserrat"/>
                <a:sym typeface="Montserrat"/>
              </a:rPr>
              <a:t>D1</a:t>
            </a:r>
            <a:endParaRPr sz="1800" b="0" i="0" u="none" strike="noStrike" cap="none">
              <a:solidFill>
                <a:schemeClr val="dk1"/>
              </a:solidFill>
              <a:latin typeface="Calibri"/>
              <a:ea typeface="Calibri"/>
              <a:cs typeface="Calibri"/>
              <a:sym typeface="Calibri"/>
            </a:endParaRPr>
          </a:p>
        </p:txBody>
      </p:sp>
      <p:sp>
        <p:nvSpPr>
          <p:cNvPr id="78" name="Google Shape;78;p3"/>
          <p:cNvSpPr/>
          <p:nvPr/>
        </p:nvSpPr>
        <p:spPr>
          <a:xfrm>
            <a:off x="1554480" y="1920240"/>
            <a:ext cx="219456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Demand Pipeline</a:t>
            </a:r>
            <a:endParaRPr sz="1300" b="0" i="0" u="none" strike="noStrike" cap="none">
              <a:solidFill>
                <a:schemeClr val="dk1"/>
              </a:solidFill>
              <a:latin typeface="Calibri"/>
              <a:ea typeface="Calibri"/>
              <a:cs typeface="Calibri"/>
              <a:sym typeface="Calibri"/>
            </a:endParaRPr>
          </a:p>
        </p:txBody>
      </p:sp>
      <p:sp>
        <p:nvSpPr>
          <p:cNvPr id="79" name="Google Shape;79;p3"/>
          <p:cNvSpPr/>
          <p:nvPr/>
        </p:nvSpPr>
        <p:spPr>
          <a:xfrm>
            <a:off x="3840480" y="1920240"/>
            <a:ext cx="621792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Yield 23.8%, accepted -27.1% over 5 years (sustained_decline)</a:t>
            </a:r>
            <a:endParaRPr sz="1200" b="0" i="0" u="none" strike="noStrike" cap="none">
              <a:solidFill>
                <a:schemeClr val="dk1"/>
              </a:solidFill>
              <a:latin typeface="Calibri"/>
              <a:ea typeface="Calibri"/>
              <a:cs typeface="Calibri"/>
              <a:sym typeface="Calibri"/>
            </a:endParaRPr>
          </a:p>
        </p:txBody>
      </p:sp>
      <p:sp>
        <p:nvSpPr>
          <p:cNvPr id="80" name="Google Shape;80;p3"/>
          <p:cNvSpPr/>
          <p:nvPr/>
        </p:nvSpPr>
        <p:spPr>
          <a:xfrm>
            <a:off x="10149840" y="1993392"/>
            <a:ext cx="1371600" cy="448056"/>
          </a:xfrm>
          <a:prstGeom prst="rect">
            <a:avLst/>
          </a:prstGeom>
          <a:solidFill>
            <a:srgbClr val="FFC7CE"/>
          </a:solidFill>
          <a:ln w="12700" cap="flat" cmpd="sng">
            <a:solidFill>
              <a:srgbClr val="8B1A1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10149840" y="1993392"/>
            <a:ext cx="1371600" cy="44805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B1A1A"/>
              </a:buClr>
              <a:buSzPts val="1600"/>
              <a:buFont typeface="Montserrat"/>
              <a:buNone/>
            </a:pPr>
            <a:r>
              <a:rPr lang="en-US" sz="1600" b="1" i="0" u="none" strike="noStrike" cap="none">
                <a:solidFill>
                  <a:srgbClr val="8B1A1A"/>
                </a:solidFill>
                <a:latin typeface="Montserrat"/>
                <a:ea typeface="Montserrat"/>
                <a:cs typeface="Montserrat"/>
                <a:sym typeface="Montserrat"/>
              </a:rPr>
              <a:t>RED</a:t>
            </a:r>
            <a:endParaRPr sz="1600" b="0" i="0" u="none" strike="noStrike" cap="none">
              <a:solidFill>
                <a:schemeClr val="dk1"/>
              </a:solidFill>
              <a:latin typeface="Calibri"/>
              <a:ea typeface="Calibri"/>
              <a:cs typeface="Calibri"/>
              <a:sym typeface="Calibri"/>
            </a:endParaRPr>
          </a:p>
        </p:txBody>
      </p:sp>
      <p:sp>
        <p:nvSpPr>
          <p:cNvPr id="82" name="Google Shape;82;p3"/>
          <p:cNvSpPr/>
          <p:nvPr/>
        </p:nvSpPr>
        <p:spPr>
          <a:xfrm>
            <a:off x="548640" y="2514600"/>
            <a:ext cx="11064240" cy="594360"/>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548640" y="2514600"/>
            <a:ext cx="91440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800"/>
              <a:buFont typeface="Montserrat"/>
              <a:buNone/>
            </a:pPr>
            <a:r>
              <a:rPr lang="en-US" sz="1800" b="1" i="0" u="none" strike="noStrike" cap="none">
                <a:solidFill>
                  <a:srgbClr val="002147"/>
                </a:solidFill>
                <a:latin typeface="Montserrat"/>
                <a:ea typeface="Montserrat"/>
                <a:cs typeface="Montserrat"/>
                <a:sym typeface="Montserrat"/>
              </a:rPr>
              <a:t>D2</a:t>
            </a:r>
            <a:endParaRPr sz="1800" b="0" i="0" u="none" strike="noStrike" cap="none">
              <a:solidFill>
                <a:schemeClr val="dk1"/>
              </a:solidFill>
              <a:latin typeface="Calibri"/>
              <a:ea typeface="Calibri"/>
              <a:cs typeface="Calibri"/>
              <a:sym typeface="Calibri"/>
            </a:endParaRPr>
          </a:p>
        </p:txBody>
      </p:sp>
      <p:sp>
        <p:nvSpPr>
          <p:cNvPr id="84" name="Google Shape;84;p3"/>
          <p:cNvSpPr/>
          <p:nvPr/>
        </p:nvSpPr>
        <p:spPr>
          <a:xfrm>
            <a:off x="1554480" y="2514600"/>
            <a:ext cx="219456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Enrolment Trajectory</a:t>
            </a:r>
            <a:endParaRPr sz="1300" b="0" i="0" u="none" strike="noStrike" cap="none">
              <a:solidFill>
                <a:schemeClr val="dk1"/>
              </a:solidFill>
              <a:latin typeface="Calibri"/>
              <a:ea typeface="Calibri"/>
              <a:cs typeface="Calibri"/>
              <a:sym typeface="Calibri"/>
            </a:endParaRPr>
          </a:p>
        </p:txBody>
      </p:sp>
      <p:sp>
        <p:nvSpPr>
          <p:cNvPr id="85" name="Google Shape;85;p3"/>
          <p:cNvSpPr/>
          <p:nvPr/>
        </p:nvSpPr>
        <p:spPr>
          <a:xfrm>
            <a:off x="3840480" y="2514600"/>
            <a:ext cx="621792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Total 9935, +2.4% over 5 years (volatile)</a:t>
            </a:r>
            <a:endParaRPr sz="1200" b="0" i="0" u="none" strike="noStrike" cap="none">
              <a:solidFill>
                <a:schemeClr val="dk1"/>
              </a:solidFill>
              <a:latin typeface="Calibri"/>
              <a:ea typeface="Calibri"/>
              <a:cs typeface="Calibri"/>
              <a:sym typeface="Calibri"/>
            </a:endParaRPr>
          </a:p>
        </p:txBody>
      </p:sp>
      <p:sp>
        <p:nvSpPr>
          <p:cNvPr id="86" name="Google Shape;86;p3"/>
          <p:cNvSpPr/>
          <p:nvPr/>
        </p:nvSpPr>
        <p:spPr>
          <a:xfrm>
            <a:off x="10149840" y="2587752"/>
            <a:ext cx="1371600" cy="448056"/>
          </a:xfrm>
          <a:prstGeom prst="rect">
            <a:avLst/>
          </a:prstGeom>
          <a:solidFill>
            <a:srgbClr val="FFEB9C"/>
          </a:solidFill>
          <a:ln w="12700" cap="flat" cmpd="sng">
            <a:solidFill>
              <a:srgbClr val="8A691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10149840" y="2587752"/>
            <a:ext cx="1371600" cy="44805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A6914"/>
              </a:buClr>
              <a:buSzPts val="1600"/>
              <a:buFont typeface="Montserrat"/>
              <a:buNone/>
            </a:pPr>
            <a:r>
              <a:rPr lang="en-US" sz="1600" b="1" i="0" u="none" strike="noStrike" cap="none">
                <a:solidFill>
                  <a:srgbClr val="8A6914"/>
                </a:solidFill>
                <a:latin typeface="Montserrat"/>
                <a:ea typeface="Montserrat"/>
                <a:cs typeface="Montserrat"/>
                <a:sym typeface="Montserrat"/>
              </a:rPr>
              <a:t>AMBER</a:t>
            </a:r>
            <a:endParaRPr sz="1600" b="0" i="0" u="none" strike="noStrike" cap="none">
              <a:solidFill>
                <a:schemeClr val="dk1"/>
              </a:solidFill>
              <a:latin typeface="Calibri"/>
              <a:ea typeface="Calibri"/>
              <a:cs typeface="Calibri"/>
              <a:sym typeface="Calibri"/>
            </a:endParaRPr>
          </a:p>
        </p:txBody>
      </p:sp>
      <p:sp>
        <p:nvSpPr>
          <p:cNvPr id="88" name="Google Shape;88;p3"/>
          <p:cNvSpPr/>
          <p:nvPr/>
        </p:nvSpPr>
        <p:spPr>
          <a:xfrm>
            <a:off x="548640" y="3108960"/>
            <a:ext cx="11064240" cy="594360"/>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548640" y="3108960"/>
            <a:ext cx="91440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800"/>
              <a:buFont typeface="Montserrat"/>
              <a:buNone/>
            </a:pPr>
            <a:r>
              <a:rPr lang="en-US" sz="1800" b="1" i="0" u="none" strike="noStrike" cap="none">
                <a:solidFill>
                  <a:srgbClr val="002147"/>
                </a:solidFill>
                <a:latin typeface="Montserrat"/>
                <a:ea typeface="Montserrat"/>
                <a:cs typeface="Montserrat"/>
                <a:sym typeface="Montserrat"/>
              </a:rPr>
              <a:t>D3</a:t>
            </a:r>
            <a:endParaRPr sz="1800" b="0" i="0" u="none" strike="noStrike" cap="none">
              <a:solidFill>
                <a:schemeClr val="dk1"/>
              </a:solidFill>
              <a:latin typeface="Calibri"/>
              <a:ea typeface="Calibri"/>
              <a:cs typeface="Calibri"/>
              <a:sym typeface="Calibri"/>
            </a:endParaRPr>
          </a:p>
        </p:txBody>
      </p:sp>
      <p:sp>
        <p:nvSpPr>
          <p:cNvPr id="90" name="Google Shape;90;p3"/>
          <p:cNvSpPr/>
          <p:nvPr/>
        </p:nvSpPr>
        <p:spPr>
          <a:xfrm>
            <a:off x="1554480" y="3108960"/>
            <a:ext cx="219456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Graduate Outcomes</a:t>
            </a:r>
            <a:endParaRPr sz="1300" b="0" i="0" u="none" strike="noStrike" cap="none">
              <a:solidFill>
                <a:schemeClr val="dk1"/>
              </a:solidFill>
              <a:latin typeface="Calibri"/>
              <a:ea typeface="Calibri"/>
              <a:cs typeface="Calibri"/>
              <a:sym typeface="Calibri"/>
            </a:endParaRPr>
          </a:p>
        </p:txBody>
      </p:sp>
      <p:sp>
        <p:nvSpPr>
          <p:cNvPr id="91" name="Google Shape;91;p3"/>
          <p:cNvSpPr/>
          <p:nvPr/>
        </p:nvSpPr>
        <p:spPr>
          <a:xfrm>
            <a:off x="3840480" y="3108960"/>
            <a:ext cx="621792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Positive outcomes 85%, -0.4pp vs sector, tier average</a:t>
            </a:r>
            <a:endParaRPr sz="1200" b="0" i="0" u="none" strike="noStrike" cap="none">
              <a:solidFill>
                <a:schemeClr val="dk1"/>
              </a:solidFill>
              <a:latin typeface="Calibri"/>
              <a:ea typeface="Calibri"/>
              <a:cs typeface="Calibri"/>
              <a:sym typeface="Calibri"/>
            </a:endParaRPr>
          </a:p>
        </p:txBody>
      </p:sp>
      <p:sp>
        <p:nvSpPr>
          <p:cNvPr id="92" name="Google Shape;92;p3"/>
          <p:cNvSpPr/>
          <p:nvPr/>
        </p:nvSpPr>
        <p:spPr>
          <a:xfrm>
            <a:off x="10149840" y="3182112"/>
            <a:ext cx="1371600" cy="448056"/>
          </a:xfrm>
          <a:prstGeom prst="rect">
            <a:avLst/>
          </a:prstGeom>
          <a:solidFill>
            <a:srgbClr val="FFEB9C"/>
          </a:solidFill>
          <a:ln w="12700" cap="flat" cmpd="sng">
            <a:solidFill>
              <a:srgbClr val="8A691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10149840" y="3182112"/>
            <a:ext cx="1371600" cy="44805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A6914"/>
              </a:buClr>
              <a:buSzPts val="1600"/>
              <a:buFont typeface="Montserrat"/>
              <a:buNone/>
            </a:pPr>
            <a:r>
              <a:rPr lang="en-US" sz="1600" b="1" i="0" u="none" strike="noStrike" cap="none">
                <a:solidFill>
                  <a:srgbClr val="8A6914"/>
                </a:solidFill>
                <a:latin typeface="Montserrat"/>
                <a:ea typeface="Montserrat"/>
                <a:cs typeface="Montserrat"/>
                <a:sym typeface="Montserrat"/>
              </a:rPr>
              <a:t>AMBER</a:t>
            </a:r>
            <a:endParaRPr sz="1600" b="0" i="0" u="none" strike="noStrike" cap="none">
              <a:solidFill>
                <a:schemeClr val="dk1"/>
              </a:solidFill>
              <a:latin typeface="Calibri"/>
              <a:ea typeface="Calibri"/>
              <a:cs typeface="Calibri"/>
              <a:sym typeface="Calibri"/>
            </a:endParaRPr>
          </a:p>
        </p:txBody>
      </p:sp>
      <p:sp>
        <p:nvSpPr>
          <p:cNvPr id="94" name="Google Shape;94;p3"/>
          <p:cNvSpPr/>
          <p:nvPr/>
        </p:nvSpPr>
        <p:spPr>
          <a:xfrm>
            <a:off x="548640" y="3703320"/>
            <a:ext cx="11064240" cy="594360"/>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548640" y="3703320"/>
            <a:ext cx="91440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800"/>
              <a:buFont typeface="Montserrat"/>
              <a:buNone/>
            </a:pPr>
            <a:r>
              <a:rPr lang="en-US" sz="1800" b="1" i="0" u="none" strike="noStrike" cap="none">
                <a:solidFill>
                  <a:srgbClr val="002147"/>
                </a:solidFill>
                <a:latin typeface="Montserrat"/>
                <a:ea typeface="Montserrat"/>
                <a:cs typeface="Montserrat"/>
                <a:sym typeface="Montserrat"/>
              </a:rPr>
              <a:t>D4</a:t>
            </a:r>
            <a:endParaRPr sz="1800" b="0" i="0" u="none" strike="noStrike" cap="none">
              <a:solidFill>
                <a:schemeClr val="dk1"/>
              </a:solidFill>
              <a:latin typeface="Calibri"/>
              <a:ea typeface="Calibri"/>
              <a:cs typeface="Calibri"/>
              <a:sym typeface="Calibri"/>
            </a:endParaRPr>
          </a:p>
        </p:txBody>
      </p:sp>
      <p:sp>
        <p:nvSpPr>
          <p:cNvPr id="96" name="Google Shape;96;p3"/>
          <p:cNvSpPr/>
          <p:nvPr/>
        </p:nvSpPr>
        <p:spPr>
          <a:xfrm>
            <a:off x="1554480" y="3703320"/>
            <a:ext cx="219456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Financial Health</a:t>
            </a:r>
            <a:endParaRPr sz="1300" b="0" i="0" u="none" strike="noStrike" cap="none">
              <a:solidFill>
                <a:schemeClr val="dk1"/>
              </a:solidFill>
              <a:latin typeface="Calibri"/>
              <a:ea typeface="Calibri"/>
              <a:cs typeface="Calibri"/>
              <a:sym typeface="Calibri"/>
            </a:endParaRPr>
          </a:p>
        </p:txBody>
      </p:sp>
      <p:sp>
        <p:nvSpPr>
          <p:cNvPr id="97" name="Google Shape;97;p3"/>
          <p:cNvSpPr/>
          <p:nvPr/>
        </p:nvSpPr>
        <p:spPr>
          <a:xfrm>
            <a:off x="3840480" y="3703320"/>
            <a:ext cx="621792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Surplus excl. pension -8.6%, 3 deficit years, tier critical</a:t>
            </a:r>
            <a:endParaRPr sz="1200" b="0" i="0" u="none" strike="noStrike" cap="none">
              <a:solidFill>
                <a:schemeClr val="dk1"/>
              </a:solidFill>
              <a:latin typeface="Calibri"/>
              <a:ea typeface="Calibri"/>
              <a:cs typeface="Calibri"/>
              <a:sym typeface="Calibri"/>
            </a:endParaRPr>
          </a:p>
        </p:txBody>
      </p:sp>
      <p:sp>
        <p:nvSpPr>
          <p:cNvPr id="98" name="Google Shape;98;p3"/>
          <p:cNvSpPr/>
          <p:nvPr/>
        </p:nvSpPr>
        <p:spPr>
          <a:xfrm>
            <a:off x="10149840" y="3776472"/>
            <a:ext cx="1371600" cy="448056"/>
          </a:xfrm>
          <a:prstGeom prst="rect">
            <a:avLst/>
          </a:prstGeom>
          <a:solidFill>
            <a:srgbClr val="FFC7CE"/>
          </a:solidFill>
          <a:ln w="12700" cap="flat" cmpd="sng">
            <a:solidFill>
              <a:srgbClr val="8B1A1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10149840" y="3776472"/>
            <a:ext cx="1371600" cy="44805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B1A1A"/>
              </a:buClr>
              <a:buSzPts val="1600"/>
              <a:buFont typeface="Montserrat"/>
              <a:buNone/>
            </a:pPr>
            <a:r>
              <a:rPr lang="en-US" sz="1600" b="1" i="0" u="none" strike="noStrike" cap="none">
                <a:solidFill>
                  <a:srgbClr val="8B1A1A"/>
                </a:solidFill>
                <a:latin typeface="Montserrat"/>
                <a:ea typeface="Montserrat"/>
                <a:cs typeface="Montserrat"/>
                <a:sym typeface="Montserrat"/>
              </a:rPr>
              <a:t>RED</a:t>
            </a:r>
            <a:endParaRPr sz="1600" b="0" i="0" u="none" strike="noStrike" cap="none">
              <a:solidFill>
                <a:schemeClr val="dk1"/>
              </a:solidFill>
              <a:latin typeface="Calibri"/>
              <a:ea typeface="Calibri"/>
              <a:cs typeface="Calibri"/>
              <a:sym typeface="Calibri"/>
            </a:endParaRPr>
          </a:p>
        </p:txBody>
      </p:sp>
      <p:sp>
        <p:nvSpPr>
          <p:cNvPr id="100" name="Google Shape;100;p3"/>
          <p:cNvSpPr/>
          <p:nvPr/>
        </p:nvSpPr>
        <p:spPr>
          <a:xfrm>
            <a:off x="548640" y="4297680"/>
            <a:ext cx="11064240" cy="594360"/>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548640" y="4297680"/>
            <a:ext cx="91440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800"/>
              <a:buFont typeface="Montserrat"/>
              <a:buNone/>
            </a:pPr>
            <a:r>
              <a:rPr lang="en-US" sz="1800" b="1" i="0" u="none" strike="noStrike" cap="none">
                <a:solidFill>
                  <a:srgbClr val="002147"/>
                </a:solidFill>
                <a:latin typeface="Montserrat"/>
                <a:ea typeface="Montserrat"/>
                <a:cs typeface="Montserrat"/>
                <a:sym typeface="Montserrat"/>
              </a:rPr>
              <a:t>D5</a:t>
            </a:r>
            <a:endParaRPr sz="1800" b="0" i="0" u="none" strike="noStrike" cap="none">
              <a:solidFill>
                <a:schemeClr val="dk1"/>
              </a:solidFill>
              <a:latin typeface="Calibri"/>
              <a:ea typeface="Calibri"/>
              <a:cs typeface="Calibri"/>
              <a:sym typeface="Calibri"/>
            </a:endParaRPr>
          </a:p>
        </p:txBody>
      </p:sp>
      <p:sp>
        <p:nvSpPr>
          <p:cNvPr id="102" name="Google Shape;102;p3"/>
          <p:cNvSpPr/>
          <p:nvPr/>
        </p:nvSpPr>
        <p:spPr>
          <a:xfrm>
            <a:off x="1554480" y="4297680"/>
            <a:ext cx="219456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Student Satisfaction</a:t>
            </a:r>
            <a:endParaRPr sz="1300" b="0" i="0" u="none" strike="noStrike" cap="none">
              <a:solidFill>
                <a:schemeClr val="dk1"/>
              </a:solidFill>
              <a:latin typeface="Calibri"/>
              <a:ea typeface="Calibri"/>
              <a:cs typeface="Calibri"/>
              <a:sym typeface="Calibri"/>
            </a:endParaRPr>
          </a:p>
        </p:txBody>
      </p:sp>
      <p:sp>
        <p:nvSpPr>
          <p:cNvPr id="103" name="Google Shape;103;p3"/>
          <p:cNvSpPr/>
          <p:nvPr/>
        </p:nvSpPr>
        <p:spPr>
          <a:xfrm>
            <a:off x="3840480" y="4297680"/>
            <a:ext cx="621792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1 theme(s) materially below sector, Organisation +3.1pp, Student Voice +0.9pp</a:t>
            </a:r>
            <a:endParaRPr sz="1200" b="0" i="0" u="none" strike="noStrike" cap="none">
              <a:solidFill>
                <a:schemeClr val="dk1"/>
              </a:solidFill>
              <a:latin typeface="Calibri"/>
              <a:ea typeface="Calibri"/>
              <a:cs typeface="Calibri"/>
              <a:sym typeface="Calibri"/>
            </a:endParaRPr>
          </a:p>
        </p:txBody>
      </p:sp>
      <p:sp>
        <p:nvSpPr>
          <p:cNvPr id="104" name="Google Shape;104;p3"/>
          <p:cNvSpPr/>
          <p:nvPr/>
        </p:nvSpPr>
        <p:spPr>
          <a:xfrm>
            <a:off x="10149840" y="4370832"/>
            <a:ext cx="1371600" cy="448056"/>
          </a:xfrm>
          <a:prstGeom prst="rect">
            <a:avLst/>
          </a:prstGeom>
          <a:solidFill>
            <a:srgbClr val="FFEB9C"/>
          </a:solidFill>
          <a:ln w="12700" cap="flat" cmpd="sng">
            <a:solidFill>
              <a:srgbClr val="8A691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10149840" y="4370832"/>
            <a:ext cx="1371600" cy="44805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A6914"/>
              </a:buClr>
              <a:buSzPts val="1600"/>
              <a:buFont typeface="Montserrat"/>
              <a:buNone/>
            </a:pPr>
            <a:r>
              <a:rPr lang="en-US" sz="1600" b="1" i="0" u="none" strike="noStrike" cap="none">
                <a:solidFill>
                  <a:srgbClr val="8A6914"/>
                </a:solidFill>
                <a:latin typeface="Montserrat"/>
                <a:ea typeface="Montserrat"/>
                <a:cs typeface="Montserrat"/>
                <a:sym typeface="Montserrat"/>
              </a:rPr>
              <a:t>AMBER</a:t>
            </a:r>
            <a:endParaRPr sz="1600" b="0" i="0" u="none" strike="noStrike" cap="none">
              <a:solidFill>
                <a:schemeClr val="dk1"/>
              </a:solidFill>
              <a:latin typeface="Calibri"/>
              <a:ea typeface="Calibri"/>
              <a:cs typeface="Calibri"/>
              <a:sym typeface="Calibri"/>
            </a:endParaRPr>
          </a:p>
        </p:txBody>
      </p:sp>
      <p:sp>
        <p:nvSpPr>
          <p:cNvPr id="106" name="Google Shape;106;p3"/>
          <p:cNvSpPr/>
          <p:nvPr/>
        </p:nvSpPr>
        <p:spPr>
          <a:xfrm>
            <a:off x="548640" y="5029200"/>
            <a:ext cx="11064240" cy="777240"/>
          </a:xfrm>
          <a:prstGeom prst="rect">
            <a:avLst/>
          </a:prstGeom>
          <a:solidFill>
            <a:srgbClr val="002147"/>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731520" y="5029200"/>
            <a:ext cx="27432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Montserrat"/>
              <a:buNone/>
            </a:pPr>
            <a:r>
              <a:rPr lang="en-US" sz="1300" b="1" i="0" u="none" strike="noStrike" cap="none">
                <a:solidFill>
                  <a:srgbClr val="A0B4C8"/>
                </a:solidFill>
                <a:latin typeface="Montserrat"/>
                <a:ea typeface="Montserrat"/>
                <a:cs typeface="Montserrat"/>
                <a:sym typeface="Montserrat"/>
              </a:rPr>
              <a:t>OVERALL VERDICT</a:t>
            </a:r>
            <a:endParaRPr sz="1300" b="0" i="0" u="none" strike="noStrike" cap="none">
              <a:solidFill>
                <a:schemeClr val="dk1"/>
              </a:solidFill>
              <a:latin typeface="Calibri"/>
              <a:ea typeface="Calibri"/>
              <a:cs typeface="Calibri"/>
              <a:sym typeface="Calibri"/>
            </a:endParaRPr>
          </a:p>
        </p:txBody>
      </p:sp>
      <p:sp>
        <p:nvSpPr>
          <p:cNvPr id="108" name="Google Shape;108;p3"/>
          <p:cNvSpPr/>
          <p:nvPr/>
        </p:nvSpPr>
        <p:spPr>
          <a:xfrm>
            <a:off x="3749040" y="5029200"/>
            <a:ext cx="59436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2400"/>
              <a:buFont typeface="Montserrat"/>
              <a:buNone/>
            </a:pPr>
            <a:r>
              <a:rPr lang="en-US" sz="2400" b="1" i="0" u="none" strike="noStrike" cap="none">
                <a:solidFill>
                  <a:srgbClr val="00CED1"/>
                </a:solidFill>
                <a:latin typeface="Montserrat"/>
                <a:ea typeface="Montserrat"/>
                <a:cs typeface="Montserrat"/>
                <a:sym typeface="Montserrat"/>
              </a:rPr>
              <a:t>Critical</a:t>
            </a:r>
            <a:endParaRPr sz="2400" b="0" i="0" u="none" strike="noStrike" cap="none">
              <a:solidFill>
                <a:schemeClr val="dk1"/>
              </a:solidFill>
              <a:latin typeface="Calibri"/>
              <a:ea typeface="Calibri"/>
              <a:cs typeface="Calibri"/>
              <a:sym typeface="Calibri"/>
            </a:endParaRPr>
          </a:p>
        </p:txBody>
      </p:sp>
      <p:sp>
        <p:nvSpPr>
          <p:cNvPr id="109" name="Google Shape;109;p3"/>
          <p:cNvSpPr/>
          <p:nvPr/>
        </p:nvSpPr>
        <p:spPr>
          <a:xfrm>
            <a:off x="9692640" y="5029200"/>
            <a:ext cx="1828800" cy="77724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0G  /  3A  /  2R</a:t>
            </a:r>
            <a:endParaRPr sz="1800" b="0" i="0" u="none" strike="noStrike" cap="none">
              <a:solidFill>
                <a:schemeClr val="dk1"/>
              </a:solidFill>
              <a:latin typeface="Calibri"/>
              <a:ea typeface="Calibri"/>
              <a:cs typeface="Calibri"/>
              <a:sym typeface="Calibri"/>
            </a:endParaRPr>
          </a:p>
        </p:txBody>
      </p:sp>
      <p:sp>
        <p:nvSpPr>
          <p:cNvPr id="110" name="Google Shape;110;p3"/>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12" name="Google Shape;112;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4"/>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20" name="Google Shape;120;p4"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21" name="Google Shape;121;p4"/>
          <p:cNvSpPr/>
          <p:nvPr/>
        </p:nvSpPr>
        <p:spPr>
          <a:xfrm>
            <a:off x="548640" y="50292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Verdict Narrative</a:t>
            </a:r>
            <a:endParaRPr sz="2200" b="0" i="0" u="none" strike="noStrike" cap="none">
              <a:solidFill>
                <a:schemeClr val="dk1"/>
              </a:solidFill>
              <a:latin typeface="Calibri"/>
              <a:ea typeface="Calibri"/>
              <a:cs typeface="Calibri"/>
              <a:sym typeface="Calibri"/>
            </a:endParaRPr>
          </a:p>
        </p:txBody>
      </p:sp>
      <p:sp>
        <p:nvSpPr>
          <p:cNvPr id="122" name="Google Shape;122;p4"/>
          <p:cNvSpPr/>
          <p:nvPr/>
        </p:nvSpPr>
        <p:spPr>
          <a:xfrm>
            <a:off x="548640" y="1097280"/>
            <a:ext cx="110642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CRITICAL</a:t>
            </a:r>
            <a:endParaRPr sz="2800" b="0" i="0" u="none" strike="noStrike" cap="none">
              <a:solidFill>
                <a:schemeClr val="dk1"/>
              </a:solidFill>
              <a:latin typeface="Calibri"/>
              <a:ea typeface="Calibri"/>
              <a:cs typeface="Calibri"/>
              <a:sym typeface="Calibri"/>
            </a:endParaRPr>
          </a:p>
        </p:txBody>
      </p:sp>
      <p:sp>
        <p:nvSpPr>
          <p:cNvPr id="123" name="Google Shape;123;p4"/>
          <p:cNvSpPr/>
          <p:nvPr/>
        </p:nvSpPr>
        <p:spPr>
          <a:xfrm>
            <a:off x="548640" y="1755648"/>
            <a:ext cx="5029200" cy="36576"/>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548640" y="1965960"/>
            <a:ext cx="11064240" cy="10515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Caerwen is currently scored 0 Green, 3 Amber, and 2 Red across the five health dimensions, producing the verdict Critical. Three of five dimensions are in the red zone (Demand, Outcomes, Financial Health) and two are amber (Enrolment, NSS). There is no green dimension to function as a strategic anchor or financial buffer.</a:t>
            </a:r>
            <a:endParaRPr sz="1200" b="0" i="0" u="none" strike="noStrike" cap="none" dirty="0">
              <a:solidFill>
                <a:schemeClr val="dk1"/>
              </a:solidFill>
              <a:latin typeface="Calibri"/>
              <a:ea typeface="Calibri"/>
              <a:cs typeface="Calibri"/>
              <a:sym typeface="Calibri"/>
            </a:endParaRPr>
          </a:p>
        </p:txBody>
      </p:sp>
      <p:sp>
        <p:nvSpPr>
          <p:cNvPr id="125" name="Google Shape;125;p4"/>
          <p:cNvSpPr/>
          <p:nvPr/>
        </p:nvSpPr>
        <p:spPr>
          <a:xfrm>
            <a:off x="548640" y="3063240"/>
            <a:ext cx="11064240" cy="146304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The most consequential single fact in this diagnostic is that Caerwen is already operating at a surplus of -8.6% excluding pension service costs, with three deficit years on the trailing record and active flags for both </a:t>
            </a:r>
            <a:r>
              <a:rPr lang="en-US" sz="1200" b="0" i="0" u="none" strike="noStrike" cap="none" dirty="0" err="1">
                <a:solidFill>
                  <a:srgbClr val="4D4D4D"/>
                </a:solidFill>
                <a:latin typeface="Calibri"/>
                <a:ea typeface="Calibri"/>
                <a:cs typeface="Calibri"/>
                <a:sym typeface="Calibri"/>
              </a:rPr>
              <a:t>sustained_deficit</a:t>
            </a:r>
            <a:r>
              <a:rPr lang="en-US" sz="1200" b="0" i="0" u="none" strike="noStrike" cap="none" dirty="0">
                <a:solidFill>
                  <a:srgbClr val="4D4D4D"/>
                </a:solidFill>
                <a:latin typeface="Calibri"/>
                <a:ea typeface="Calibri"/>
                <a:cs typeface="Calibri"/>
                <a:sym typeface="Calibri"/>
              </a:rPr>
              <a:t> and </a:t>
            </a:r>
            <a:r>
              <a:rPr lang="en-US" sz="1200" b="0" i="0" u="none" strike="noStrike" cap="none" dirty="0" err="1">
                <a:solidFill>
                  <a:srgbClr val="4D4D4D"/>
                </a:solidFill>
                <a:latin typeface="Calibri"/>
                <a:ea typeface="Calibri"/>
                <a:cs typeface="Calibri"/>
                <a:sym typeface="Calibri"/>
              </a:rPr>
              <a:t>high_borrowing</a:t>
            </a:r>
            <a:r>
              <a:rPr lang="en-US" sz="1200" b="0" i="0" u="none" strike="noStrike" cap="none" dirty="0">
                <a:solidFill>
                  <a:srgbClr val="4D4D4D"/>
                </a:solidFill>
                <a:latin typeface="Calibri"/>
                <a:ea typeface="Calibri"/>
                <a:cs typeface="Calibri"/>
                <a:sym typeface="Calibri"/>
              </a:rPr>
              <a:t>. The financial position is not a buffer absorbing demand decline; it is itself the principal symptom. The conventional sensitivity question for a stressed institution (how much enrolment can the surplus absorb before the model breaks) does not apply here because the model has already broken. Break-even for forward enrolment scenarios is at zero drop from current.</a:t>
            </a:r>
            <a:endParaRPr sz="1200" b="0" i="0" u="none" strike="noStrike" cap="none" dirty="0">
              <a:solidFill>
                <a:schemeClr val="dk1"/>
              </a:solidFill>
              <a:latin typeface="Calibri"/>
              <a:ea typeface="Calibri"/>
              <a:cs typeface="Calibri"/>
              <a:sym typeface="Calibri"/>
            </a:endParaRPr>
          </a:p>
        </p:txBody>
      </p:sp>
      <p:sp>
        <p:nvSpPr>
          <p:cNvPr id="126" name="Google Shape;126;p4"/>
          <p:cNvSpPr/>
          <p:nvPr/>
        </p:nvSpPr>
        <p:spPr>
          <a:xfrm>
            <a:off x="548640" y="4572000"/>
            <a:ext cx="11064240" cy="132588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On the demand pipeline, yield has moved from 32.7% in 2020 to 23.8% in 2025, and accepted volumes are down 27.1% over five years. On graduate outcomes, the institution is fractionally below sector (-0.4pp on positive outcomes), placing it in the average tier with no headroom either way. The 12 to 24 month implication of holding current trajectory is that the cross-dimensional pressure compounds: weak conversion now signals to next year’s applicants on Discover Uni, weak finance forecloses the marketing and product investment that would normally arrest a yield slide, and amber enrolment leaves no volume cushion if the international reversal that has masked domestic decline begins to unwind.</a:t>
            </a:r>
            <a:endParaRPr sz="1200" b="0" i="0" u="none" strike="noStrike" cap="none">
              <a:solidFill>
                <a:schemeClr val="dk1"/>
              </a:solidFill>
              <a:latin typeface="Calibri"/>
              <a:ea typeface="Calibri"/>
              <a:cs typeface="Calibri"/>
              <a:sym typeface="Calibri"/>
            </a:endParaRPr>
          </a:p>
        </p:txBody>
      </p:sp>
      <p:sp>
        <p:nvSpPr>
          <p:cNvPr id="127" name="Google Shape;127;p4"/>
          <p:cNvSpPr/>
          <p:nvPr/>
        </p:nvSpPr>
        <p:spPr>
          <a:xfrm>
            <a:off x="548640" y="5989320"/>
            <a:ext cx="11064240" cy="502920"/>
          </a:xfrm>
          <a:prstGeom prst="rect">
            <a:avLst/>
          </a:prstGeom>
          <a:solidFill>
            <a:srgbClr val="F2F6FA"/>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548640" y="5989320"/>
            <a:ext cx="73152" cy="50292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713232" y="5989320"/>
            <a:ext cx="1088136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000"/>
              <a:buFont typeface="Calibri"/>
              <a:buNone/>
            </a:pPr>
            <a:r>
              <a:rPr lang="en-US" sz="1000" b="0" i="1" u="none" strike="noStrike" cap="none">
                <a:solidFill>
                  <a:srgbClr val="002147"/>
                </a:solidFill>
                <a:latin typeface="Calibri"/>
                <a:ea typeface="Calibri"/>
                <a:cs typeface="Calibri"/>
                <a:sym typeface="Calibri"/>
              </a:rPr>
              <a:t>Methodology note: RAG scores and the overall verdict are produced by the published Blairgowrie IHD methodology applied without post-hoc adjustment. Marginal cases (such as D3 at -0.4pp vs sector) sit on whichever side of the threshold the published rule places them.</a:t>
            </a:r>
            <a:endParaRPr sz="1000" b="0" i="0" u="none" strike="noStrike" cap="none">
              <a:solidFill>
                <a:schemeClr val="dk1"/>
              </a:solidFill>
              <a:latin typeface="Calibri"/>
              <a:ea typeface="Calibri"/>
              <a:cs typeface="Calibri"/>
              <a:sym typeface="Calibri"/>
            </a:endParaRPr>
          </a:p>
        </p:txBody>
      </p:sp>
      <p:sp>
        <p:nvSpPr>
          <p:cNvPr id="130" name="Google Shape;130;p4"/>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32" name="Google Shape;132;p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5"/>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5"/>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0" name="Google Shape;140;p5"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41" name="Google Shape;141;p5"/>
          <p:cNvSpPr/>
          <p:nvPr/>
        </p:nvSpPr>
        <p:spPr>
          <a:xfrm>
            <a:off x="548640" y="1463040"/>
            <a:ext cx="3657600" cy="2011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01</a:t>
            </a:r>
            <a:endParaRPr sz="9600" b="0" i="0" u="none" strike="noStrike" cap="none">
              <a:solidFill>
                <a:schemeClr val="dk1"/>
              </a:solidFill>
              <a:latin typeface="Calibri"/>
              <a:ea typeface="Calibri"/>
              <a:cs typeface="Calibri"/>
              <a:sym typeface="Calibri"/>
            </a:endParaRPr>
          </a:p>
        </p:txBody>
      </p:sp>
      <p:sp>
        <p:nvSpPr>
          <p:cNvPr id="142" name="Google Shape;142;p5"/>
          <p:cNvSpPr/>
          <p:nvPr/>
        </p:nvSpPr>
        <p:spPr>
          <a:xfrm>
            <a:off x="548640" y="3657600"/>
            <a:ext cx="50292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5"/>
          <p:cNvSpPr/>
          <p:nvPr/>
        </p:nvSpPr>
        <p:spPr>
          <a:xfrm>
            <a:off x="548640" y="379476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Demand Pipeline</a:t>
            </a:r>
            <a:endParaRPr sz="3200" b="0" i="0" u="none" strike="noStrike" cap="none">
              <a:solidFill>
                <a:schemeClr val="dk1"/>
              </a:solidFill>
              <a:latin typeface="Calibri"/>
              <a:ea typeface="Calibri"/>
              <a:cs typeface="Calibri"/>
              <a:sym typeface="Calibri"/>
            </a:endParaRPr>
          </a:p>
        </p:txBody>
      </p:sp>
      <p:sp>
        <p:nvSpPr>
          <p:cNvPr id="144" name="Google Shape;144;p5"/>
          <p:cNvSpPr/>
          <p:nvPr/>
        </p:nvSpPr>
        <p:spPr>
          <a:xfrm>
            <a:off x="548640" y="452628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UCAS applications, offers, and yield, ten-year trajectory</a:t>
            </a:r>
            <a:endParaRPr sz="1600" b="0" i="0" u="none" strike="noStrike" cap="none">
              <a:solidFill>
                <a:schemeClr val="dk1"/>
              </a:solidFill>
              <a:latin typeface="Calibri"/>
              <a:ea typeface="Calibri"/>
              <a:cs typeface="Calibri"/>
              <a:sym typeface="Calibri"/>
            </a:endParaRPr>
          </a:p>
        </p:txBody>
      </p:sp>
      <p:sp>
        <p:nvSpPr>
          <p:cNvPr id="145" name="Google Shape;145;p5"/>
          <p:cNvSpPr/>
          <p:nvPr/>
        </p:nvSpPr>
        <p:spPr>
          <a:xfrm>
            <a:off x="548640" y="50292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SECTION 01</a:t>
            </a:r>
            <a:endParaRPr sz="1000" b="0" i="0" u="none" strike="noStrike" cap="none">
              <a:solidFill>
                <a:schemeClr val="dk1"/>
              </a:solidFill>
              <a:latin typeface="Calibri"/>
              <a:ea typeface="Calibri"/>
              <a:cs typeface="Calibri"/>
              <a:sym typeface="Calibri"/>
            </a:endParaRPr>
          </a:p>
        </p:txBody>
      </p:sp>
      <p:sp>
        <p:nvSpPr>
          <p:cNvPr id="146" name="Google Shape;146;p5"/>
          <p:cNvSpPr/>
          <p:nvPr/>
        </p:nvSpPr>
        <p:spPr>
          <a:xfrm>
            <a:off x="9509760" y="3822192"/>
            <a:ext cx="1417320" cy="502920"/>
          </a:xfrm>
          <a:prstGeom prst="roundRect">
            <a:avLst>
              <a:gd name="adj" fmla="val 21818"/>
            </a:avLst>
          </a:prstGeom>
          <a:solidFill>
            <a:srgbClr val="C62828"/>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5"/>
          <p:cNvSpPr/>
          <p:nvPr/>
        </p:nvSpPr>
        <p:spPr>
          <a:xfrm>
            <a:off x="9509760" y="3822192"/>
            <a:ext cx="1417320" cy="5029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RED</a:t>
            </a:r>
            <a:endParaRPr sz="1800" b="0" i="0" u="none" strike="noStrike" cap="none">
              <a:solidFill>
                <a:schemeClr val="dk1"/>
              </a:solidFill>
              <a:latin typeface="Calibri"/>
              <a:ea typeface="Calibri"/>
              <a:cs typeface="Calibri"/>
              <a:sym typeface="Calibri"/>
            </a:endParaRPr>
          </a:p>
        </p:txBody>
      </p:sp>
      <p:sp>
        <p:nvSpPr>
          <p:cNvPr id="148" name="Google Shape;148;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6"/>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6"/>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6" name="Google Shape;156;p6"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57" name="Google Shape;157;p6"/>
          <p:cNvSpPr/>
          <p:nvPr/>
        </p:nvSpPr>
        <p:spPr>
          <a:xfrm>
            <a:off x="548640" y="50292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D1: Funnel Overview</a:t>
            </a:r>
            <a:endParaRPr sz="2200" b="0" i="0" u="none" strike="noStrike" cap="none">
              <a:solidFill>
                <a:schemeClr val="dk1"/>
              </a:solidFill>
              <a:latin typeface="Calibri"/>
              <a:ea typeface="Calibri"/>
              <a:cs typeface="Calibri"/>
              <a:sym typeface="Calibri"/>
            </a:endParaRPr>
          </a:p>
        </p:txBody>
      </p:sp>
      <p:sp>
        <p:nvSpPr>
          <p:cNvPr id="158" name="Google Shape;158;p6"/>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dirty="0">
                <a:solidFill>
                  <a:srgbClr val="A0B4C8"/>
                </a:solidFill>
                <a:latin typeface="Calibri"/>
                <a:ea typeface="Calibri"/>
                <a:cs typeface="Calibri"/>
                <a:sym typeface="Calibri"/>
              </a:rPr>
              <a:t>Five-year UCAS funnel for Caerwen, sector benchmark 2025</a:t>
            </a:r>
            <a:endParaRPr sz="1300" b="0" i="0" u="none" strike="noStrike" cap="none" dirty="0">
              <a:solidFill>
                <a:schemeClr val="dk1"/>
              </a:solidFill>
              <a:latin typeface="Calibri"/>
              <a:ea typeface="Calibri"/>
              <a:cs typeface="Calibri"/>
              <a:sym typeface="Calibri"/>
            </a:endParaRPr>
          </a:p>
        </p:txBody>
      </p:sp>
      <p:sp>
        <p:nvSpPr>
          <p:cNvPr id="159" name="Google Shape;159;p6"/>
          <p:cNvSpPr/>
          <p:nvPr/>
        </p:nvSpPr>
        <p:spPr>
          <a:xfrm>
            <a:off x="548640" y="1463040"/>
            <a:ext cx="11064240" cy="365760"/>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6"/>
          <p:cNvSpPr/>
          <p:nvPr/>
        </p:nvSpPr>
        <p:spPr>
          <a:xfrm>
            <a:off x="640080" y="1463040"/>
            <a:ext cx="31089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Indicator</a:t>
            </a:r>
            <a:endParaRPr sz="1100" b="0" i="0" u="none" strike="noStrike" cap="none">
              <a:solidFill>
                <a:schemeClr val="dk1"/>
              </a:solidFill>
              <a:latin typeface="Calibri"/>
              <a:ea typeface="Calibri"/>
              <a:cs typeface="Calibri"/>
              <a:sym typeface="Calibri"/>
            </a:endParaRPr>
          </a:p>
        </p:txBody>
      </p:sp>
      <p:sp>
        <p:nvSpPr>
          <p:cNvPr id="161" name="Google Shape;161;p6"/>
          <p:cNvSpPr/>
          <p:nvPr/>
        </p:nvSpPr>
        <p:spPr>
          <a:xfrm>
            <a:off x="3749040"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2021</a:t>
            </a:r>
            <a:endParaRPr sz="1100" b="0" i="0" u="none" strike="noStrike" cap="none">
              <a:solidFill>
                <a:schemeClr val="dk1"/>
              </a:solidFill>
              <a:latin typeface="Calibri"/>
              <a:ea typeface="Calibri"/>
              <a:cs typeface="Calibri"/>
              <a:sym typeface="Calibri"/>
            </a:endParaRPr>
          </a:p>
        </p:txBody>
      </p:sp>
      <p:sp>
        <p:nvSpPr>
          <p:cNvPr id="162" name="Google Shape;162;p6"/>
          <p:cNvSpPr/>
          <p:nvPr/>
        </p:nvSpPr>
        <p:spPr>
          <a:xfrm>
            <a:off x="5321808"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2022</a:t>
            </a:r>
            <a:endParaRPr sz="1100" b="0" i="0" u="none" strike="noStrike" cap="none">
              <a:solidFill>
                <a:schemeClr val="dk1"/>
              </a:solidFill>
              <a:latin typeface="Calibri"/>
              <a:ea typeface="Calibri"/>
              <a:cs typeface="Calibri"/>
              <a:sym typeface="Calibri"/>
            </a:endParaRPr>
          </a:p>
        </p:txBody>
      </p:sp>
      <p:sp>
        <p:nvSpPr>
          <p:cNvPr id="163" name="Google Shape;163;p6"/>
          <p:cNvSpPr/>
          <p:nvPr/>
        </p:nvSpPr>
        <p:spPr>
          <a:xfrm>
            <a:off x="6894576"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2023</a:t>
            </a:r>
            <a:endParaRPr sz="1100" b="0" i="0" u="none" strike="noStrike" cap="none">
              <a:solidFill>
                <a:schemeClr val="dk1"/>
              </a:solidFill>
              <a:latin typeface="Calibri"/>
              <a:ea typeface="Calibri"/>
              <a:cs typeface="Calibri"/>
              <a:sym typeface="Calibri"/>
            </a:endParaRPr>
          </a:p>
        </p:txBody>
      </p:sp>
      <p:sp>
        <p:nvSpPr>
          <p:cNvPr id="164" name="Google Shape;164;p6"/>
          <p:cNvSpPr/>
          <p:nvPr/>
        </p:nvSpPr>
        <p:spPr>
          <a:xfrm>
            <a:off x="8467344"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2024</a:t>
            </a:r>
            <a:endParaRPr sz="1100" b="0" i="0" u="none" strike="noStrike" cap="none">
              <a:solidFill>
                <a:schemeClr val="dk1"/>
              </a:solidFill>
              <a:latin typeface="Calibri"/>
              <a:ea typeface="Calibri"/>
              <a:cs typeface="Calibri"/>
              <a:sym typeface="Calibri"/>
            </a:endParaRPr>
          </a:p>
        </p:txBody>
      </p:sp>
      <p:sp>
        <p:nvSpPr>
          <p:cNvPr id="165" name="Google Shape;165;p6"/>
          <p:cNvSpPr/>
          <p:nvPr/>
        </p:nvSpPr>
        <p:spPr>
          <a:xfrm>
            <a:off x="10040112"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2025</a:t>
            </a:r>
            <a:endParaRPr sz="1100" b="0" i="0" u="none" strike="noStrike" cap="none">
              <a:solidFill>
                <a:schemeClr val="dk1"/>
              </a:solidFill>
              <a:latin typeface="Calibri"/>
              <a:ea typeface="Calibri"/>
              <a:cs typeface="Calibri"/>
              <a:sym typeface="Calibri"/>
            </a:endParaRPr>
          </a:p>
        </p:txBody>
      </p:sp>
      <p:sp>
        <p:nvSpPr>
          <p:cNvPr id="166" name="Google Shape;166;p6"/>
          <p:cNvSpPr/>
          <p:nvPr/>
        </p:nvSpPr>
        <p:spPr>
          <a:xfrm>
            <a:off x="548640" y="1828800"/>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6"/>
          <p:cNvSpPr/>
          <p:nvPr/>
        </p:nvSpPr>
        <p:spPr>
          <a:xfrm>
            <a:off x="640080" y="1828800"/>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Applicants</a:t>
            </a:r>
            <a:endParaRPr sz="1200" b="0" i="0" u="none" strike="noStrike" cap="none">
              <a:solidFill>
                <a:schemeClr val="dk1"/>
              </a:solidFill>
              <a:latin typeface="Calibri"/>
              <a:ea typeface="Calibri"/>
              <a:cs typeface="Calibri"/>
              <a:sym typeface="Calibri"/>
            </a:endParaRPr>
          </a:p>
        </p:txBody>
      </p:sp>
      <p:sp>
        <p:nvSpPr>
          <p:cNvPr id="168" name="Google Shape;168;p6"/>
          <p:cNvSpPr/>
          <p:nvPr/>
        </p:nvSpPr>
        <p:spPr>
          <a:xfrm>
            <a:off x="3749040"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8275</a:t>
            </a:r>
            <a:endParaRPr sz="1200" b="0" i="0" u="none" strike="noStrike" cap="none">
              <a:solidFill>
                <a:schemeClr val="dk1"/>
              </a:solidFill>
              <a:latin typeface="Calibri"/>
              <a:ea typeface="Calibri"/>
              <a:cs typeface="Calibri"/>
              <a:sym typeface="Calibri"/>
            </a:endParaRPr>
          </a:p>
        </p:txBody>
      </p:sp>
      <p:sp>
        <p:nvSpPr>
          <p:cNvPr id="169" name="Google Shape;169;p6"/>
          <p:cNvSpPr/>
          <p:nvPr/>
        </p:nvSpPr>
        <p:spPr>
          <a:xfrm>
            <a:off x="5321808"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8425</a:t>
            </a:r>
            <a:endParaRPr sz="1200" b="0" i="0" u="none" strike="noStrike" cap="none">
              <a:solidFill>
                <a:schemeClr val="dk1"/>
              </a:solidFill>
              <a:latin typeface="Calibri"/>
              <a:ea typeface="Calibri"/>
              <a:cs typeface="Calibri"/>
              <a:sym typeface="Calibri"/>
            </a:endParaRPr>
          </a:p>
        </p:txBody>
      </p:sp>
      <p:sp>
        <p:nvSpPr>
          <p:cNvPr id="170" name="Google Shape;170;p6"/>
          <p:cNvSpPr/>
          <p:nvPr/>
        </p:nvSpPr>
        <p:spPr>
          <a:xfrm>
            <a:off x="6894576"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7720</a:t>
            </a:r>
            <a:endParaRPr sz="1200" b="0" i="0" u="none" strike="noStrike" cap="none">
              <a:solidFill>
                <a:schemeClr val="dk1"/>
              </a:solidFill>
              <a:latin typeface="Calibri"/>
              <a:ea typeface="Calibri"/>
              <a:cs typeface="Calibri"/>
              <a:sym typeface="Calibri"/>
            </a:endParaRPr>
          </a:p>
        </p:txBody>
      </p:sp>
      <p:sp>
        <p:nvSpPr>
          <p:cNvPr id="171" name="Google Shape;171;p6"/>
          <p:cNvSpPr/>
          <p:nvPr/>
        </p:nvSpPr>
        <p:spPr>
          <a:xfrm>
            <a:off x="8467344"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8365</a:t>
            </a:r>
            <a:endParaRPr sz="1200" b="0" i="0" u="none" strike="noStrike" cap="none">
              <a:solidFill>
                <a:schemeClr val="dk1"/>
              </a:solidFill>
              <a:latin typeface="Calibri"/>
              <a:ea typeface="Calibri"/>
              <a:cs typeface="Calibri"/>
              <a:sym typeface="Calibri"/>
            </a:endParaRPr>
          </a:p>
        </p:txBody>
      </p:sp>
      <p:sp>
        <p:nvSpPr>
          <p:cNvPr id="172" name="Google Shape;172;p6"/>
          <p:cNvSpPr/>
          <p:nvPr/>
        </p:nvSpPr>
        <p:spPr>
          <a:xfrm>
            <a:off x="10040112"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8215 (-3406810.0)</a:t>
            </a:r>
            <a:endParaRPr sz="1200" b="0" i="0" u="none" strike="noStrike" cap="none">
              <a:solidFill>
                <a:schemeClr val="dk1"/>
              </a:solidFill>
              <a:latin typeface="Calibri"/>
              <a:ea typeface="Calibri"/>
              <a:cs typeface="Calibri"/>
              <a:sym typeface="Calibri"/>
            </a:endParaRPr>
          </a:p>
        </p:txBody>
      </p:sp>
      <p:sp>
        <p:nvSpPr>
          <p:cNvPr id="173" name="Google Shape;173;p6"/>
          <p:cNvSpPr/>
          <p:nvPr/>
        </p:nvSpPr>
        <p:spPr>
          <a:xfrm>
            <a:off x="548640" y="2176272"/>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6"/>
          <p:cNvSpPr/>
          <p:nvPr/>
        </p:nvSpPr>
        <p:spPr>
          <a:xfrm>
            <a:off x="640080" y="2176272"/>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Accepted</a:t>
            </a:r>
            <a:endParaRPr sz="1200" b="0" i="0" u="none" strike="noStrike" cap="none">
              <a:solidFill>
                <a:schemeClr val="dk1"/>
              </a:solidFill>
              <a:latin typeface="Calibri"/>
              <a:ea typeface="Calibri"/>
              <a:cs typeface="Calibri"/>
              <a:sym typeface="Calibri"/>
            </a:endParaRPr>
          </a:p>
        </p:txBody>
      </p:sp>
      <p:sp>
        <p:nvSpPr>
          <p:cNvPr id="175" name="Google Shape;175;p6"/>
          <p:cNvSpPr/>
          <p:nvPr/>
        </p:nvSpPr>
        <p:spPr>
          <a:xfrm>
            <a:off x="3749040"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2290</a:t>
            </a:r>
            <a:endParaRPr sz="1200" b="0" i="0" u="none" strike="noStrike" cap="none">
              <a:solidFill>
                <a:schemeClr val="dk1"/>
              </a:solidFill>
              <a:latin typeface="Calibri"/>
              <a:ea typeface="Calibri"/>
              <a:cs typeface="Calibri"/>
              <a:sym typeface="Calibri"/>
            </a:endParaRPr>
          </a:p>
        </p:txBody>
      </p:sp>
      <p:sp>
        <p:nvSpPr>
          <p:cNvPr id="176" name="Google Shape;176;p6"/>
          <p:cNvSpPr/>
          <p:nvPr/>
        </p:nvSpPr>
        <p:spPr>
          <a:xfrm>
            <a:off x="5321808"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2200</a:t>
            </a:r>
            <a:endParaRPr sz="1200" b="0" i="0" u="none" strike="noStrike" cap="none">
              <a:solidFill>
                <a:schemeClr val="dk1"/>
              </a:solidFill>
              <a:latin typeface="Calibri"/>
              <a:ea typeface="Calibri"/>
              <a:cs typeface="Calibri"/>
              <a:sym typeface="Calibri"/>
            </a:endParaRPr>
          </a:p>
        </p:txBody>
      </p:sp>
      <p:sp>
        <p:nvSpPr>
          <p:cNvPr id="177" name="Google Shape;177;p6"/>
          <p:cNvSpPr/>
          <p:nvPr/>
        </p:nvSpPr>
        <p:spPr>
          <a:xfrm>
            <a:off x="6894576"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2160</a:t>
            </a:r>
            <a:endParaRPr sz="1200" b="0" i="0" u="none" strike="noStrike" cap="none">
              <a:solidFill>
                <a:schemeClr val="dk1"/>
              </a:solidFill>
              <a:latin typeface="Calibri"/>
              <a:ea typeface="Calibri"/>
              <a:cs typeface="Calibri"/>
              <a:sym typeface="Calibri"/>
            </a:endParaRPr>
          </a:p>
        </p:txBody>
      </p:sp>
      <p:sp>
        <p:nvSpPr>
          <p:cNvPr id="178" name="Google Shape;178;p6"/>
          <p:cNvSpPr/>
          <p:nvPr/>
        </p:nvSpPr>
        <p:spPr>
          <a:xfrm>
            <a:off x="8467344"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2025</a:t>
            </a:r>
            <a:endParaRPr sz="1200" b="0" i="0" u="none" strike="noStrike" cap="none">
              <a:solidFill>
                <a:schemeClr val="dk1"/>
              </a:solidFill>
              <a:latin typeface="Calibri"/>
              <a:ea typeface="Calibri"/>
              <a:cs typeface="Calibri"/>
              <a:sym typeface="Calibri"/>
            </a:endParaRPr>
          </a:p>
        </p:txBody>
      </p:sp>
      <p:sp>
        <p:nvSpPr>
          <p:cNvPr id="179" name="Google Shape;179;p6"/>
          <p:cNvSpPr/>
          <p:nvPr/>
        </p:nvSpPr>
        <p:spPr>
          <a:xfrm>
            <a:off x="10040112"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1955 (-1153510.0)</a:t>
            </a:r>
            <a:endParaRPr sz="1200" b="0" i="0" u="none" strike="noStrike" cap="none">
              <a:solidFill>
                <a:schemeClr val="dk1"/>
              </a:solidFill>
              <a:latin typeface="Calibri"/>
              <a:ea typeface="Calibri"/>
              <a:cs typeface="Calibri"/>
              <a:sym typeface="Calibri"/>
            </a:endParaRPr>
          </a:p>
        </p:txBody>
      </p:sp>
      <p:sp>
        <p:nvSpPr>
          <p:cNvPr id="180" name="Google Shape;180;p6"/>
          <p:cNvSpPr/>
          <p:nvPr/>
        </p:nvSpPr>
        <p:spPr>
          <a:xfrm>
            <a:off x="548640" y="2523744"/>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6"/>
          <p:cNvSpPr/>
          <p:nvPr/>
        </p:nvSpPr>
        <p:spPr>
          <a:xfrm>
            <a:off x="640080" y="2523744"/>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Yield %</a:t>
            </a:r>
            <a:endParaRPr sz="1200" b="0" i="0" u="none" strike="noStrike" cap="none">
              <a:solidFill>
                <a:schemeClr val="dk1"/>
              </a:solidFill>
              <a:latin typeface="Calibri"/>
              <a:ea typeface="Calibri"/>
              <a:cs typeface="Calibri"/>
              <a:sym typeface="Calibri"/>
            </a:endParaRPr>
          </a:p>
        </p:txBody>
      </p:sp>
      <p:sp>
        <p:nvSpPr>
          <p:cNvPr id="182" name="Google Shape;182;p6"/>
          <p:cNvSpPr/>
          <p:nvPr/>
        </p:nvSpPr>
        <p:spPr>
          <a:xfrm>
            <a:off x="3749040"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27.7</a:t>
            </a:r>
            <a:endParaRPr sz="1200" b="0" i="0" u="none" strike="noStrike" cap="none">
              <a:solidFill>
                <a:schemeClr val="dk1"/>
              </a:solidFill>
              <a:latin typeface="Calibri"/>
              <a:ea typeface="Calibri"/>
              <a:cs typeface="Calibri"/>
              <a:sym typeface="Calibri"/>
            </a:endParaRPr>
          </a:p>
        </p:txBody>
      </p:sp>
      <p:sp>
        <p:nvSpPr>
          <p:cNvPr id="183" name="Google Shape;183;p6"/>
          <p:cNvSpPr/>
          <p:nvPr/>
        </p:nvSpPr>
        <p:spPr>
          <a:xfrm>
            <a:off x="5321808"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26.1</a:t>
            </a:r>
            <a:endParaRPr sz="1200" b="0" i="0" u="none" strike="noStrike" cap="none">
              <a:solidFill>
                <a:schemeClr val="dk1"/>
              </a:solidFill>
              <a:latin typeface="Calibri"/>
              <a:ea typeface="Calibri"/>
              <a:cs typeface="Calibri"/>
              <a:sym typeface="Calibri"/>
            </a:endParaRPr>
          </a:p>
        </p:txBody>
      </p:sp>
      <p:sp>
        <p:nvSpPr>
          <p:cNvPr id="184" name="Google Shape;184;p6"/>
          <p:cNvSpPr/>
          <p:nvPr/>
        </p:nvSpPr>
        <p:spPr>
          <a:xfrm>
            <a:off x="6894576"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28</a:t>
            </a:r>
            <a:endParaRPr sz="1200" b="0" i="0" u="none" strike="noStrike" cap="none">
              <a:solidFill>
                <a:schemeClr val="dk1"/>
              </a:solidFill>
              <a:latin typeface="Calibri"/>
              <a:ea typeface="Calibri"/>
              <a:cs typeface="Calibri"/>
              <a:sym typeface="Calibri"/>
            </a:endParaRPr>
          </a:p>
        </p:txBody>
      </p:sp>
      <p:sp>
        <p:nvSpPr>
          <p:cNvPr id="185" name="Google Shape;185;p6"/>
          <p:cNvSpPr/>
          <p:nvPr/>
        </p:nvSpPr>
        <p:spPr>
          <a:xfrm>
            <a:off x="8467344"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24.2</a:t>
            </a:r>
            <a:endParaRPr sz="1200" b="0" i="0" u="none" strike="noStrike" cap="none">
              <a:solidFill>
                <a:schemeClr val="dk1"/>
              </a:solidFill>
              <a:latin typeface="Calibri"/>
              <a:ea typeface="Calibri"/>
              <a:cs typeface="Calibri"/>
              <a:sym typeface="Calibri"/>
            </a:endParaRPr>
          </a:p>
        </p:txBody>
      </p:sp>
      <p:sp>
        <p:nvSpPr>
          <p:cNvPr id="186" name="Google Shape;186;p6"/>
          <p:cNvSpPr/>
          <p:nvPr/>
        </p:nvSpPr>
        <p:spPr>
          <a:xfrm>
            <a:off x="10040112"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200"/>
              <a:buFont typeface="Calibri"/>
              <a:buNone/>
            </a:pPr>
            <a:r>
              <a:rPr lang="en-US" sz="1200" b="0" i="0" u="none" strike="noStrike" cap="none">
                <a:solidFill>
                  <a:srgbClr val="C62828"/>
                </a:solidFill>
                <a:latin typeface="Calibri"/>
                <a:ea typeface="Calibri"/>
                <a:cs typeface="Calibri"/>
                <a:sym typeface="Calibri"/>
              </a:rPr>
              <a:t>23.8 (-10.0)</a:t>
            </a:r>
            <a:endParaRPr sz="1200" b="0" i="0" u="none" strike="noStrike" cap="none">
              <a:solidFill>
                <a:schemeClr val="dk1"/>
              </a:solidFill>
              <a:latin typeface="Calibri"/>
              <a:ea typeface="Calibri"/>
              <a:cs typeface="Calibri"/>
              <a:sym typeface="Calibri"/>
            </a:endParaRPr>
          </a:p>
        </p:txBody>
      </p:sp>
      <p:sp>
        <p:nvSpPr>
          <p:cNvPr id="187" name="Google Shape;187;p6"/>
          <p:cNvSpPr/>
          <p:nvPr/>
        </p:nvSpPr>
        <p:spPr>
          <a:xfrm>
            <a:off x="548640" y="2871216"/>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6"/>
          <p:cNvSpPr/>
          <p:nvPr/>
        </p:nvSpPr>
        <p:spPr>
          <a:xfrm>
            <a:off x="640080" y="2871216"/>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Offer Rate %</a:t>
            </a:r>
            <a:endParaRPr sz="1200" b="0" i="0" u="none" strike="noStrike" cap="none">
              <a:solidFill>
                <a:schemeClr val="dk1"/>
              </a:solidFill>
              <a:latin typeface="Calibri"/>
              <a:ea typeface="Calibri"/>
              <a:cs typeface="Calibri"/>
              <a:sym typeface="Calibri"/>
            </a:endParaRPr>
          </a:p>
        </p:txBody>
      </p:sp>
      <p:sp>
        <p:nvSpPr>
          <p:cNvPr id="189" name="Google Shape;189;p6"/>
          <p:cNvSpPr/>
          <p:nvPr/>
        </p:nvSpPr>
        <p:spPr>
          <a:xfrm>
            <a:off x="3749040" y="2871216"/>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84.7</a:t>
            </a:r>
            <a:endParaRPr sz="1200" b="0" i="0" u="none" strike="noStrike" cap="none">
              <a:solidFill>
                <a:schemeClr val="dk1"/>
              </a:solidFill>
              <a:latin typeface="Calibri"/>
              <a:ea typeface="Calibri"/>
              <a:cs typeface="Calibri"/>
              <a:sym typeface="Calibri"/>
            </a:endParaRPr>
          </a:p>
        </p:txBody>
      </p:sp>
      <p:sp>
        <p:nvSpPr>
          <p:cNvPr id="190" name="Google Shape;190;p6"/>
          <p:cNvSpPr/>
          <p:nvPr/>
        </p:nvSpPr>
        <p:spPr>
          <a:xfrm>
            <a:off x="5321808" y="2871216"/>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81.9</a:t>
            </a:r>
            <a:endParaRPr sz="1200" b="0" i="0" u="none" strike="noStrike" cap="none">
              <a:solidFill>
                <a:schemeClr val="dk1"/>
              </a:solidFill>
              <a:latin typeface="Calibri"/>
              <a:ea typeface="Calibri"/>
              <a:cs typeface="Calibri"/>
              <a:sym typeface="Calibri"/>
            </a:endParaRPr>
          </a:p>
        </p:txBody>
      </p:sp>
      <p:sp>
        <p:nvSpPr>
          <p:cNvPr id="191" name="Google Shape;191;p6"/>
          <p:cNvSpPr/>
          <p:nvPr/>
        </p:nvSpPr>
        <p:spPr>
          <a:xfrm>
            <a:off x="6894576" y="2871216"/>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81.8</a:t>
            </a:r>
            <a:endParaRPr sz="1200" b="0" i="0" u="none" strike="noStrike" cap="none">
              <a:solidFill>
                <a:schemeClr val="dk1"/>
              </a:solidFill>
              <a:latin typeface="Calibri"/>
              <a:ea typeface="Calibri"/>
              <a:cs typeface="Calibri"/>
              <a:sym typeface="Calibri"/>
            </a:endParaRPr>
          </a:p>
        </p:txBody>
      </p:sp>
      <p:sp>
        <p:nvSpPr>
          <p:cNvPr id="192" name="Google Shape;192;p6"/>
          <p:cNvSpPr/>
          <p:nvPr/>
        </p:nvSpPr>
        <p:spPr>
          <a:xfrm>
            <a:off x="8467344" y="2871216"/>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77.8</a:t>
            </a:r>
            <a:endParaRPr sz="1200" b="0" i="0" u="none" strike="noStrike" cap="none">
              <a:solidFill>
                <a:schemeClr val="dk1"/>
              </a:solidFill>
              <a:latin typeface="Calibri"/>
              <a:ea typeface="Calibri"/>
              <a:cs typeface="Calibri"/>
              <a:sym typeface="Calibri"/>
            </a:endParaRPr>
          </a:p>
        </p:txBody>
      </p:sp>
      <p:sp>
        <p:nvSpPr>
          <p:cNvPr id="193" name="Google Shape;193;p6"/>
          <p:cNvSpPr/>
          <p:nvPr/>
        </p:nvSpPr>
        <p:spPr>
          <a:xfrm>
            <a:off x="10040112" y="2871216"/>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E7D32"/>
              </a:buClr>
              <a:buSzPts val="1200"/>
              <a:buFont typeface="Calibri"/>
              <a:buNone/>
            </a:pPr>
            <a:r>
              <a:rPr lang="en-US" sz="1200" b="0" i="0" u="none" strike="noStrike" cap="none">
                <a:solidFill>
                  <a:srgbClr val="2E7D32"/>
                </a:solidFill>
                <a:latin typeface="Calibri"/>
                <a:ea typeface="Calibri"/>
                <a:cs typeface="Calibri"/>
                <a:sym typeface="Calibri"/>
              </a:rPr>
              <a:t>75.1 (+3.5)</a:t>
            </a:r>
            <a:endParaRPr sz="1200" b="0" i="0" u="none" strike="noStrike" cap="none">
              <a:solidFill>
                <a:schemeClr val="dk1"/>
              </a:solidFill>
              <a:latin typeface="Calibri"/>
              <a:ea typeface="Calibri"/>
              <a:cs typeface="Calibri"/>
              <a:sym typeface="Calibri"/>
            </a:endParaRPr>
          </a:p>
        </p:txBody>
      </p:sp>
      <p:sp>
        <p:nvSpPr>
          <p:cNvPr id="194" name="Google Shape;194;p6"/>
          <p:cNvSpPr/>
          <p:nvPr/>
        </p:nvSpPr>
        <p:spPr>
          <a:xfrm>
            <a:off x="548640" y="3218688"/>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6"/>
          <p:cNvSpPr/>
          <p:nvPr/>
        </p:nvSpPr>
        <p:spPr>
          <a:xfrm>
            <a:off x="640080" y="3218688"/>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OTA %</a:t>
            </a:r>
            <a:endParaRPr sz="1200" b="0" i="0" u="none" strike="noStrike" cap="none">
              <a:solidFill>
                <a:schemeClr val="dk1"/>
              </a:solidFill>
              <a:latin typeface="Calibri"/>
              <a:ea typeface="Calibri"/>
              <a:cs typeface="Calibri"/>
              <a:sym typeface="Calibri"/>
            </a:endParaRPr>
          </a:p>
        </p:txBody>
      </p:sp>
      <p:sp>
        <p:nvSpPr>
          <p:cNvPr id="196" name="Google Shape;196;p6"/>
          <p:cNvSpPr/>
          <p:nvPr/>
        </p:nvSpPr>
        <p:spPr>
          <a:xfrm>
            <a:off x="3749040" y="3218688"/>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28.9</a:t>
            </a:r>
            <a:endParaRPr sz="1200" b="0" i="0" u="none" strike="noStrike" cap="none">
              <a:solidFill>
                <a:schemeClr val="dk1"/>
              </a:solidFill>
              <a:latin typeface="Calibri"/>
              <a:ea typeface="Calibri"/>
              <a:cs typeface="Calibri"/>
              <a:sym typeface="Calibri"/>
            </a:endParaRPr>
          </a:p>
        </p:txBody>
      </p:sp>
      <p:sp>
        <p:nvSpPr>
          <p:cNvPr id="197" name="Google Shape;197;p6"/>
          <p:cNvSpPr/>
          <p:nvPr/>
        </p:nvSpPr>
        <p:spPr>
          <a:xfrm>
            <a:off x="5321808" y="3218688"/>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28</a:t>
            </a:r>
            <a:endParaRPr sz="1200" b="0" i="0" u="none" strike="noStrike" cap="none">
              <a:solidFill>
                <a:schemeClr val="dk1"/>
              </a:solidFill>
              <a:latin typeface="Calibri"/>
              <a:ea typeface="Calibri"/>
              <a:cs typeface="Calibri"/>
              <a:sym typeface="Calibri"/>
            </a:endParaRPr>
          </a:p>
        </p:txBody>
      </p:sp>
      <p:sp>
        <p:nvSpPr>
          <p:cNvPr id="198" name="Google Shape;198;p6"/>
          <p:cNvSpPr/>
          <p:nvPr/>
        </p:nvSpPr>
        <p:spPr>
          <a:xfrm>
            <a:off x="6894576" y="3218688"/>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30.1</a:t>
            </a:r>
            <a:endParaRPr sz="1200" b="0" i="0" u="none" strike="noStrike" cap="none">
              <a:solidFill>
                <a:schemeClr val="dk1"/>
              </a:solidFill>
              <a:latin typeface="Calibri"/>
              <a:ea typeface="Calibri"/>
              <a:cs typeface="Calibri"/>
              <a:sym typeface="Calibri"/>
            </a:endParaRPr>
          </a:p>
        </p:txBody>
      </p:sp>
      <p:sp>
        <p:nvSpPr>
          <p:cNvPr id="199" name="Google Shape;199;p6"/>
          <p:cNvSpPr/>
          <p:nvPr/>
        </p:nvSpPr>
        <p:spPr>
          <a:xfrm>
            <a:off x="8467344" y="3218688"/>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27.6</a:t>
            </a:r>
            <a:endParaRPr sz="1200" b="0" i="0" u="none" strike="noStrike" cap="none">
              <a:solidFill>
                <a:schemeClr val="dk1"/>
              </a:solidFill>
              <a:latin typeface="Calibri"/>
              <a:ea typeface="Calibri"/>
              <a:cs typeface="Calibri"/>
              <a:sym typeface="Calibri"/>
            </a:endParaRPr>
          </a:p>
        </p:txBody>
      </p:sp>
      <p:sp>
        <p:nvSpPr>
          <p:cNvPr id="200" name="Google Shape;200;p6"/>
          <p:cNvSpPr/>
          <p:nvPr/>
        </p:nvSpPr>
        <p:spPr>
          <a:xfrm>
            <a:off x="10040112" y="3218688"/>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E7D32"/>
              </a:buClr>
              <a:buSzPts val="1200"/>
              <a:buFont typeface="Calibri"/>
              <a:buNone/>
            </a:pPr>
            <a:r>
              <a:rPr lang="en-US" sz="1200" b="0" i="0" u="none" strike="noStrike" cap="none">
                <a:solidFill>
                  <a:srgbClr val="2E7D32"/>
                </a:solidFill>
                <a:latin typeface="Calibri"/>
                <a:ea typeface="Calibri"/>
                <a:cs typeface="Calibri"/>
                <a:sym typeface="Calibri"/>
              </a:rPr>
              <a:t>28 (+1.1)</a:t>
            </a:r>
            <a:endParaRPr sz="1200" b="0" i="0" u="none" strike="noStrike" cap="none">
              <a:solidFill>
                <a:schemeClr val="dk1"/>
              </a:solidFill>
              <a:latin typeface="Calibri"/>
              <a:ea typeface="Calibri"/>
              <a:cs typeface="Calibri"/>
              <a:sym typeface="Calibri"/>
            </a:endParaRPr>
          </a:p>
        </p:txBody>
      </p:sp>
      <p:sp>
        <p:nvSpPr>
          <p:cNvPr id="201" name="Google Shape;201;p6"/>
          <p:cNvSpPr/>
          <p:nvPr/>
        </p:nvSpPr>
        <p:spPr>
          <a:xfrm>
            <a:off x="548640" y="4023360"/>
            <a:ext cx="11064240" cy="50292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6"/>
          <p:cNvSpPr/>
          <p:nvPr/>
        </p:nvSpPr>
        <p:spPr>
          <a:xfrm>
            <a:off x="713232" y="4023360"/>
            <a:ext cx="1088136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0" i="1" u="none" strike="noStrike" cap="none">
                <a:solidFill>
                  <a:srgbClr val="002147"/>
                </a:solidFill>
                <a:latin typeface="Calibri"/>
                <a:ea typeface="Calibri"/>
                <a:cs typeface="Calibri"/>
                <a:sym typeface="Calibri"/>
              </a:rPr>
              <a:t>Peer benchmark: Compared against 10 size-matched UK providers; peer-confirmed run not available, ranking limited to candidate set.</a:t>
            </a:r>
            <a:endParaRPr sz="1100" b="0" i="0" u="none" strike="noStrike" cap="none">
              <a:solidFill>
                <a:schemeClr val="dk1"/>
              </a:solidFill>
              <a:latin typeface="Calibri"/>
              <a:ea typeface="Calibri"/>
              <a:cs typeface="Calibri"/>
              <a:sym typeface="Calibri"/>
            </a:endParaRPr>
          </a:p>
        </p:txBody>
      </p:sp>
      <p:sp>
        <p:nvSpPr>
          <p:cNvPr id="203" name="Google Shape;203;p6"/>
          <p:cNvSpPr/>
          <p:nvPr/>
        </p:nvSpPr>
        <p:spPr>
          <a:xfrm>
            <a:off x="548640" y="4663440"/>
            <a:ext cx="11064240" cy="178308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Caerwen shows a sustained five-year decline in both volume and conversion. Accepted applicants are down 27.1% over the period to 1955 in 2025. Yield has fallen from 32.7% in 2020 (the peak) to 23.8% in 2025 (the trough). Both </a:t>
            </a:r>
            <a:r>
              <a:rPr lang="en-US" sz="1200" b="0" i="0" u="none" strike="noStrike" cap="none" dirty="0" err="1">
                <a:solidFill>
                  <a:srgbClr val="4D4D4D"/>
                </a:solidFill>
                <a:latin typeface="Calibri"/>
                <a:ea typeface="Calibri"/>
                <a:cs typeface="Calibri"/>
                <a:sym typeface="Calibri"/>
              </a:rPr>
              <a:t>applicant_trajectory</a:t>
            </a:r>
            <a:r>
              <a:rPr lang="en-US" sz="1200" b="0" i="0" u="none" strike="noStrike" cap="none" dirty="0">
                <a:solidFill>
                  <a:srgbClr val="4D4D4D"/>
                </a:solidFill>
                <a:latin typeface="Calibri"/>
                <a:ea typeface="Calibri"/>
                <a:cs typeface="Calibri"/>
                <a:sym typeface="Calibri"/>
              </a:rPr>
              <a:t> and </a:t>
            </a:r>
            <a:r>
              <a:rPr lang="en-US" sz="1200" b="0" i="0" u="none" strike="noStrike" cap="none" dirty="0" err="1">
                <a:solidFill>
                  <a:srgbClr val="4D4D4D"/>
                </a:solidFill>
                <a:latin typeface="Calibri"/>
                <a:ea typeface="Calibri"/>
                <a:cs typeface="Calibri"/>
                <a:sym typeface="Calibri"/>
              </a:rPr>
              <a:t>accepted_trajectory</a:t>
            </a:r>
            <a:r>
              <a:rPr lang="en-US" sz="1200" b="0" i="0" u="none" strike="noStrike" cap="none" dirty="0">
                <a:solidFill>
                  <a:srgbClr val="4D4D4D"/>
                </a:solidFill>
                <a:latin typeface="Calibri"/>
                <a:ea typeface="Calibri"/>
                <a:cs typeface="Calibri"/>
                <a:sym typeface="Calibri"/>
              </a:rPr>
              <a:t> are classified as </a:t>
            </a:r>
            <a:r>
              <a:rPr lang="en-US" sz="1200" b="0" i="0" u="none" strike="noStrike" cap="none" dirty="0" err="1">
                <a:solidFill>
                  <a:srgbClr val="4D4D4D"/>
                </a:solidFill>
                <a:latin typeface="Calibri"/>
                <a:ea typeface="Calibri"/>
                <a:cs typeface="Calibri"/>
                <a:sym typeface="Calibri"/>
              </a:rPr>
              <a:t>sustained_decline</a:t>
            </a:r>
            <a:r>
              <a:rPr lang="en-US" sz="1200" b="0" i="0" u="none" strike="noStrike" cap="none" dirty="0">
                <a:solidFill>
                  <a:srgbClr val="4D4D4D"/>
                </a:solidFill>
                <a:latin typeface="Calibri"/>
                <a:ea typeface="Calibri"/>
                <a:cs typeface="Calibri"/>
                <a:sym typeface="Calibri"/>
              </a:rPr>
              <a:t>, and </a:t>
            </a:r>
            <a:r>
              <a:rPr lang="en-US" sz="1200" b="0" i="0" u="none" strike="noStrike" cap="none" dirty="0" err="1">
                <a:solidFill>
                  <a:srgbClr val="4D4D4D"/>
                </a:solidFill>
                <a:latin typeface="Calibri"/>
                <a:ea typeface="Calibri"/>
                <a:cs typeface="Calibri"/>
                <a:sym typeface="Calibri"/>
              </a:rPr>
              <a:t>yield_trend</a:t>
            </a:r>
            <a:r>
              <a:rPr lang="en-US" sz="1200" b="0" i="0" u="none" strike="noStrike" cap="none" dirty="0">
                <a:solidFill>
                  <a:srgbClr val="4D4D4D"/>
                </a:solidFill>
                <a:latin typeface="Calibri"/>
                <a:ea typeface="Calibri"/>
                <a:cs typeface="Calibri"/>
                <a:sym typeface="Calibri"/>
              </a:rPr>
              <a:t> as declining. Under the published D1 RAG rule (declining yield triggers RED regardless of applicant volume), this dimension scores RED.</a:t>
            </a:r>
            <a:endParaRPr sz="1200" b="0" i="0" u="none" strike="noStrike" cap="none" dirty="0">
              <a:solidFill>
                <a:schemeClr val="dk1"/>
              </a:solidFill>
              <a:latin typeface="Calibri"/>
              <a:ea typeface="Calibri"/>
              <a:cs typeface="Calibri"/>
              <a:sym typeface="Calibri"/>
            </a:endParaRPr>
          </a:p>
        </p:txBody>
      </p:sp>
      <p:sp>
        <p:nvSpPr>
          <p:cNvPr id="204" name="Google Shape;204;p6"/>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6"/>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06" name="Google Shape;206;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7"/>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7"/>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4" name="Google Shape;214;p7"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15" name="Google Shape;215;p7"/>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D1: Demand and Financial Sustainability</a:t>
            </a:r>
            <a:endParaRPr sz="2200" b="0" i="0" u="none" strike="noStrike" cap="none">
              <a:solidFill>
                <a:schemeClr val="dk1"/>
              </a:solidFill>
              <a:latin typeface="Calibri"/>
              <a:ea typeface="Calibri"/>
              <a:cs typeface="Calibri"/>
              <a:sym typeface="Calibri"/>
            </a:endParaRPr>
          </a:p>
        </p:txBody>
      </p:sp>
      <p:sp>
        <p:nvSpPr>
          <p:cNvPr id="216" name="Google Shape;216;p7"/>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Forward enrolment sensitivity at current cost structure</a:t>
            </a:r>
            <a:endParaRPr sz="1300" b="0" i="0" u="none" strike="noStrike" cap="none">
              <a:solidFill>
                <a:schemeClr val="dk1"/>
              </a:solidFill>
              <a:latin typeface="Calibri"/>
              <a:ea typeface="Calibri"/>
              <a:cs typeface="Calibri"/>
              <a:sym typeface="Calibri"/>
            </a:endParaRPr>
          </a:p>
        </p:txBody>
      </p:sp>
      <p:sp>
        <p:nvSpPr>
          <p:cNvPr id="217" name="Google Shape;217;p7"/>
          <p:cNvSpPr/>
          <p:nvPr/>
        </p:nvSpPr>
        <p:spPr>
          <a:xfrm>
            <a:off x="548640" y="1463040"/>
            <a:ext cx="11064240" cy="411480"/>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7"/>
          <p:cNvSpPr/>
          <p:nvPr/>
        </p:nvSpPr>
        <p:spPr>
          <a:xfrm>
            <a:off x="640080" y="1463040"/>
            <a:ext cx="2651760" cy="4114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Enrolment Drop</a:t>
            </a:r>
            <a:endParaRPr sz="1200" b="0" i="0" u="none" strike="noStrike" cap="none">
              <a:solidFill>
                <a:schemeClr val="dk1"/>
              </a:solidFill>
              <a:latin typeface="Calibri"/>
              <a:ea typeface="Calibri"/>
              <a:cs typeface="Calibri"/>
              <a:sym typeface="Calibri"/>
            </a:endParaRPr>
          </a:p>
        </p:txBody>
      </p:sp>
      <p:sp>
        <p:nvSpPr>
          <p:cNvPr id="219" name="Google Shape;219;p7"/>
          <p:cNvSpPr/>
          <p:nvPr/>
        </p:nvSpPr>
        <p:spPr>
          <a:xfrm>
            <a:off x="3383280" y="1463040"/>
            <a:ext cx="2651760" cy="4114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Income £m</a:t>
            </a:r>
            <a:endParaRPr sz="1200" b="0" i="0" u="none" strike="noStrike" cap="none">
              <a:solidFill>
                <a:schemeClr val="dk1"/>
              </a:solidFill>
              <a:latin typeface="Calibri"/>
              <a:ea typeface="Calibri"/>
              <a:cs typeface="Calibri"/>
              <a:sym typeface="Calibri"/>
            </a:endParaRPr>
          </a:p>
        </p:txBody>
      </p:sp>
      <p:sp>
        <p:nvSpPr>
          <p:cNvPr id="220" name="Google Shape;220;p7"/>
          <p:cNvSpPr/>
          <p:nvPr/>
        </p:nvSpPr>
        <p:spPr>
          <a:xfrm>
            <a:off x="6126480" y="1463040"/>
            <a:ext cx="2651760" cy="4114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Surplus £m</a:t>
            </a:r>
            <a:endParaRPr sz="1200" b="0" i="0" u="none" strike="noStrike" cap="none">
              <a:solidFill>
                <a:schemeClr val="dk1"/>
              </a:solidFill>
              <a:latin typeface="Calibri"/>
              <a:ea typeface="Calibri"/>
              <a:cs typeface="Calibri"/>
              <a:sym typeface="Calibri"/>
            </a:endParaRPr>
          </a:p>
        </p:txBody>
      </p:sp>
      <p:sp>
        <p:nvSpPr>
          <p:cNvPr id="221" name="Google Shape;221;p7"/>
          <p:cNvSpPr/>
          <p:nvPr/>
        </p:nvSpPr>
        <p:spPr>
          <a:xfrm>
            <a:off x="8869680" y="1463040"/>
            <a:ext cx="2743200" cy="4114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200"/>
              <a:buFont typeface="Montserrat"/>
              <a:buNone/>
            </a:pPr>
            <a:r>
              <a:rPr lang="en-US" sz="1200" b="1" i="0" u="none" strike="noStrike" cap="none">
                <a:solidFill>
                  <a:srgbClr val="FFFFFF"/>
                </a:solidFill>
                <a:latin typeface="Montserrat"/>
                <a:ea typeface="Montserrat"/>
                <a:cs typeface="Montserrat"/>
                <a:sym typeface="Montserrat"/>
              </a:rPr>
              <a:t>Surplus %</a:t>
            </a:r>
            <a:endParaRPr sz="1200" b="0" i="0" u="none" strike="noStrike" cap="none">
              <a:solidFill>
                <a:schemeClr val="dk1"/>
              </a:solidFill>
              <a:latin typeface="Calibri"/>
              <a:ea typeface="Calibri"/>
              <a:cs typeface="Calibri"/>
              <a:sym typeface="Calibri"/>
            </a:endParaRPr>
          </a:p>
        </p:txBody>
      </p:sp>
      <p:sp>
        <p:nvSpPr>
          <p:cNvPr id="222" name="Google Shape;222;p7"/>
          <p:cNvSpPr/>
          <p:nvPr/>
        </p:nvSpPr>
        <p:spPr>
          <a:xfrm>
            <a:off x="548640" y="1874520"/>
            <a:ext cx="11064240" cy="4572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7"/>
          <p:cNvSpPr/>
          <p:nvPr/>
        </p:nvSpPr>
        <p:spPr>
          <a:xfrm>
            <a:off x="640080" y="18745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Base (current)</a:t>
            </a:r>
            <a:endParaRPr sz="1300" b="0" i="0" u="none" strike="noStrike" cap="none">
              <a:solidFill>
                <a:schemeClr val="dk1"/>
              </a:solidFill>
              <a:latin typeface="Calibri"/>
              <a:ea typeface="Calibri"/>
              <a:cs typeface="Calibri"/>
              <a:sym typeface="Calibri"/>
            </a:endParaRPr>
          </a:p>
        </p:txBody>
      </p:sp>
      <p:sp>
        <p:nvSpPr>
          <p:cNvPr id="224" name="Google Shape;224;p7"/>
          <p:cNvSpPr/>
          <p:nvPr/>
        </p:nvSpPr>
        <p:spPr>
          <a:xfrm>
            <a:off x="3383280" y="18745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£170.1m</a:t>
            </a:r>
            <a:endParaRPr sz="1300" b="0" i="0" u="none" strike="noStrike" cap="none">
              <a:solidFill>
                <a:schemeClr val="dk1"/>
              </a:solidFill>
              <a:latin typeface="Calibri"/>
              <a:ea typeface="Calibri"/>
              <a:cs typeface="Calibri"/>
              <a:sym typeface="Calibri"/>
            </a:endParaRPr>
          </a:p>
        </p:txBody>
      </p:sp>
      <p:sp>
        <p:nvSpPr>
          <p:cNvPr id="225" name="Google Shape;225;p7"/>
          <p:cNvSpPr/>
          <p:nvPr/>
        </p:nvSpPr>
        <p:spPr>
          <a:xfrm>
            <a:off x="6126480" y="18745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£-14.6m</a:t>
            </a:r>
            <a:endParaRPr sz="1300" b="0" i="0" u="none" strike="noStrike" cap="none">
              <a:solidFill>
                <a:schemeClr val="dk1"/>
              </a:solidFill>
              <a:latin typeface="Calibri"/>
              <a:ea typeface="Calibri"/>
              <a:cs typeface="Calibri"/>
              <a:sym typeface="Calibri"/>
            </a:endParaRPr>
          </a:p>
        </p:txBody>
      </p:sp>
      <p:sp>
        <p:nvSpPr>
          <p:cNvPr id="226" name="Google Shape;226;p7"/>
          <p:cNvSpPr/>
          <p:nvPr/>
        </p:nvSpPr>
        <p:spPr>
          <a:xfrm>
            <a:off x="8869680" y="1874520"/>
            <a:ext cx="274320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-8.6%</a:t>
            </a:r>
            <a:endParaRPr sz="1300" b="0" i="0" u="none" strike="noStrike" cap="none">
              <a:solidFill>
                <a:schemeClr val="dk1"/>
              </a:solidFill>
              <a:latin typeface="Calibri"/>
              <a:ea typeface="Calibri"/>
              <a:cs typeface="Calibri"/>
              <a:sym typeface="Calibri"/>
            </a:endParaRPr>
          </a:p>
        </p:txBody>
      </p:sp>
      <p:sp>
        <p:nvSpPr>
          <p:cNvPr id="227" name="Google Shape;227;p7"/>
          <p:cNvSpPr/>
          <p:nvPr/>
        </p:nvSpPr>
        <p:spPr>
          <a:xfrm>
            <a:off x="548640" y="2331720"/>
            <a:ext cx="11064240" cy="45720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7"/>
          <p:cNvSpPr/>
          <p:nvPr/>
        </p:nvSpPr>
        <p:spPr>
          <a:xfrm>
            <a:off x="640080" y="23317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−5%</a:t>
            </a:r>
            <a:endParaRPr sz="1300" b="0" i="0" u="none" strike="noStrike" cap="none">
              <a:solidFill>
                <a:schemeClr val="dk1"/>
              </a:solidFill>
              <a:latin typeface="Calibri"/>
              <a:ea typeface="Calibri"/>
              <a:cs typeface="Calibri"/>
              <a:sym typeface="Calibri"/>
            </a:endParaRPr>
          </a:p>
        </p:txBody>
      </p:sp>
      <p:sp>
        <p:nvSpPr>
          <p:cNvPr id="229" name="Google Shape;229;p7"/>
          <p:cNvSpPr/>
          <p:nvPr/>
        </p:nvSpPr>
        <p:spPr>
          <a:xfrm>
            <a:off x="3383280" y="23317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£166.5m</a:t>
            </a:r>
            <a:endParaRPr sz="1300" b="0" i="0" u="none" strike="noStrike" cap="none">
              <a:solidFill>
                <a:schemeClr val="dk1"/>
              </a:solidFill>
              <a:latin typeface="Calibri"/>
              <a:ea typeface="Calibri"/>
              <a:cs typeface="Calibri"/>
              <a:sym typeface="Calibri"/>
            </a:endParaRPr>
          </a:p>
        </p:txBody>
      </p:sp>
      <p:sp>
        <p:nvSpPr>
          <p:cNvPr id="230" name="Google Shape;230;p7"/>
          <p:cNvSpPr/>
          <p:nvPr/>
        </p:nvSpPr>
        <p:spPr>
          <a:xfrm>
            <a:off x="6126480" y="23317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£-18.3m</a:t>
            </a:r>
            <a:endParaRPr sz="1300" b="0" i="0" u="none" strike="noStrike" cap="none">
              <a:solidFill>
                <a:schemeClr val="dk1"/>
              </a:solidFill>
              <a:latin typeface="Calibri"/>
              <a:ea typeface="Calibri"/>
              <a:cs typeface="Calibri"/>
              <a:sym typeface="Calibri"/>
            </a:endParaRPr>
          </a:p>
        </p:txBody>
      </p:sp>
      <p:sp>
        <p:nvSpPr>
          <p:cNvPr id="231" name="Google Shape;231;p7"/>
          <p:cNvSpPr/>
          <p:nvPr/>
        </p:nvSpPr>
        <p:spPr>
          <a:xfrm>
            <a:off x="8869680" y="2331720"/>
            <a:ext cx="274320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-11%</a:t>
            </a:r>
            <a:endParaRPr sz="1300" b="0" i="0" u="none" strike="noStrike" cap="none">
              <a:solidFill>
                <a:schemeClr val="dk1"/>
              </a:solidFill>
              <a:latin typeface="Calibri"/>
              <a:ea typeface="Calibri"/>
              <a:cs typeface="Calibri"/>
              <a:sym typeface="Calibri"/>
            </a:endParaRPr>
          </a:p>
        </p:txBody>
      </p:sp>
      <p:sp>
        <p:nvSpPr>
          <p:cNvPr id="232" name="Google Shape;232;p7"/>
          <p:cNvSpPr/>
          <p:nvPr/>
        </p:nvSpPr>
        <p:spPr>
          <a:xfrm>
            <a:off x="548640" y="2788920"/>
            <a:ext cx="11064240" cy="45720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7"/>
          <p:cNvSpPr/>
          <p:nvPr/>
        </p:nvSpPr>
        <p:spPr>
          <a:xfrm>
            <a:off x="640080" y="27889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−10%</a:t>
            </a:r>
            <a:endParaRPr sz="1300" b="0" i="0" u="none" strike="noStrike" cap="none">
              <a:solidFill>
                <a:schemeClr val="dk1"/>
              </a:solidFill>
              <a:latin typeface="Calibri"/>
              <a:ea typeface="Calibri"/>
              <a:cs typeface="Calibri"/>
              <a:sym typeface="Calibri"/>
            </a:endParaRPr>
          </a:p>
        </p:txBody>
      </p:sp>
      <p:sp>
        <p:nvSpPr>
          <p:cNvPr id="234" name="Google Shape;234;p7"/>
          <p:cNvSpPr/>
          <p:nvPr/>
        </p:nvSpPr>
        <p:spPr>
          <a:xfrm>
            <a:off x="3383280" y="27889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£162.9m</a:t>
            </a:r>
            <a:endParaRPr sz="1300" b="0" i="0" u="none" strike="noStrike" cap="none">
              <a:solidFill>
                <a:schemeClr val="dk1"/>
              </a:solidFill>
              <a:latin typeface="Calibri"/>
              <a:ea typeface="Calibri"/>
              <a:cs typeface="Calibri"/>
              <a:sym typeface="Calibri"/>
            </a:endParaRPr>
          </a:p>
        </p:txBody>
      </p:sp>
      <p:sp>
        <p:nvSpPr>
          <p:cNvPr id="235" name="Google Shape;235;p7"/>
          <p:cNvSpPr/>
          <p:nvPr/>
        </p:nvSpPr>
        <p:spPr>
          <a:xfrm>
            <a:off x="6126480" y="27889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£-21.9m</a:t>
            </a:r>
            <a:endParaRPr sz="1300" b="0" i="0" u="none" strike="noStrike" cap="none">
              <a:solidFill>
                <a:schemeClr val="dk1"/>
              </a:solidFill>
              <a:latin typeface="Calibri"/>
              <a:ea typeface="Calibri"/>
              <a:cs typeface="Calibri"/>
              <a:sym typeface="Calibri"/>
            </a:endParaRPr>
          </a:p>
        </p:txBody>
      </p:sp>
      <p:sp>
        <p:nvSpPr>
          <p:cNvPr id="236" name="Google Shape;236;p7"/>
          <p:cNvSpPr/>
          <p:nvPr/>
        </p:nvSpPr>
        <p:spPr>
          <a:xfrm>
            <a:off x="8869680" y="2788920"/>
            <a:ext cx="274320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-13.4%</a:t>
            </a:r>
            <a:endParaRPr sz="1300" b="0" i="0" u="none" strike="noStrike" cap="none">
              <a:solidFill>
                <a:schemeClr val="dk1"/>
              </a:solidFill>
              <a:latin typeface="Calibri"/>
              <a:ea typeface="Calibri"/>
              <a:cs typeface="Calibri"/>
              <a:sym typeface="Calibri"/>
            </a:endParaRPr>
          </a:p>
        </p:txBody>
      </p:sp>
      <p:sp>
        <p:nvSpPr>
          <p:cNvPr id="237" name="Google Shape;237;p7"/>
          <p:cNvSpPr/>
          <p:nvPr/>
        </p:nvSpPr>
        <p:spPr>
          <a:xfrm>
            <a:off x="548640" y="3246120"/>
            <a:ext cx="11064240" cy="45720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7"/>
          <p:cNvSpPr/>
          <p:nvPr/>
        </p:nvSpPr>
        <p:spPr>
          <a:xfrm>
            <a:off x="640080" y="32461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−15%</a:t>
            </a:r>
            <a:endParaRPr sz="1300" b="0" i="0" u="none" strike="noStrike" cap="none">
              <a:solidFill>
                <a:schemeClr val="dk1"/>
              </a:solidFill>
              <a:latin typeface="Calibri"/>
              <a:ea typeface="Calibri"/>
              <a:cs typeface="Calibri"/>
              <a:sym typeface="Calibri"/>
            </a:endParaRPr>
          </a:p>
        </p:txBody>
      </p:sp>
      <p:sp>
        <p:nvSpPr>
          <p:cNvPr id="239" name="Google Shape;239;p7"/>
          <p:cNvSpPr/>
          <p:nvPr/>
        </p:nvSpPr>
        <p:spPr>
          <a:xfrm>
            <a:off x="3383280" y="32461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£159.3m</a:t>
            </a:r>
            <a:endParaRPr sz="1300" b="0" i="0" u="none" strike="noStrike" cap="none">
              <a:solidFill>
                <a:schemeClr val="dk1"/>
              </a:solidFill>
              <a:latin typeface="Calibri"/>
              <a:ea typeface="Calibri"/>
              <a:cs typeface="Calibri"/>
              <a:sym typeface="Calibri"/>
            </a:endParaRPr>
          </a:p>
        </p:txBody>
      </p:sp>
      <p:sp>
        <p:nvSpPr>
          <p:cNvPr id="240" name="Google Shape;240;p7"/>
          <p:cNvSpPr/>
          <p:nvPr/>
        </p:nvSpPr>
        <p:spPr>
          <a:xfrm>
            <a:off x="6126480" y="32461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£-25.5m</a:t>
            </a:r>
            <a:endParaRPr sz="1300" b="0" i="0" u="none" strike="noStrike" cap="none">
              <a:solidFill>
                <a:schemeClr val="dk1"/>
              </a:solidFill>
              <a:latin typeface="Calibri"/>
              <a:ea typeface="Calibri"/>
              <a:cs typeface="Calibri"/>
              <a:sym typeface="Calibri"/>
            </a:endParaRPr>
          </a:p>
        </p:txBody>
      </p:sp>
      <p:sp>
        <p:nvSpPr>
          <p:cNvPr id="241" name="Google Shape;241;p7"/>
          <p:cNvSpPr/>
          <p:nvPr/>
        </p:nvSpPr>
        <p:spPr>
          <a:xfrm>
            <a:off x="8869680" y="3246120"/>
            <a:ext cx="274320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-16%</a:t>
            </a:r>
            <a:endParaRPr sz="1300" b="0" i="0" u="none" strike="noStrike" cap="none">
              <a:solidFill>
                <a:schemeClr val="dk1"/>
              </a:solidFill>
              <a:latin typeface="Calibri"/>
              <a:ea typeface="Calibri"/>
              <a:cs typeface="Calibri"/>
              <a:sym typeface="Calibri"/>
            </a:endParaRPr>
          </a:p>
        </p:txBody>
      </p:sp>
      <p:sp>
        <p:nvSpPr>
          <p:cNvPr id="242" name="Google Shape;242;p7"/>
          <p:cNvSpPr/>
          <p:nvPr/>
        </p:nvSpPr>
        <p:spPr>
          <a:xfrm>
            <a:off x="548640" y="3703320"/>
            <a:ext cx="11064240" cy="457200"/>
          </a:xfrm>
          <a:prstGeom prst="rect">
            <a:avLst/>
          </a:prstGeom>
          <a:solidFill>
            <a:srgbClr val="FFEDED"/>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7"/>
          <p:cNvSpPr/>
          <p:nvPr/>
        </p:nvSpPr>
        <p:spPr>
          <a:xfrm>
            <a:off x="640080" y="37033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−20%</a:t>
            </a:r>
            <a:endParaRPr sz="1300" b="0" i="0" u="none" strike="noStrike" cap="none">
              <a:solidFill>
                <a:schemeClr val="dk1"/>
              </a:solidFill>
              <a:latin typeface="Calibri"/>
              <a:ea typeface="Calibri"/>
              <a:cs typeface="Calibri"/>
              <a:sym typeface="Calibri"/>
            </a:endParaRPr>
          </a:p>
        </p:txBody>
      </p:sp>
      <p:sp>
        <p:nvSpPr>
          <p:cNvPr id="244" name="Google Shape;244;p7"/>
          <p:cNvSpPr/>
          <p:nvPr/>
        </p:nvSpPr>
        <p:spPr>
          <a:xfrm>
            <a:off x="3383280" y="37033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£155.6m</a:t>
            </a:r>
            <a:endParaRPr sz="1300" b="0" i="0" u="none" strike="noStrike" cap="none">
              <a:solidFill>
                <a:schemeClr val="dk1"/>
              </a:solidFill>
              <a:latin typeface="Calibri"/>
              <a:ea typeface="Calibri"/>
              <a:cs typeface="Calibri"/>
              <a:sym typeface="Calibri"/>
            </a:endParaRPr>
          </a:p>
        </p:txBody>
      </p:sp>
      <p:sp>
        <p:nvSpPr>
          <p:cNvPr id="245" name="Google Shape;245;p7"/>
          <p:cNvSpPr/>
          <p:nvPr/>
        </p:nvSpPr>
        <p:spPr>
          <a:xfrm>
            <a:off x="6126480" y="3703320"/>
            <a:ext cx="265176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£-29.1m</a:t>
            </a:r>
            <a:endParaRPr sz="1300" b="0" i="0" u="none" strike="noStrike" cap="none">
              <a:solidFill>
                <a:schemeClr val="dk1"/>
              </a:solidFill>
              <a:latin typeface="Calibri"/>
              <a:ea typeface="Calibri"/>
              <a:cs typeface="Calibri"/>
              <a:sym typeface="Calibri"/>
            </a:endParaRPr>
          </a:p>
        </p:txBody>
      </p:sp>
      <p:sp>
        <p:nvSpPr>
          <p:cNvPr id="246" name="Google Shape;246;p7"/>
          <p:cNvSpPr/>
          <p:nvPr/>
        </p:nvSpPr>
        <p:spPr>
          <a:xfrm>
            <a:off x="8869680" y="3703320"/>
            <a:ext cx="2743200" cy="457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62828"/>
              </a:buClr>
              <a:buSzPts val="1300"/>
              <a:buFont typeface="Calibri"/>
              <a:buNone/>
            </a:pPr>
            <a:r>
              <a:rPr lang="en-US" sz="1300" b="1" i="0" u="none" strike="noStrike" cap="none">
                <a:solidFill>
                  <a:srgbClr val="C62828"/>
                </a:solidFill>
                <a:latin typeface="Calibri"/>
                <a:ea typeface="Calibri"/>
                <a:cs typeface="Calibri"/>
                <a:sym typeface="Calibri"/>
              </a:rPr>
              <a:t>-18.7%</a:t>
            </a:r>
            <a:endParaRPr sz="1300" b="0" i="0" u="none" strike="noStrike" cap="none">
              <a:solidFill>
                <a:schemeClr val="dk1"/>
              </a:solidFill>
              <a:latin typeface="Calibri"/>
              <a:ea typeface="Calibri"/>
              <a:cs typeface="Calibri"/>
              <a:sym typeface="Calibri"/>
            </a:endParaRPr>
          </a:p>
        </p:txBody>
      </p:sp>
      <p:sp>
        <p:nvSpPr>
          <p:cNvPr id="247" name="Google Shape;247;p7"/>
          <p:cNvSpPr/>
          <p:nvPr/>
        </p:nvSpPr>
        <p:spPr>
          <a:xfrm>
            <a:off x="548640" y="4389120"/>
            <a:ext cx="11064240" cy="914400"/>
          </a:xfrm>
          <a:prstGeom prst="rect">
            <a:avLst/>
          </a:prstGeom>
          <a:solidFill>
            <a:srgbClr val="F2F6FA"/>
          </a:solidFill>
          <a:ln w="12700" cap="flat" cmpd="sng">
            <a:solidFill>
              <a:srgbClr val="C6282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7"/>
          <p:cNvSpPr/>
          <p:nvPr/>
        </p:nvSpPr>
        <p:spPr>
          <a:xfrm>
            <a:off x="548640" y="4389120"/>
            <a:ext cx="73152" cy="914400"/>
          </a:xfrm>
          <a:prstGeom prst="rect">
            <a:avLst/>
          </a:prstGeom>
          <a:solidFill>
            <a:srgbClr val="C628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7"/>
          <p:cNvSpPr/>
          <p:nvPr/>
        </p:nvSpPr>
        <p:spPr>
          <a:xfrm>
            <a:off x="713232" y="4434840"/>
            <a:ext cx="10881360" cy="8229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002147"/>
              </a:buClr>
              <a:buSzPts val="1200"/>
              <a:buFont typeface="Calibri"/>
              <a:buNone/>
            </a:pPr>
            <a:r>
              <a:rPr lang="en-US" sz="1200" b="0" i="1" u="none" strike="noStrike" cap="none" dirty="0">
                <a:solidFill>
                  <a:srgbClr val="002147"/>
                </a:solidFill>
                <a:latin typeface="Calibri"/>
                <a:ea typeface="Calibri"/>
                <a:cs typeface="Calibri"/>
                <a:sym typeface="Calibri"/>
              </a:rPr>
              <a:t>Caerwen is currently operating at a surplus of −8.6% excluding pension service costs. The break-even threshold is therefore at zero drop from current enrolment. There is no headroom: forward enrolment scenarios cannot be discussed in terms of "how much can the financial model absorb before crisis", because the model is already in deficit. The strategic question is timeline to recovery, not timeline to crisis.</a:t>
            </a:r>
            <a:endParaRPr sz="1200" b="0" i="0" u="none" strike="noStrike" cap="none" dirty="0">
              <a:solidFill>
                <a:schemeClr val="dk1"/>
              </a:solidFill>
              <a:latin typeface="Calibri"/>
              <a:ea typeface="Calibri"/>
              <a:cs typeface="Calibri"/>
              <a:sym typeface="Calibri"/>
            </a:endParaRPr>
          </a:p>
        </p:txBody>
      </p:sp>
      <p:sp>
        <p:nvSpPr>
          <p:cNvPr id="250" name="Google Shape;250;p7"/>
          <p:cNvSpPr/>
          <p:nvPr/>
        </p:nvSpPr>
        <p:spPr>
          <a:xfrm>
            <a:off x="548640" y="6126480"/>
            <a:ext cx="1106424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Sensitivity model: tuition concentration 53.2%, institution type research (mapped to research_intensive), multiplier 0.4256. Income £170.12m at base.</a:t>
            </a:r>
            <a:endParaRPr sz="900" b="0" i="0" u="none" strike="noStrike" cap="none">
              <a:solidFill>
                <a:schemeClr val="dk1"/>
              </a:solidFill>
              <a:latin typeface="Calibri"/>
              <a:ea typeface="Calibri"/>
              <a:cs typeface="Calibri"/>
              <a:sym typeface="Calibri"/>
            </a:endParaRPr>
          </a:p>
        </p:txBody>
      </p:sp>
      <p:sp>
        <p:nvSpPr>
          <p:cNvPr id="251" name="Google Shape;251;p7"/>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7"/>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53" name="Google Shape;253;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8"/>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8"/>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1" name="Google Shape;261;p8"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62" name="Google Shape;262;p8"/>
          <p:cNvSpPr/>
          <p:nvPr/>
        </p:nvSpPr>
        <p:spPr>
          <a:xfrm>
            <a:off x="548640" y="1463040"/>
            <a:ext cx="3657600" cy="2011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02</a:t>
            </a:r>
            <a:endParaRPr sz="9600" b="0" i="0" u="none" strike="noStrike" cap="none">
              <a:solidFill>
                <a:schemeClr val="dk1"/>
              </a:solidFill>
              <a:latin typeface="Calibri"/>
              <a:ea typeface="Calibri"/>
              <a:cs typeface="Calibri"/>
              <a:sym typeface="Calibri"/>
            </a:endParaRPr>
          </a:p>
        </p:txBody>
      </p:sp>
      <p:sp>
        <p:nvSpPr>
          <p:cNvPr id="263" name="Google Shape;263;p8"/>
          <p:cNvSpPr/>
          <p:nvPr/>
        </p:nvSpPr>
        <p:spPr>
          <a:xfrm>
            <a:off x="548640" y="3657600"/>
            <a:ext cx="50292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8"/>
          <p:cNvSpPr/>
          <p:nvPr/>
        </p:nvSpPr>
        <p:spPr>
          <a:xfrm>
            <a:off x="548640" y="379476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Enrolment Trajectory</a:t>
            </a:r>
            <a:endParaRPr sz="3200" b="0" i="0" u="none" strike="noStrike" cap="none">
              <a:solidFill>
                <a:schemeClr val="dk1"/>
              </a:solidFill>
              <a:latin typeface="Calibri"/>
              <a:ea typeface="Calibri"/>
              <a:cs typeface="Calibri"/>
              <a:sym typeface="Calibri"/>
            </a:endParaRPr>
          </a:p>
        </p:txBody>
      </p:sp>
      <p:sp>
        <p:nvSpPr>
          <p:cNvPr id="265" name="Google Shape;265;p8"/>
          <p:cNvSpPr/>
          <p:nvPr/>
        </p:nvSpPr>
        <p:spPr>
          <a:xfrm>
            <a:off x="548640" y="452628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HESA student record, five-year trend by level and domicile</a:t>
            </a:r>
            <a:endParaRPr sz="1600" b="0" i="0" u="none" strike="noStrike" cap="none">
              <a:solidFill>
                <a:schemeClr val="dk1"/>
              </a:solidFill>
              <a:latin typeface="Calibri"/>
              <a:ea typeface="Calibri"/>
              <a:cs typeface="Calibri"/>
              <a:sym typeface="Calibri"/>
            </a:endParaRPr>
          </a:p>
        </p:txBody>
      </p:sp>
      <p:sp>
        <p:nvSpPr>
          <p:cNvPr id="266" name="Google Shape;266;p8"/>
          <p:cNvSpPr/>
          <p:nvPr/>
        </p:nvSpPr>
        <p:spPr>
          <a:xfrm>
            <a:off x="548640" y="502920"/>
            <a:ext cx="36576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SECTION 02</a:t>
            </a:r>
            <a:endParaRPr sz="1000" b="0" i="0" u="none" strike="noStrike" cap="none">
              <a:solidFill>
                <a:schemeClr val="dk1"/>
              </a:solidFill>
              <a:latin typeface="Calibri"/>
              <a:ea typeface="Calibri"/>
              <a:cs typeface="Calibri"/>
              <a:sym typeface="Calibri"/>
            </a:endParaRPr>
          </a:p>
        </p:txBody>
      </p:sp>
      <p:sp>
        <p:nvSpPr>
          <p:cNvPr id="267" name="Google Shape;267;p8"/>
          <p:cNvSpPr/>
          <p:nvPr/>
        </p:nvSpPr>
        <p:spPr>
          <a:xfrm>
            <a:off x="9509760" y="3822192"/>
            <a:ext cx="1417320" cy="502920"/>
          </a:xfrm>
          <a:prstGeom prst="roundRect">
            <a:avLst>
              <a:gd name="adj" fmla="val 21818"/>
            </a:avLst>
          </a:prstGeom>
          <a:solidFill>
            <a:srgbClr val="F57C00"/>
          </a:solidFill>
          <a:ln w="12700" cap="flat" cmpd="sng">
            <a:solidFill>
              <a:srgbClr val="F57C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8"/>
          <p:cNvSpPr/>
          <p:nvPr/>
        </p:nvSpPr>
        <p:spPr>
          <a:xfrm>
            <a:off x="9509760" y="3822192"/>
            <a:ext cx="1417320" cy="5029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AMBER</a:t>
            </a:r>
            <a:endParaRPr sz="1800" b="0" i="0" u="none" strike="noStrike" cap="none">
              <a:solidFill>
                <a:schemeClr val="dk1"/>
              </a:solidFill>
              <a:latin typeface="Calibri"/>
              <a:ea typeface="Calibri"/>
              <a:cs typeface="Calibri"/>
              <a:sym typeface="Calibri"/>
            </a:endParaRPr>
          </a:p>
        </p:txBody>
      </p:sp>
      <p:sp>
        <p:nvSpPr>
          <p:cNvPr id="269" name="Google Shape;269;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9"/>
          <p:cNvSpPr/>
          <p:nvPr/>
        </p:nvSpPr>
        <p:spPr>
          <a:xfrm>
            <a:off x="0" y="0"/>
            <a:ext cx="12188952"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9"/>
          <p:cNvSpPr/>
          <p:nvPr/>
        </p:nvSpPr>
        <p:spPr>
          <a:xfrm>
            <a:off x="0" y="0"/>
            <a:ext cx="12188952" cy="7315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77" name="Google Shape;277;p9"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78" name="Google Shape;278;p9"/>
          <p:cNvSpPr/>
          <p:nvPr/>
        </p:nvSpPr>
        <p:spPr>
          <a:xfrm>
            <a:off x="548640" y="5029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D2: Five-Year Enrolment Profile</a:t>
            </a:r>
            <a:endParaRPr sz="2200" b="0" i="0" u="none" strike="noStrike" cap="none">
              <a:solidFill>
                <a:schemeClr val="dk1"/>
              </a:solidFill>
              <a:latin typeface="Calibri"/>
              <a:ea typeface="Calibri"/>
              <a:cs typeface="Calibri"/>
              <a:sym typeface="Calibri"/>
            </a:endParaRPr>
          </a:p>
        </p:txBody>
      </p:sp>
      <p:sp>
        <p:nvSpPr>
          <p:cNvPr id="279" name="Google Shape;279;p9"/>
          <p:cNvSpPr/>
          <p:nvPr/>
        </p:nvSpPr>
        <p:spPr>
          <a:xfrm>
            <a:off x="548640" y="96012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300"/>
              <a:buFont typeface="Calibri"/>
              <a:buNone/>
            </a:pPr>
            <a:r>
              <a:rPr lang="en-US" sz="1300" b="0" i="1" u="none" strike="noStrike" cap="none">
                <a:solidFill>
                  <a:srgbClr val="A0B4C8"/>
                </a:solidFill>
                <a:latin typeface="Calibri"/>
                <a:ea typeface="Calibri"/>
                <a:cs typeface="Calibri"/>
                <a:sym typeface="Calibri"/>
              </a:rPr>
              <a:t>Total, undergraduate, and postgraduate headcount with sector direction</a:t>
            </a:r>
            <a:endParaRPr sz="1300" b="0" i="0" u="none" strike="noStrike" cap="none">
              <a:solidFill>
                <a:schemeClr val="dk1"/>
              </a:solidFill>
              <a:latin typeface="Calibri"/>
              <a:ea typeface="Calibri"/>
              <a:cs typeface="Calibri"/>
              <a:sym typeface="Calibri"/>
            </a:endParaRPr>
          </a:p>
        </p:txBody>
      </p:sp>
      <p:sp>
        <p:nvSpPr>
          <p:cNvPr id="280" name="Google Shape;280;p9"/>
          <p:cNvSpPr/>
          <p:nvPr/>
        </p:nvSpPr>
        <p:spPr>
          <a:xfrm>
            <a:off x="548640" y="1463040"/>
            <a:ext cx="11064240" cy="365760"/>
          </a:xfrm>
          <a:prstGeom prst="rect">
            <a:avLst/>
          </a:prstGeom>
          <a:solidFill>
            <a:srgbClr val="002147"/>
          </a:solidFill>
          <a:ln w="12700" cap="flat" cmpd="sng">
            <a:solidFill>
              <a:srgbClr val="00214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9"/>
          <p:cNvSpPr/>
          <p:nvPr/>
        </p:nvSpPr>
        <p:spPr>
          <a:xfrm>
            <a:off x="640080" y="1463040"/>
            <a:ext cx="310896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Indicator</a:t>
            </a:r>
            <a:endParaRPr sz="1100" b="0" i="0" u="none" strike="noStrike" cap="none">
              <a:solidFill>
                <a:schemeClr val="dk1"/>
              </a:solidFill>
              <a:latin typeface="Calibri"/>
              <a:ea typeface="Calibri"/>
              <a:cs typeface="Calibri"/>
              <a:sym typeface="Calibri"/>
            </a:endParaRPr>
          </a:p>
        </p:txBody>
      </p:sp>
      <p:sp>
        <p:nvSpPr>
          <p:cNvPr id="282" name="Google Shape;282;p9"/>
          <p:cNvSpPr/>
          <p:nvPr/>
        </p:nvSpPr>
        <p:spPr>
          <a:xfrm>
            <a:off x="3749040"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2020/21</a:t>
            </a:r>
            <a:endParaRPr sz="1100" b="0" i="0" u="none" strike="noStrike" cap="none">
              <a:solidFill>
                <a:schemeClr val="dk1"/>
              </a:solidFill>
              <a:latin typeface="Calibri"/>
              <a:ea typeface="Calibri"/>
              <a:cs typeface="Calibri"/>
              <a:sym typeface="Calibri"/>
            </a:endParaRPr>
          </a:p>
        </p:txBody>
      </p:sp>
      <p:sp>
        <p:nvSpPr>
          <p:cNvPr id="283" name="Google Shape;283;p9"/>
          <p:cNvSpPr/>
          <p:nvPr/>
        </p:nvSpPr>
        <p:spPr>
          <a:xfrm>
            <a:off x="5321808"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2021/22</a:t>
            </a:r>
            <a:endParaRPr sz="1100" b="0" i="0" u="none" strike="noStrike" cap="none">
              <a:solidFill>
                <a:schemeClr val="dk1"/>
              </a:solidFill>
              <a:latin typeface="Calibri"/>
              <a:ea typeface="Calibri"/>
              <a:cs typeface="Calibri"/>
              <a:sym typeface="Calibri"/>
            </a:endParaRPr>
          </a:p>
        </p:txBody>
      </p:sp>
      <p:sp>
        <p:nvSpPr>
          <p:cNvPr id="284" name="Google Shape;284;p9"/>
          <p:cNvSpPr/>
          <p:nvPr/>
        </p:nvSpPr>
        <p:spPr>
          <a:xfrm>
            <a:off x="6894576"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2022/23</a:t>
            </a:r>
            <a:endParaRPr sz="1100" b="0" i="0" u="none" strike="noStrike" cap="none">
              <a:solidFill>
                <a:schemeClr val="dk1"/>
              </a:solidFill>
              <a:latin typeface="Calibri"/>
              <a:ea typeface="Calibri"/>
              <a:cs typeface="Calibri"/>
              <a:sym typeface="Calibri"/>
            </a:endParaRPr>
          </a:p>
        </p:txBody>
      </p:sp>
      <p:sp>
        <p:nvSpPr>
          <p:cNvPr id="285" name="Google Shape;285;p9"/>
          <p:cNvSpPr/>
          <p:nvPr/>
        </p:nvSpPr>
        <p:spPr>
          <a:xfrm>
            <a:off x="8467344"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2023/24</a:t>
            </a:r>
            <a:endParaRPr sz="1100" b="0" i="0" u="none" strike="noStrike" cap="none">
              <a:solidFill>
                <a:schemeClr val="dk1"/>
              </a:solidFill>
              <a:latin typeface="Calibri"/>
              <a:ea typeface="Calibri"/>
              <a:cs typeface="Calibri"/>
              <a:sym typeface="Calibri"/>
            </a:endParaRPr>
          </a:p>
        </p:txBody>
      </p:sp>
      <p:sp>
        <p:nvSpPr>
          <p:cNvPr id="286" name="Google Shape;286;p9"/>
          <p:cNvSpPr/>
          <p:nvPr/>
        </p:nvSpPr>
        <p:spPr>
          <a:xfrm>
            <a:off x="10040112" y="1463040"/>
            <a:ext cx="1572768"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2024/25</a:t>
            </a:r>
            <a:endParaRPr sz="1100" b="0" i="0" u="none" strike="noStrike" cap="none">
              <a:solidFill>
                <a:schemeClr val="dk1"/>
              </a:solidFill>
              <a:latin typeface="Calibri"/>
              <a:ea typeface="Calibri"/>
              <a:cs typeface="Calibri"/>
              <a:sym typeface="Calibri"/>
            </a:endParaRPr>
          </a:p>
        </p:txBody>
      </p:sp>
      <p:sp>
        <p:nvSpPr>
          <p:cNvPr id="287" name="Google Shape;287;p9"/>
          <p:cNvSpPr/>
          <p:nvPr/>
        </p:nvSpPr>
        <p:spPr>
          <a:xfrm>
            <a:off x="548640" y="1828800"/>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9"/>
          <p:cNvSpPr/>
          <p:nvPr/>
        </p:nvSpPr>
        <p:spPr>
          <a:xfrm>
            <a:off x="640080" y="1828800"/>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Total Headcount</a:t>
            </a:r>
            <a:endParaRPr sz="1200" b="0" i="0" u="none" strike="noStrike" cap="none">
              <a:solidFill>
                <a:schemeClr val="dk1"/>
              </a:solidFill>
              <a:latin typeface="Calibri"/>
              <a:ea typeface="Calibri"/>
              <a:cs typeface="Calibri"/>
              <a:sym typeface="Calibri"/>
            </a:endParaRPr>
          </a:p>
        </p:txBody>
      </p:sp>
      <p:sp>
        <p:nvSpPr>
          <p:cNvPr id="289" name="Google Shape;289;p9"/>
          <p:cNvSpPr/>
          <p:nvPr/>
        </p:nvSpPr>
        <p:spPr>
          <a:xfrm>
            <a:off x="3749040"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9705</a:t>
            </a:r>
            <a:endParaRPr sz="1200" b="0" i="0" u="none" strike="noStrike" cap="none">
              <a:solidFill>
                <a:schemeClr val="dk1"/>
              </a:solidFill>
              <a:latin typeface="Calibri"/>
              <a:ea typeface="Calibri"/>
              <a:cs typeface="Calibri"/>
              <a:sym typeface="Calibri"/>
            </a:endParaRPr>
          </a:p>
        </p:txBody>
      </p:sp>
      <p:sp>
        <p:nvSpPr>
          <p:cNvPr id="290" name="Google Shape;290;p9"/>
          <p:cNvSpPr/>
          <p:nvPr/>
        </p:nvSpPr>
        <p:spPr>
          <a:xfrm>
            <a:off x="5321808"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10505</a:t>
            </a:r>
            <a:endParaRPr sz="1200" b="0" i="0" u="none" strike="noStrike" cap="none">
              <a:solidFill>
                <a:schemeClr val="dk1"/>
              </a:solidFill>
              <a:latin typeface="Calibri"/>
              <a:ea typeface="Calibri"/>
              <a:cs typeface="Calibri"/>
              <a:sym typeface="Calibri"/>
            </a:endParaRPr>
          </a:p>
        </p:txBody>
      </p:sp>
      <p:sp>
        <p:nvSpPr>
          <p:cNvPr id="291" name="Google Shape;291;p9"/>
          <p:cNvSpPr/>
          <p:nvPr/>
        </p:nvSpPr>
        <p:spPr>
          <a:xfrm>
            <a:off x="6894576"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10825</a:t>
            </a:r>
            <a:endParaRPr sz="1200" b="0" i="0" u="none" strike="noStrike" cap="none">
              <a:solidFill>
                <a:schemeClr val="dk1"/>
              </a:solidFill>
              <a:latin typeface="Calibri"/>
              <a:ea typeface="Calibri"/>
              <a:cs typeface="Calibri"/>
              <a:sym typeface="Calibri"/>
            </a:endParaRPr>
          </a:p>
        </p:txBody>
      </p:sp>
      <p:sp>
        <p:nvSpPr>
          <p:cNvPr id="292" name="Google Shape;292;p9"/>
          <p:cNvSpPr/>
          <p:nvPr/>
        </p:nvSpPr>
        <p:spPr>
          <a:xfrm>
            <a:off x="8467344"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10835</a:t>
            </a:r>
            <a:endParaRPr sz="1200" b="0" i="0" u="none" strike="noStrike" cap="none">
              <a:solidFill>
                <a:schemeClr val="dk1"/>
              </a:solidFill>
              <a:latin typeface="Calibri"/>
              <a:ea typeface="Calibri"/>
              <a:cs typeface="Calibri"/>
              <a:sym typeface="Calibri"/>
            </a:endParaRPr>
          </a:p>
        </p:txBody>
      </p:sp>
      <p:sp>
        <p:nvSpPr>
          <p:cNvPr id="293" name="Google Shape;293;p9"/>
          <p:cNvSpPr/>
          <p:nvPr/>
        </p:nvSpPr>
        <p:spPr>
          <a:xfrm>
            <a:off x="10040112" y="1828800"/>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9935</a:t>
            </a:r>
            <a:endParaRPr sz="1200" b="0" i="0" u="none" strike="noStrike" cap="none">
              <a:solidFill>
                <a:schemeClr val="dk1"/>
              </a:solidFill>
              <a:latin typeface="Calibri"/>
              <a:ea typeface="Calibri"/>
              <a:cs typeface="Calibri"/>
              <a:sym typeface="Calibri"/>
            </a:endParaRPr>
          </a:p>
        </p:txBody>
      </p:sp>
      <p:sp>
        <p:nvSpPr>
          <p:cNvPr id="294" name="Google Shape;294;p9"/>
          <p:cNvSpPr/>
          <p:nvPr/>
        </p:nvSpPr>
        <p:spPr>
          <a:xfrm>
            <a:off x="548640" y="2176272"/>
            <a:ext cx="11064240" cy="347472"/>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9"/>
          <p:cNvSpPr/>
          <p:nvPr/>
        </p:nvSpPr>
        <p:spPr>
          <a:xfrm>
            <a:off x="640080" y="2176272"/>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Undergraduate</a:t>
            </a:r>
            <a:endParaRPr sz="1200" b="0" i="0" u="none" strike="noStrike" cap="none">
              <a:solidFill>
                <a:schemeClr val="dk1"/>
              </a:solidFill>
              <a:latin typeface="Calibri"/>
              <a:ea typeface="Calibri"/>
              <a:cs typeface="Calibri"/>
              <a:sym typeface="Calibri"/>
            </a:endParaRPr>
          </a:p>
        </p:txBody>
      </p:sp>
      <p:sp>
        <p:nvSpPr>
          <p:cNvPr id="296" name="Google Shape;296;p9"/>
          <p:cNvSpPr/>
          <p:nvPr/>
        </p:nvSpPr>
        <p:spPr>
          <a:xfrm>
            <a:off x="3749040"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6905</a:t>
            </a:r>
            <a:endParaRPr sz="1200" b="0" i="0" u="none" strike="noStrike" cap="none">
              <a:solidFill>
                <a:schemeClr val="dk1"/>
              </a:solidFill>
              <a:latin typeface="Calibri"/>
              <a:ea typeface="Calibri"/>
              <a:cs typeface="Calibri"/>
              <a:sym typeface="Calibri"/>
            </a:endParaRPr>
          </a:p>
        </p:txBody>
      </p:sp>
      <p:sp>
        <p:nvSpPr>
          <p:cNvPr id="297" name="Google Shape;297;p9"/>
          <p:cNvSpPr/>
          <p:nvPr/>
        </p:nvSpPr>
        <p:spPr>
          <a:xfrm>
            <a:off x="5321808"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7010</a:t>
            </a:r>
            <a:endParaRPr sz="1200" b="0" i="0" u="none" strike="noStrike" cap="none">
              <a:solidFill>
                <a:schemeClr val="dk1"/>
              </a:solidFill>
              <a:latin typeface="Calibri"/>
              <a:ea typeface="Calibri"/>
              <a:cs typeface="Calibri"/>
              <a:sym typeface="Calibri"/>
            </a:endParaRPr>
          </a:p>
        </p:txBody>
      </p:sp>
      <p:sp>
        <p:nvSpPr>
          <p:cNvPr id="298" name="Google Shape;298;p9"/>
          <p:cNvSpPr/>
          <p:nvPr/>
        </p:nvSpPr>
        <p:spPr>
          <a:xfrm>
            <a:off x="6894576"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6475</a:t>
            </a:r>
            <a:endParaRPr sz="1200" b="0" i="0" u="none" strike="noStrike" cap="none">
              <a:solidFill>
                <a:schemeClr val="dk1"/>
              </a:solidFill>
              <a:latin typeface="Calibri"/>
              <a:ea typeface="Calibri"/>
              <a:cs typeface="Calibri"/>
              <a:sym typeface="Calibri"/>
            </a:endParaRPr>
          </a:p>
        </p:txBody>
      </p:sp>
      <p:sp>
        <p:nvSpPr>
          <p:cNvPr id="299" name="Google Shape;299;p9"/>
          <p:cNvSpPr/>
          <p:nvPr/>
        </p:nvSpPr>
        <p:spPr>
          <a:xfrm>
            <a:off x="8467344"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6720</a:t>
            </a:r>
            <a:endParaRPr sz="1200" b="0" i="0" u="none" strike="noStrike" cap="none">
              <a:solidFill>
                <a:schemeClr val="dk1"/>
              </a:solidFill>
              <a:latin typeface="Calibri"/>
              <a:ea typeface="Calibri"/>
              <a:cs typeface="Calibri"/>
              <a:sym typeface="Calibri"/>
            </a:endParaRPr>
          </a:p>
        </p:txBody>
      </p:sp>
      <p:sp>
        <p:nvSpPr>
          <p:cNvPr id="300" name="Google Shape;300;p9"/>
          <p:cNvSpPr/>
          <p:nvPr/>
        </p:nvSpPr>
        <p:spPr>
          <a:xfrm>
            <a:off x="10040112" y="2176272"/>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6665</a:t>
            </a:r>
            <a:endParaRPr sz="1200" b="0" i="0" u="none" strike="noStrike" cap="none">
              <a:solidFill>
                <a:schemeClr val="dk1"/>
              </a:solidFill>
              <a:latin typeface="Calibri"/>
              <a:ea typeface="Calibri"/>
              <a:cs typeface="Calibri"/>
              <a:sym typeface="Calibri"/>
            </a:endParaRPr>
          </a:p>
        </p:txBody>
      </p:sp>
      <p:sp>
        <p:nvSpPr>
          <p:cNvPr id="301" name="Google Shape;301;p9"/>
          <p:cNvSpPr/>
          <p:nvPr/>
        </p:nvSpPr>
        <p:spPr>
          <a:xfrm>
            <a:off x="548640" y="2523744"/>
            <a:ext cx="11064240" cy="347472"/>
          </a:xfrm>
          <a:prstGeom prst="rect">
            <a:avLst/>
          </a:prstGeom>
          <a:solidFill>
            <a:srgbClr val="F2F6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9"/>
          <p:cNvSpPr/>
          <p:nvPr/>
        </p:nvSpPr>
        <p:spPr>
          <a:xfrm>
            <a:off x="640080" y="2523744"/>
            <a:ext cx="310896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Postgraduate</a:t>
            </a:r>
            <a:endParaRPr sz="1200" b="0" i="0" u="none" strike="noStrike" cap="none">
              <a:solidFill>
                <a:schemeClr val="dk1"/>
              </a:solidFill>
              <a:latin typeface="Calibri"/>
              <a:ea typeface="Calibri"/>
              <a:cs typeface="Calibri"/>
              <a:sym typeface="Calibri"/>
            </a:endParaRPr>
          </a:p>
        </p:txBody>
      </p:sp>
      <p:sp>
        <p:nvSpPr>
          <p:cNvPr id="303" name="Google Shape;303;p9"/>
          <p:cNvSpPr/>
          <p:nvPr/>
        </p:nvSpPr>
        <p:spPr>
          <a:xfrm>
            <a:off x="3749040"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2800</a:t>
            </a:r>
            <a:endParaRPr sz="1200" b="0" i="0" u="none" strike="noStrike" cap="none">
              <a:solidFill>
                <a:schemeClr val="dk1"/>
              </a:solidFill>
              <a:latin typeface="Calibri"/>
              <a:ea typeface="Calibri"/>
              <a:cs typeface="Calibri"/>
              <a:sym typeface="Calibri"/>
            </a:endParaRPr>
          </a:p>
        </p:txBody>
      </p:sp>
      <p:sp>
        <p:nvSpPr>
          <p:cNvPr id="304" name="Google Shape;304;p9"/>
          <p:cNvSpPr/>
          <p:nvPr/>
        </p:nvSpPr>
        <p:spPr>
          <a:xfrm>
            <a:off x="5321808"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3495</a:t>
            </a:r>
            <a:endParaRPr sz="1200" b="0" i="0" u="none" strike="noStrike" cap="none">
              <a:solidFill>
                <a:schemeClr val="dk1"/>
              </a:solidFill>
              <a:latin typeface="Calibri"/>
              <a:ea typeface="Calibri"/>
              <a:cs typeface="Calibri"/>
              <a:sym typeface="Calibri"/>
            </a:endParaRPr>
          </a:p>
        </p:txBody>
      </p:sp>
      <p:sp>
        <p:nvSpPr>
          <p:cNvPr id="305" name="Google Shape;305;p9"/>
          <p:cNvSpPr/>
          <p:nvPr/>
        </p:nvSpPr>
        <p:spPr>
          <a:xfrm>
            <a:off x="6894576"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4350</a:t>
            </a:r>
            <a:endParaRPr sz="1200" b="0" i="0" u="none" strike="noStrike" cap="none">
              <a:solidFill>
                <a:schemeClr val="dk1"/>
              </a:solidFill>
              <a:latin typeface="Calibri"/>
              <a:ea typeface="Calibri"/>
              <a:cs typeface="Calibri"/>
              <a:sym typeface="Calibri"/>
            </a:endParaRPr>
          </a:p>
        </p:txBody>
      </p:sp>
      <p:sp>
        <p:nvSpPr>
          <p:cNvPr id="306" name="Google Shape;306;p9"/>
          <p:cNvSpPr/>
          <p:nvPr/>
        </p:nvSpPr>
        <p:spPr>
          <a:xfrm>
            <a:off x="8467344"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4115</a:t>
            </a:r>
            <a:endParaRPr sz="1200" b="0" i="0" u="none" strike="noStrike" cap="none">
              <a:solidFill>
                <a:schemeClr val="dk1"/>
              </a:solidFill>
              <a:latin typeface="Calibri"/>
              <a:ea typeface="Calibri"/>
              <a:cs typeface="Calibri"/>
              <a:sym typeface="Calibri"/>
            </a:endParaRPr>
          </a:p>
        </p:txBody>
      </p:sp>
      <p:sp>
        <p:nvSpPr>
          <p:cNvPr id="307" name="Google Shape;307;p9"/>
          <p:cNvSpPr/>
          <p:nvPr/>
        </p:nvSpPr>
        <p:spPr>
          <a:xfrm>
            <a:off x="10040112" y="2523744"/>
            <a:ext cx="1572768" cy="34747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3270</a:t>
            </a:r>
            <a:endParaRPr sz="1200" b="0" i="0" u="none" strike="noStrike" cap="none">
              <a:solidFill>
                <a:schemeClr val="dk1"/>
              </a:solidFill>
              <a:latin typeface="Calibri"/>
              <a:ea typeface="Calibri"/>
              <a:cs typeface="Calibri"/>
              <a:sym typeface="Calibri"/>
            </a:endParaRPr>
          </a:p>
        </p:txBody>
      </p:sp>
      <p:sp>
        <p:nvSpPr>
          <p:cNvPr id="308" name="Google Shape;308;p9"/>
          <p:cNvSpPr/>
          <p:nvPr/>
        </p:nvSpPr>
        <p:spPr>
          <a:xfrm>
            <a:off x="548640" y="3657600"/>
            <a:ext cx="11064240" cy="141732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9"/>
          <p:cNvSpPr/>
          <p:nvPr/>
        </p:nvSpPr>
        <p:spPr>
          <a:xfrm>
            <a:off x="713232" y="3730752"/>
            <a:ext cx="1088136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Domicile composition, 2020/21 versus 2024/25</a:t>
            </a:r>
            <a:endParaRPr sz="1200" b="0" i="0" u="none" strike="noStrike" cap="none">
              <a:solidFill>
                <a:schemeClr val="dk1"/>
              </a:solidFill>
              <a:latin typeface="Calibri"/>
              <a:ea typeface="Calibri"/>
              <a:cs typeface="Calibri"/>
              <a:sym typeface="Calibri"/>
            </a:endParaRPr>
          </a:p>
        </p:txBody>
      </p:sp>
      <p:sp>
        <p:nvSpPr>
          <p:cNvPr id="310" name="Google Shape;310;p9"/>
          <p:cNvSpPr/>
          <p:nvPr/>
        </p:nvSpPr>
        <p:spPr>
          <a:xfrm>
            <a:off x="713232" y="4069080"/>
            <a:ext cx="22860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UK</a:t>
            </a:r>
            <a:endParaRPr sz="1100" b="0" i="0" u="none" strike="noStrike" cap="none">
              <a:solidFill>
                <a:schemeClr val="dk1"/>
              </a:solidFill>
              <a:latin typeface="Calibri"/>
              <a:ea typeface="Calibri"/>
              <a:cs typeface="Calibri"/>
              <a:sym typeface="Calibri"/>
            </a:endParaRPr>
          </a:p>
        </p:txBody>
      </p:sp>
      <p:sp>
        <p:nvSpPr>
          <p:cNvPr id="311" name="Google Shape;311;p9"/>
          <p:cNvSpPr/>
          <p:nvPr/>
        </p:nvSpPr>
        <p:spPr>
          <a:xfrm>
            <a:off x="2084832" y="4069080"/>
            <a:ext cx="914400" cy="27432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81%</a:t>
            </a:r>
            <a:endParaRPr sz="1300" b="0" i="0" u="none" strike="noStrike" cap="none">
              <a:solidFill>
                <a:schemeClr val="dk1"/>
              </a:solidFill>
              <a:latin typeface="Calibri"/>
              <a:ea typeface="Calibri"/>
              <a:cs typeface="Calibri"/>
              <a:sym typeface="Calibri"/>
            </a:endParaRPr>
          </a:p>
        </p:txBody>
      </p:sp>
      <p:sp>
        <p:nvSpPr>
          <p:cNvPr id="312" name="Google Shape;312;p9"/>
          <p:cNvSpPr/>
          <p:nvPr/>
        </p:nvSpPr>
        <p:spPr>
          <a:xfrm>
            <a:off x="3044952" y="4069080"/>
            <a:ext cx="3657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a:t>
            </a:r>
            <a:endParaRPr sz="1200" b="0" i="0" u="none" strike="noStrike" cap="none">
              <a:solidFill>
                <a:schemeClr val="dk1"/>
              </a:solidFill>
              <a:latin typeface="Calibri"/>
              <a:ea typeface="Calibri"/>
              <a:cs typeface="Calibri"/>
              <a:sym typeface="Calibri"/>
            </a:endParaRPr>
          </a:p>
        </p:txBody>
      </p:sp>
      <p:sp>
        <p:nvSpPr>
          <p:cNvPr id="313" name="Google Shape;313;p9"/>
          <p:cNvSpPr/>
          <p:nvPr/>
        </p:nvSpPr>
        <p:spPr>
          <a:xfrm>
            <a:off x="3410712" y="4069080"/>
            <a:ext cx="914400" cy="27432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78.2%</a:t>
            </a:r>
            <a:endParaRPr sz="1300" b="0" i="0" u="none" strike="noStrike" cap="none">
              <a:solidFill>
                <a:schemeClr val="dk1"/>
              </a:solidFill>
              <a:latin typeface="Calibri"/>
              <a:ea typeface="Calibri"/>
              <a:cs typeface="Calibri"/>
              <a:sym typeface="Calibri"/>
            </a:endParaRPr>
          </a:p>
        </p:txBody>
      </p:sp>
      <p:sp>
        <p:nvSpPr>
          <p:cNvPr id="314" name="Google Shape;314;p9"/>
          <p:cNvSpPr/>
          <p:nvPr/>
        </p:nvSpPr>
        <p:spPr>
          <a:xfrm>
            <a:off x="4206240" y="4069080"/>
            <a:ext cx="22860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EU</a:t>
            </a:r>
            <a:endParaRPr sz="1100" b="0" i="0" u="none" strike="noStrike" cap="none">
              <a:solidFill>
                <a:schemeClr val="dk1"/>
              </a:solidFill>
              <a:latin typeface="Calibri"/>
              <a:ea typeface="Calibri"/>
              <a:cs typeface="Calibri"/>
              <a:sym typeface="Calibri"/>
            </a:endParaRPr>
          </a:p>
        </p:txBody>
      </p:sp>
      <p:sp>
        <p:nvSpPr>
          <p:cNvPr id="315" name="Google Shape;315;p9"/>
          <p:cNvSpPr/>
          <p:nvPr/>
        </p:nvSpPr>
        <p:spPr>
          <a:xfrm>
            <a:off x="5577840" y="4069080"/>
            <a:ext cx="914400" cy="27432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4.7%</a:t>
            </a:r>
            <a:endParaRPr sz="1300" b="0" i="0" u="none" strike="noStrike" cap="none">
              <a:solidFill>
                <a:schemeClr val="dk1"/>
              </a:solidFill>
              <a:latin typeface="Calibri"/>
              <a:ea typeface="Calibri"/>
              <a:cs typeface="Calibri"/>
              <a:sym typeface="Calibri"/>
            </a:endParaRPr>
          </a:p>
        </p:txBody>
      </p:sp>
      <p:sp>
        <p:nvSpPr>
          <p:cNvPr id="316" name="Google Shape;316;p9"/>
          <p:cNvSpPr/>
          <p:nvPr/>
        </p:nvSpPr>
        <p:spPr>
          <a:xfrm>
            <a:off x="6537960" y="4069080"/>
            <a:ext cx="3657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a:t>
            </a:r>
            <a:endParaRPr sz="1200" b="0" i="0" u="none" strike="noStrike" cap="none">
              <a:solidFill>
                <a:schemeClr val="dk1"/>
              </a:solidFill>
              <a:latin typeface="Calibri"/>
              <a:ea typeface="Calibri"/>
              <a:cs typeface="Calibri"/>
              <a:sym typeface="Calibri"/>
            </a:endParaRPr>
          </a:p>
        </p:txBody>
      </p:sp>
      <p:sp>
        <p:nvSpPr>
          <p:cNvPr id="317" name="Google Shape;317;p9"/>
          <p:cNvSpPr/>
          <p:nvPr/>
        </p:nvSpPr>
        <p:spPr>
          <a:xfrm>
            <a:off x="6903720" y="4069080"/>
            <a:ext cx="914400" cy="27432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2.1%</a:t>
            </a:r>
            <a:endParaRPr sz="1300" b="0" i="0" u="none" strike="noStrike" cap="none">
              <a:solidFill>
                <a:schemeClr val="dk1"/>
              </a:solidFill>
              <a:latin typeface="Calibri"/>
              <a:ea typeface="Calibri"/>
              <a:cs typeface="Calibri"/>
              <a:sym typeface="Calibri"/>
            </a:endParaRPr>
          </a:p>
        </p:txBody>
      </p:sp>
      <p:sp>
        <p:nvSpPr>
          <p:cNvPr id="318" name="Google Shape;318;p9"/>
          <p:cNvSpPr/>
          <p:nvPr/>
        </p:nvSpPr>
        <p:spPr>
          <a:xfrm>
            <a:off x="7772400" y="4069080"/>
            <a:ext cx="22860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International</a:t>
            </a:r>
            <a:endParaRPr sz="1100" b="0" i="0" u="none" strike="noStrike" cap="none">
              <a:solidFill>
                <a:schemeClr val="dk1"/>
              </a:solidFill>
              <a:latin typeface="Calibri"/>
              <a:ea typeface="Calibri"/>
              <a:cs typeface="Calibri"/>
              <a:sym typeface="Calibri"/>
            </a:endParaRPr>
          </a:p>
        </p:txBody>
      </p:sp>
      <p:sp>
        <p:nvSpPr>
          <p:cNvPr id="319" name="Google Shape;319;p9"/>
          <p:cNvSpPr/>
          <p:nvPr/>
        </p:nvSpPr>
        <p:spPr>
          <a:xfrm>
            <a:off x="9144000" y="4069080"/>
            <a:ext cx="914400" cy="27432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19%</a:t>
            </a:r>
            <a:endParaRPr sz="1300" b="0" i="0" u="none" strike="noStrike" cap="none">
              <a:solidFill>
                <a:schemeClr val="dk1"/>
              </a:solidFill>
              <a:latin typeface="Calibri"/>
              <a:ea typeface="Calibri"/>
              <a:cs typeface="Calibri"/>
              <a:sym typeface="Calibri"/>
            </a:endParaRPr>
          </a:p>
        </p:txBody>
      </p:sp>
      <p:sp>
        <p:nvSpPr>
          <p:cNvPr id="320" name="Google Shape;320;p9"/>
          <p:cNvSpPr/>
          <p:nvPr/>
        </p:nvSpPr>
        <p:spPr>
          <a:xfrm>
            <a:off x="10104120" y="4069080"/>
            <a:ext cx="3657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a:t>
            </a:r>
            <a:endParaRPr sz="1200" b="0" i="0" u="none" strike="noStrike" cap="none">
              <a:solidFill>
                <a:schemeClr val="dk1"/>
              </a:solidFill>
              <a:latin typeface="Calibri"/>
              <a:ea typeface="Calibri"/>
              <a:cs typeface="Calibri"/>
              <a:sym typeface="Calibri"/>
            </a:endParaRPr>
          </a:p>
        </p:txBody>
      </p:sp>
      <p:sp>
        <p:nvSpPr>
          <p:cNvPr id="321" name="Google Shape;321;p9"/>
          <p:cNvSpPr/>
          <p:nvPr/>
        </p:nvSpPr>
        <p:spPr>
          <a:xfrm>
            <a:off x="10469880" y="4069080"/>
            <a:ext cx="914400" cy="27432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21.5%</a:t>
            </a:r>
            <a:endParaRPr sz="1300" b="0" i="0" u="none" strike="noStrike" cap="none">
              <a:solidFill>
                <a:schemeClr val="dk1"/>
              </a:solidFill>
              <a:latin typeface="Calibri"/>
              <a:ea typeface="Calibri"/>
              <a:cs typeface="Calibri"/>
              <a:sym typeface="Calibri"/>
            </a:endParaRPr>
          </a:p>
        </p:txBody>
      </p:sp>
      <p:sp>
        <p:nvSpPr>
          <p:cNvPr id="322" name="Google Shape;322;p9"/>
          <p:cNvSpPr/>
          <p:nvPr/>
        </p:nvSpPr>
        <p:spPr>
          <a:xfrm>
            <a:off x="713232" y="4434840"/>
            <a:ext cx="1069848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Structural shift over the period: UK share -2.8pp, International share +2.5pp. Aggregate +2.4% growth is driven by international cohorts; UK trajectory classified stable, international classified sustained_growth, EU classified sustained_decline.</a:t>
            </a:r>
            <a:endParaRPr sz="1100" b="0" i="0" u="none" strike="noStrike" cap="none">
              <a:solidFill>
                <a:schemeClr val="dk1"/>
              </a:solidFill>
              <a:latin typeface="Calibri"/>
              <a:ea typeface="Calibri"/>
              <a:cs typeface="Calibri"/>
              <a:sym typeface="Calibri"/>
            </a:endParaRPr>
          </a:p>
        </p:txBody>
      </p:sp>
      <p:sp>
        <p:nvSpPr>
          <p:cNvPr id="323" name="Google Shape;323;p9"/>
          <p:cNvSpPr/>
          <p:nvPr/>
        </p:nvSpPr>
        <p:spPr>
          <a:xfrm>
            <a:off x="548640" y="5212080"/>
            <a:ext cx="1106424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Under the published D2 RAG rule, GREEN requires ≥5% growth AND </a:t>
            </a:r>
            <a:r>
              <a:rPr lang="en-US" sz="1100" b="0" i="0" u="none" strike="noStrike" cap="none" dirty="0" err="1">
                <a:solidFill>
                  <a:srgbClr val="4D4D4D"/>
                </a:solidFill>
                <a:latin typeface="Calibri"/>
                <a:ea typeface="Calibri"/>
                <a:cs typeface="Calibri"/>
                <a:sym typeface="Calibri"/>
              </a:rPr>
              <a:t>sustained_growth</a:t>
            </a:r>
            <a:r>
              <a:rPr lang="en-US" sz="1100" b="0" i="0" u="none" strike="noStrike" cap="none" dirty="0">
                <a:solidFill>
                  <a:srgbClr val="4D4D4D"/>
                </a:solidFill>
                <a:latin typeface="Calibri"/>
                <a:ea typeface="Calibri"/>
                <a:cs typeface="Calibri"/>
                <a:sym typeface="Calibri"/>
              </a:rPr>
              <a:t> trajectory. Caerwen shows +2.4% growth and volatile trajectory, so this dimension scores AMBER. The growth is real but its quality is contested by the volatile and </a:t>
            </a:r>
            <a:r>
              <a:rPr lang="en-US" sz="1100" b="0" i="0" u="none" strike="noStrike" cap="none" dirty="0" err="1">
                <a:solidFill>
                  <a:srgbClr val="4D4D4D"/>
                </a:solidFill>
                <a:latin typeface="Calibri"/>
                <a:ea typeface="Calibri"/>
                <a:cs typeface="Calibri"/>
                <a:sym typeface="Calibri"/>
              </a:rPr>
              <a:t>intl</a:t>
            </a:r>
            <a:r>
              <a:rPr lang="en-US" sz="1100" b="0" i="0" u="none" strike="noStrike" cap="none" dirty="0">
                <a:solidFill>
                  <a:srgbClr val="4D4D4D"/>
                </a:solidFill>
                <a:latin typeface="Calibri"/>
                <a:ea typeface="Calibri"/>
                <a:cs typeface="Calibri"/>
                <a:sym typeface="Calibri"/>
              </a:rPr>
              <a:t>-dependent profile.</a:t>
            </a:r>
            <a:endParaRPr sz="1100" b="0" i="0" u="none" strike="noStrike" cap="none" dirty="0">
              <a:solidFill>
                <a:schemeClr val="dk1"/>
              </a:solidFill>
              <a:latin typeface="Calibri"/>
              <a:ea typeface="Calibri"/>
              <a:cs typeface="Calibri"/>
              <a:sym typeface="Calibri"/>
            </a:endParaRPr>
          </a:p>
        </p:txBody>
      </p:sp>
      <p:sp>
        <p:nvSpPr>
          <p:cNvPr id="324" name="Google Shape;324;p9"/>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9"/>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26" name="Google Shape;326;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3675</Words>
  <Application>Microsoft Macintosh PowerPoint</Application>
  <PresentationFormat>Widescreen</PresentationFormat>
  <Paragraphs>492</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Montserrat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Blairgowrie HE Advisory</dc:creator>
  <cp:lastModifiedBy>David OConnor</cp:lastModifiedBy>
  <cp:revision>1</cp:revision>
  <dcterms:created xsi:type="dcterms:W3CDTF">2026-04-14T21:53:01Z</dcterms:created>
  <dcterms:modified xsi:type="dcterms:W3CDTF">2026-04-20T11:32:01Z</dcterms:modified>
</cp:coreProperties>
</file>