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y="6858000" cx="12192000"/>
  <p:notesSz cx="6858000" cy="12192000"/>
  <p:embeddedFontLst>
    <p:embeddedFont>
      <p:font typeface="Montserrat"/>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5" roundtripDataSignature="AMtx7mhMURaemYQknNuypQwhzY1uGAD7L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font" Target="fonts/Montserrat-bold.fntdata"/><Relationship Id="rId21" Type="http://schemas.openxmlformats.org/officeDocument/2006/relationships/font" Target="fonts/Montserrat-regular.fntdata"/><Relationship Id="rId24" Type="http://schemas.openxmlformats.org/officeDocument/2006/relationships/font" Target="fonts/Montserrat-boldItalic.fntdata"/><Relationship Id="rId23" Type="http://schemas.openxmlformats.org/officeDocument/2006/relationships/font" Target="fonts/Montserrat-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5"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2" name="Shape 612"/>
        <p:cNvGrpSpPr/>
        <p:nvPr/>
      </p:nvGrpSpPr>
      <p:grpSpPr>
        <a:xfrm>
          <a:off x="0" y="0"/>
          <a:ext cx="0" cy="0"/>
          <a:chOff x="0" y="0"/>
          <a:chExt cx="0" cy="0"/>
        </a:xfrm>
      </p:grpSpPr>
      <p:sp>
        <p:nvSpPr>
          <p:cNvPr id="613" name="Google Shape;61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4" name="Google Shape;614;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5" name="Google Shape;615;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2" name="Shape 682"/>
        <p:cNvGrpSpPr/>
        <p:nvPr/>
      </p:nvGrpSpPr>
      <p:grpSpPr>
        <a:xfrm>
          <a:off x="0" y="0"/>
          <a:ext cx="0" cy="0"/>
          <a:chOff x="0" y="0"/>
          <a:chExt cx="0" cy="0"/>
        </a:xfrm>
      </p:grpSpPr>
      <p:sp>
        <p:nvSpPr>
          <p:cNvPr id="683" name="Google Shape;68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4" name="Google Shape;68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5" name="Google Shape;685;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6" name="Shape 726"/>
        <p:cNvGrpSpPr/>
        <p:nvPr/>
      </p:nvGrpSpPr>
      <p:grpSpPr>
        <a:xfrm>
          <a:off x="0" y="0"/>
          <a:ext cx="0" cy="0"/>
          <a:chOff x="0" y="0"/>
          <a:chExt cx="0" cy="0"/>
        </a:xfrm>
      </p:grpSpPr>
      <p:sp>
        <p:nvSpPr>
          <p:cNvPr id="727" name="Google Shape;72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8" name="Google Shape;728;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9" name="Google Shape;729;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6" name="Shape 766"/>
        <p:cNvGrpSpPr/>
        <p:nvPr/>
      </p:nvGrpSpPr>
      <p:grpSpPr>
        <a:xfrm>
          <a:off x="0" y="0"/>
          <a:ext cx="0" cy="0"/>
          <a:chOff x="0" y="0"/>
          <a:chExt cx="0" cy="0"/>
        </a:xfrm>
      </p:grpSpPr>
      <p:sp>
        <p:nvSpPr>
          <p:cNvPr id="767" name="Google Shape;767;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68" name="Google Shape;768;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69" name="Google Shape;769;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6" name="Shape 836"/>
        <p:cNvGrpSpPr/>
        <p:nvPr/>
      </p:nvGrpSpPr>
      <p:grpSpPr>
        <a:xfrm>
          <a:off x="0" y="0"/>
          <a:ext cx="0" cy="0"/>
          <a:chOff x="0" y="0"/>
          <a:chExt cx="0" cy="0"/>
        </a:xfrm>
      </p:grpSpPr>
      <p:sp>
        <p:nvSpPr>
          <p:cNvPr id="837" name="Google Shape;837;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38" name="Google Shape;838;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39" name="Google Shape;839;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5" name="Shape 885"/>
        <p:cNvGrpSpPr/>
        <p:nvPr/>
      </p:nvGrpSpPr>
      <p:grpSpPr>
        <a:xfrm>
          <a:off x="0" y="0"/>
          <a:ext cx="0" cy="0"/>
          <a:chOff x="0" y="0"/>
          <a:chExt cx="0" cy="0"/>
        </a:xfrm>
      </p:grpSpPr>
      <p:sp>
        <p:nvSpPr>
          <p:cNvPr id="886" name="Google Shape;886;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87" name="Google Shape;887;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8" name="Google Shape;888;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0" name="Shape 1050"/>
        <p:cNvGrpSpPr/>
        <p:nvPr/>
      </p:nvGrpSpPr>
      <p:grpSpPr>
        <a:xfrm>
          <a:off x="0" y="0"/>
          <a:ext cx="0" cy="0"/>
          <a:chOff x="0" y="0"/>
          <a:chExt cx="0" cy="0"/>
        </a:xfrm>
      </p:grpSpPr>
      <p:sp>
        <p:nvSpPr>
          <p:cNvPr id="1051" name="Google Shape;1051;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52" name="Google Shape;1052;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3" name="Google Shape;1053;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 name="Shape 28"/>
        <p:cNvGrpSpPr/>
        <p:nvPr/>
      </p:nvGrpSpPr>
      <p:grpSpPr>
        <a:xfrm>
          <a:off x="0" y="0"/>
          <a:ext cx="0" cy="0"/>
          <a:chOff x="0" y="0"/>
          <a:chExt cx="0" cy="0"/>
        </a:xfrm>
      </p:grpSpPr>
      <p:sp>
        <p:nvSpPr>
          <p:cNvPr id="29" name="Google Shape;29;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 name="Google Shape;30;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 name="Google Shape;31;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6" name="Google Shape;7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7" name="Google Shape;77;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7" name="Google Shape;117;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 name="Google Shape;118;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4" name="Google Shape;274;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5" name="Google Shape;275;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5" name="Google Shape;345;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6" name="Google Shape;346;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5" name="Google Shape;415;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6" name="Google Shape;416;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2" name="Shape 482"/>
        <p:cNvGrpSpPr/>
        <p:nvPr/>
      </p:nvGrpSpPr>
      <p:grpSpPr>
        <a:xfrm>
          <a:off x="0" y="0"/>
          <a:ext cx="0" cy="0"/>
          <a:chOff x="0" y="0"/>
          <a:chExt cx="0" cy="0"/>
        </a:xfrm>
      </p:grpSpPr>
      <p:sp>
        <p:nvSpPr>
          <p:cNvPr id="483" name="Google Shape;483;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4" name="Google Shape;484;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5" name="Google Shape;485;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1" name="Shape 541"/>
        <p:cNvGrpSpPr/>
        <p:nvPr/>
      </p:nvGrpSpPr>
      <p:grpSpPr>
        <a:xfrm>
          <a:off x="0" y="0"/>
          <a:ext cx="0" cy="0"/>
          <a:chOff x="0" y="0"/>
          <a:chExt cx="0" cy="0"/>
        </a:xfrm>
      </p:grpSpPr>
      <p:sp>
        <p:nvSpPr>
          <p:cNvPr id="542" name="Google Shape;54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3" name="Google Shape;543;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4" name="Google Shape;544;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147"/>
        </a:solidFill>
      </p:bgPr>
    </p:bg>
    <p:spTree>
      <p:nvGrpSpPr>
        <p:cNvPr id="15" name="Shape 15"/>
        <p:cNvGrpSpPr/>
        <p:nvPr/>
      </p:nvGrpSpPr>
      <p:grpSpPr>
        <a:xfrm>
          <a:off x="0" y="0"/>
          <a:ext cx="0" cy="0"/>
          <a:chOff x="0" y="0"/>
          <a:chExt cx="0" cy="0"/>
        </a:xfrm>
      </p:grpSpPr>
      <p:sp>
        <p:nvSpPr>
          <p:cNvPr id="16" name="Google Shape;16;p1"/>
          <p:cNvSpPr/>
          <p:nvPr/>
        </p:nvSpPr>
        <p:spPr>
          <a:xfrm>
            <a:off x="0" y="0"/>
            <a:ext cx="73152" cy="6858000"/>
          </a:xfrm>
          <a:prstGeom prst="rect">
            <a:avLst/>
          </a:prstGeom>
          <a:solidFill>
            <a:srgbClr val="FFB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Users/davidoconnor/Downloads/Blairgowrie_code_scripts/blairgowrie-assets/blairgowrie-logo-reversed-on-dark.png" id="17" name="Google Shape;17;p1"/>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18" name="Google Shape;18;p1"/>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1"/>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6A88"/>
              </a:buClr>
              <a:buSzPts val="700"/>
              <a:buFont typeface="Calibri"/>
              <a:buNone/>
            </a:pPr>
            <a:r>
              <a:rPr b="0" i="0" lang="en-US" sz="700" u="none" cap="none" strike="noStrike">
                <a:solidFill>
                  <a:srgbClr val="4A6A8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20" name="Google Shape;20;p1"/>
          <p:cNvSpPr/>
          <p:nvPr/>
        </p:nvSpPr>
        <p:spPr>
          <a:xfrm>
            <a:off x="457200" y="1188720"/>
            <a:ext cx="9144000" cy="56692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3000"/>
              <a:buFont typeface="Montserrat"/>
              <a:buNone/>
            </a:pPr>
            <a:r>
              <a:rPr b="1" i="0" lang="en-US" sz="3000" u="none" cap="none" strike="noStrike">
                <a:solidFill>
                  <a:srgbClr val="FFFFFF"/>
                </a:solidFill>
                <a:latin typeface="Montserrat"/>
                <a:ea typeface="Montserrat"/>
                <a:cs typeface="Montserrat"/>
                <a:sym typeface="Montserrat"/>
              </a:rPr>
              <a:t>Student Momentum Diagnostic</a:t>
            </a:r>
            <a:endParaRPr b="0" i="0" sz="3000" u="none" cap="none" strike="noStrike">
              <a:solidFill>
                <a:schemeClr val="dk1"/>
              </a:solidFill>
              <a:latin typeface="Calibri"/>
              <a:ea typeface="Calibri"/>
              <a:cs typeface="Calibri"/>
              <a:sym typeface="Calibri"/>
            </a:endParaRPr>
          </a:p>
        </p:txBody>
      </p:sp>
      <p:sp>
        <p:nvSpPr>
          <p:cNvPr id="21" name="Google Shape;21;p1"/>
          <p:cNvSpPr/>
          <p:nvPr/>
        </p:nvSpPr>
        <p:spPr>
          <a:xfrm>
            <a:off x="457200" y="1828800"/>
            <a:ext cx="91440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2600"/>
              <a:buFont typeface="Montserrat"/>
              <a:buNone/>
            </a:pPr>
            <a:r>
              <a:rPr b="1" lang="en-US" sz="2600">
                <a:solidFill>
                  <a:srgbClr val="00CED1"/>
                </a:solidFill>
                <a:latin typeface="Montserrat"/>
                <a:ea typeface="Montserrat"/>
                <a:cs typeface="Montserrat"/>
                <a:sym typeface="Montserrat"/>
              </a:rPr>
              <a:t>Caerwen University</a:t>
            </a:r>
            <a:endParaRPr b="0" i="0" sz="2600" u="none" cap="none" strike="noStrike">
              <a:solidFill>
                <a:schemeClr val="dk1"/>
              </a:solidFill>
              <a:latin typeface="Calibri"/>
              <a:ea typeface="Calibri"/>
              <a:cs typeface="Calibri"/>
              <a:sym typeface="Calibri"/>
            </a:endParaRPr>
          </a:p>
        </p:txBody>
      </p:sp>
      <p:sp>
        <p:nvSpPr>
          <p:cNvPr id="22" name="Google Shape;22;p1"/>
          <p:cNvSpPr/>
          <p:nvPr/>
        </p:nvSpPr>
        <p:spPr>
          <a:xfrm>
            <a:off x="457200" y="2377440"/>
            <a:ext cx="5029200"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1"/>
          <p:cNvSpPr/>
          <p:nvPr/>
        </p:nvSpPr>
        <p:spPr>
          <a:xfrm>
            <a:off x="457200" y="2514600"/>
            <a:ext cx="73152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1200"/>
              <a:buFont typeface="Calibri"/>
              <a:buNone/>
            </a:pPr>
            <a:r>
              <a:rPr b="0" i="0" lang="en-US" sz="1200" u="none" cap="none" strike="noStrike">
                <a:solidFill>
                  <a:srgbClr val="A0B4C8"/>
                </a:solidFill>
                <a:latin typeface="Calibri"/>
                <a:ea typeface="Calibri"/>
                <a:cs typeface="Calibri"/>
                <a:sym typeface="Calibri"/>
              </a:rPr>
              <a:t>Audit Year: 2025–26  |  29 April 2026</a:t>
            </a:r>
            <a:endParaRPr b="0" i="0" sz="1200" u="none" cap="none" strike="noStrike">
              <a:solidFill>
                <a:schemeClr val="dk1"/>
              </a:solidFill>
              <a:latin typeface="Calibri"/>
              <a:ea typeface="Calibri"/>
              <a:cs typeface="Calibri"/>
              <a:sym typeface="Calibri"/>
            </a:endParaRPr>
          </a:p>
        </p:txBody>
      </p:sp>
      <p:sp>
        <p:nvSpPr>
          <p:cNvPr id="24" name="Google Shape;24;p1"/>
          <p:cNvSpPr/>
          <p:nvPr/>
        </p:nvSpPr>
        <p:spPr>
          <a:xfrm>
            <a:off x="457200" y="5303520"/>
            <a:ext cx="73152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400"/>
              <a:buFont typeface="Montserrat"/>
              <a:buNone/>
            </a:pPr>
            <a:r>
              <a:rPr b="1" i="0" lang="en-US" sz="1400" u="none" cap="none" strike="noStrike">
                <a:solidFill>
                  <a:srgbClr val="FFFFFF"/>
                </a:solidFill>
                <a:latin typeface="Montserrat"/>
                <a:ea typeface="Montserrat"/>
                <a:cs typeface="Montserrat"/>
                <a:sym typeface="Montserrat"/>
              </a:rPr>
              <a:t>Blairgowrie HE Advisory</a:t>
            </a:r>
            <a:endParaRPr b="0" i="0" sz="1400" u="none" cap="none" strike="noStrike">
              <a:solidFill>
                <a:schemeClr val="dk1"/>
              </a:solidFill>
              <a:latin typeface="Calibri"/>
              <a:ea typeface="Calibri"/>
              <a:cs typeface="Calibri"/>
              <a:sym typeface="Calibri"/>
            </a:endParaRPr>
          </a:p>
        </p:txBody>
      </p:sp>
      <p:sp>
        <p:nvSpPr>
          <p:cNvPr id="25" name="Google Shape;25;p1"/>
          <p:cNvSpPr/>
          <p:nvPr/>
        </p:nvSpPr>
        <p:spPr>
          <a:xfrm>
            <a:off x="457200" y="5669280"/>
            <a:ext cx="82296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1100"/>
              <a:buFont typeface="Calibri"/>
              <a:buNone/>
            </a:pPr>
            <a:r>
              <a:rPr b="0" i="1" lang="en-US" sz="1100" u="none" cap="none" strike="noStrike">
                <a:solidFill>
                  <a:srgbClr val="00CED1"/>
                </a:solidFill>
                <a:latin typeface="Calibri"/>
                <a:ea typeface="Calibri"/>
                <a:cs typeface="Calibri"/>
                <a:sym typeface="Calibri"/>
              </a:rPr>
              <a:t>Strategy that survives first contact with operations.</a:t>
            </a:r>
            <a:endParaRPr b="0" i="0" sz="1100" u="none" cap="none" strike="noStrike">
              <a:solidFill>
                <a:schemeClr val="dk1"/>
              </a:solidFill>
              <a:latin typeface="Calibri"/>
              <a:ea typeface="Calibri"/>
              <a:cs typeface="Calibri"/>
              <a:sym typeface="Calibri"/>
            </a:endParaRPr>
          </a:p>
        </p:txBody>
      </p:sp>
      <p:sp>
        <p:nvSpPr>
          <p:cNvPr id="26" name="Google Shape;26;p1"/>
          <p:cNvSpPr/>
          <p:nvPr/>
        </p:nvSpPr>
        <p:spPr>
          <a:xfrm>
            <a:off x="457200" y="6035040"/>
            <a:ext cx="11457432" cy="256032"/>
          </a:xfrm>
          <a:prstGeom prst="rect">
            <a:avLst/>
          </a:prstGeom>
          <a:solidFill>
            <a:srgbClr val="00153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1"/>
          <p:cNvSpPr/>
          <p:nvPr/>
        </p:nvSpPr>
        <p:spPr>
          <a:xfrm>
            <a:off x="594360" y="6053328"/>
            <a:ext cx="11064240"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1" lang="en-US" sz="750" u="none" cap="none" strike="noStrike">
                <a:solidFill>
                  <a:srgbClr val="A0B4C8"/>
                </a:solidFill>
                <a:latin typeface="Calibri"/>
                <a:ea typeface="Calibri"/>
                <a:cs typeface="Calibri"/>
                <a:sym typeface="Calibri"/>
              </a:rPr>
              <a:t>ANNUAL AUDIT — 2025–26  |  Next audit due: April 2027</a:t>
            </a:r>
            <a:endParaRPr b="0" i="0" sz="75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16" name="Shape 616"/>
        <p:cNvGrpSpPr/>
        <p:nvPr/>
      </p:nvGrpSpPr>
      <p:grpSpPr>
        <a:xfrm>
          <a:off x="0" y="0"/>
          <a:ext cx="0" cy="0"/>
          <a:chOff x="0" y="0"/>
          <a:chExt cx="0" cy="0"/>
        </a:xfrm>
      </p:grpSpPr>
      <p:pic>
        <p:nvPicPr>
          <p:cNvPr descr="/Users/davidoconnor/Downloads/Blairgowrie_code_scripts/blairgowrie-assets/blairgowrie-logo-primary-on-light.png" id="617" name="Google Shape;617;p10"/>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618" name="Google Shape;618;p10"/>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9" name="Google Shape;619;p10"/>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620" name="Google Shape;620;p10"/>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 5 — ENROLMENT</a:t>
            </a:r>
            <a:endParaRPr b="0" i="0" sz="750" u="none" cap="none" strike="noStrike">
              <a:solidFill>
                <a:schemeClr val="dk1"/>
              </a:solidFill>
              <a:latin typeface="Calibri"/>
              <a:ea typeface="Calibri"/>
              <a:cs typeface="Calibri"/>
              <a:sym typeface="Calibri"/>
            </a:endParaRPr>
          </a:p>
        </p:txBody>
      </p:sp>
      <p:sp>
        <p:nvSpPr>
          <p:cNvPr id="621" name="Google Shape;621;p10"/>
          <p:cNvSpPr/>
          <p:nvPr/>
        </p:nvSpPr>
        <p:spPr>
          <a:xfrm>
            <a:off x="365760" y="411480"/>
            <a:ext cx="9144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000"/>
              <a:buFont typeface="Montserrat"/>
              <a:buNone/>
            </a:pPr>
            <a:r>
              <a:rPr b="1" i="0" lang="en-US" sz="2000" u="none" cap="none" strike="noStrike">
                <a:solidFill>
                  <a:srgbClr val="002147"/>
                </a:solidFill>
                <a:latin typeface="Montserrat"/>
                <a:ea typeface="Montserrat"/>
                <a:cs typeface="Montserrat"/>
                <a:sym typeface="Montserrat"/>
              </a:rPr>
              <a:t>Moment 5 — Enrolment</a:t>
            </a:r>
            <a:endParaRPr b="0" i="0" sz="2000" u="none" cap="none" strike="noStrike">
              <a:solidFill>
                <a:schemeClr val="dk1"/>
              </a:solidFill>
              <a:latin typeface="Calibri"/>
              <a:ea typeface="Calibri"/>
              <a:cs typeface="Calibri"/>
              <a:sym typeface="Calibri"/>
            </a:endParaRPr>
          </a:p>
        </p:txBody>
      </p:sp>
      <p:sp>
        <p:nvSpPr>
          <p:cNvPr id="622" name="Google Shape;622;p10"/>
          <p:cNvSpPr/>
          <p:nvPr/>
        </p:nvSpPr>
        <p:spPr>
          <a:xfrm>
            <a:off x="365760" y="804672"/>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3" name="Google Shape;623;p10"/>
          <p:cNvSpPr/>
          <p:nvPr/>
        </p:nvSpPr>
        <p:spPr>
          <a:xfrm>
            <a:off x="365760" y="850392"/>
            <a:ext cx="11457432"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900"/>
              <a:buFont typeface="Calibri"/>
              <a:buNone/>
            </a:pPr>
            <a:r>
              <a:rPr b="0" i="1" lang="en-US" sz="900" u="none" cap="none" strike="noStrike">
                <a:solidFill>
                  <a:srgbClr val="A0B4C8"/>
                </a:solidFill>
                <a:latin typeface="Calibri"/>
                <a:ea typeface="Calibri"/>
                <a:cs typeface="Calibri"/>
                <a:sym typeface="Calibri"/>
              </a:rPr>
              <a:t>The final pre-arrival communication. Sets the emotional register for the student's first week.</a:t>
            </a:r>
            <a:endParaRPr b="0" i="0" sz="900" u="none" cap="none" strike="noStrike">
              <a:solidFill>
                <a:schemeClr val="dk1"/>
              </a:solidFill>
              <a:latin typeface="Calibri"/>
              <a:ea typeface="Calibri"/>
              <a:cs typeface="Calibri"/>
              <a:sym typeface="Calibri"/>
            </a:endParaRPr>
          </a:p>
        </p:txBody>
      </p:sp>
      <p:sp>
        <p:nvSpPr>
          <p:cNvPr id="624" name="Google Shape;624;p10"/>
          <p:cNvSpPr/>
          <p:nvPr/>
        </p:nvSpPr>
        <p:spPr>
          <a:xfrm>
            <a:off x="365760" y="1143000"/>
            <a:ext cx="2194560" cy="1463040"/>
          </a:xfrm>
          <a:prstGeom prst="rect">
            <a:avLst/>
          </a:prstGeom>
          <a:solidFill>
            <a:srgbClr val="002147"/>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5" name="Google Shape;625;p10"/>
          <p:cNvSpPr/>
          <p:nvPr/>
        </p:nvSpPr>
        <p:spPr>
          <a:xfrm>
            <a:off x="365760" y="1207008"/>
            <a:ext cx="2194560" cy="21945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 SCORE</a:t>
            </a:r>
            <a:endParaRPr b="0" i="0" sz="750" u="none" cap="none" strike="noStrike">
              <a:solidFill>
                <a:schemeClr val="dk1"/>
              </a:solidFill>
              <a:latin typeface="Calibri"/>
              <a:ea typeface="Calibri"/>
              <a:cs typeface="Calibri"/>
              <a:sym typeface="Calibri"/>
            </a:endParaRPr>
          </a:p>
        </p:txBody>
      </p:sp>
      <p:sp>
        <p:nvSpPr>
          <p:cNvPr id="626" name="Google Shape;626;p10"/>
          <p:cNvSpPr/>
          <p:nvPr/>
        </p:nvSpPr>
        <p:spPr>
          <a:xfrm>
            <a:off x="365760" y="1417320"/>
            <a:ext cx="2194560" cy="8229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4200"/>
              <a:buFont typeface="Montserrat"/>
              <a:buNone/>
            </a:pPr>
            <a:r>
              <a:rPr b="1" i="0" lang="en-US" sz="4200" u="none" cap="none" strike="noStrike">
                <a:solidFill>
                  <a:srgbClr val="FFFFFF"/>
                </a:solidFill>
                <a:latin typeface="Montserrat"/>
                <a:ea typeface="Montserrat"/>
                <a:cs typeface="Montserrat"/>
                <a:sym typeface="Montserrat"/>
              </a:rPr>
              <a:t>4.2</a:t>
            </a:r>
            <a:endParaRPr b="0" i="0" sz="4200" u="none" cap="none" strike="noStrike">
              <a:solidFill>
                <a:schemeClr val="dk1"/>
              </a:solidFill>
              <a:latin typeface="Calibri"/>
              <a:ea typeface="Calibri"/>
              <a:cs typeface="Calibri"/>
              <a:sym typeface="Calibri"/>
            </a:endParaRPr>
          </a:p>
        </p:txBody>
      </p:sp>
      <p:sp>
        <p:nvSpPr>
          <p:cNvPr id="627" name="Google Shape;627;p10"/>
          <p:cNvSpPr/>
          <p:nvPr/>
        </p:nvSpPr>
        <p:spPr>
          <a:xfrm>
            <a:off x="365760" y="2267712"/>
            <a:ext cx="2194560" cy="2286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900"/>
              <a:buFont typeface="Calibri"/>
              <a:buNone/>
            </a:pPr>
            <a:r>
              <a:rPr b="0" i="0" lang="en-US" sz="900" u="none" cap="none" strike="noStrike">
                <a:solidFill>
                  <a:srgbClr val="A0B4C8"/>
                </a:solidFill>
                <a:latin typeface="Calibri"/>
                <a:ea typeface="Calibri"/>
                <a:cs typeface="Calibri"/>
                <a:sym typeface="Calibri"/>
              </a:rPr>
              <a:t>/ 10</a:t>
            </a:r>
            <a:endParaRPr b="0" i="0" sz="900" u="none" cap="none" strike="noStrike">
              <a:solidFill>
                <a:schemeClr val="dk1"/>
              </a:solidFill>
              <a:latin typeface="Calibri"/>
              <a:ea typeface="Calibri"/>
              <a:cs typeface="Calibri"/>
              <a:sym typeface="Calibri"/>
            </a:endParaRPr>
          </a:p>
        </p:txBody>
      </p:sp>
      <p:sp>
        <p:nvSpPr>
          <p:cNvPr id="628" name="Google Shape;628;p10"/>
          <p:cNvSpPr/>
          <p:nvPr/>
        </p:nvSpPr>
        <p:spPr>
          <a:xfrm>
            <a:off x="365760" y="2697480"/>
            <a:ext cx="2194560" cy="105156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9" name="Google Shape;629;p10"/>
          <p:cNvSpPr/>
          <p:nvPr/>
        </p:nvSpPr>
        <p:spPr>
          <a:xfrm>
            <a:off x="365760" y="2697480"/>
            <a:ext cx="54864" cy="105156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0" name="Google Shape;630;p10"/>
          <p:cNvSpPr/>
          <p:nvPr/>
        </p:nvSpPr>
        <p:spPr>
          <a:xfrm>
            <a:off x="502920" y="2743200"/>
            <a:ext cx="201168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650"/>
              <a:buFont typeface="Montserrat"/>
              <a:buNone/>
            </a:pPr>
            <a:r>
              <a:rPr b="1" i="0" lang="en-US" sz="650" u="none" cap="none" strike="noStrike">
                <a:solidFill>
                  <a:srgbClr val="002147"/>
                </a:solidFill>
                <a:latin typeface="Montserrat"/>
                <a:ea typeface="Montserrat"/>
                <a:cs typeface="Montserrat"/>
                <a:sym typeface="Montserrat"/>
              </a:rPr>
              <a:t>WHY THIS MATTERS</a:t>
            </a:r>
            <a:endParaRPr b="0" i="0" sz="650" u="none" cap="none" strike="noStrike">
              <a:solidFill>
                <a:schemeClr val="dk1"/>
              </a:solidFill>
              <a:latin typeface="Calibri"/>
              <a:ea typeface="Calibri"/>
              <a:cs typeface="Calibri"/>
              <a:sym typeface="Calibri"/>
            </a:endParaRPr>
          </a:p>
        </p:txBody>
      </p:sp>
      <p:sp>
        <p:nvSpPr>
          <p:cNvPr id="631" name="Google Shape;631;p10"/>
          <p:cNvSpPr/>
          <p:nvPr/>
        </p:nvSpPr>
        <p:spPr>
          <a:xfrm>
            <a:off x="502920" y="2944368"/>
            <a:ext cx="2011680" cy="7498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The register of the final pre-arrival communication determines whether the student arrives emotionally ready or merely administratively prepared.</a:t>
            </a:r>
            <a:endParaRPr b="0" i="0" sz="750" u="none" cap="none" strike="noStrike">
              <a:solidFill>
                <a:schemeClr val="dk1"/>
              </a:solidFill>
              <a:latin typeface="Calibri"/>
              <a:ea typeface="Calibri"/>
              <a:cs typeface="Calibri"/>
              <a:sym typeface="Calibri"/>
            </a:endParaRPr>
          </a:p>
        </p:txBody>
      </p:sp>
      <p:sp>
        <p:nvSpPr>
          <p:cNvPr id="632" name="Google Shape;632;p10"/>
          <p:cNvSpPr/>
          <p:nvPr/>
        </p:nvSpPr>
        <p:spPr>
          <a:xfrm>
            <a:off x="365760" y="3840480"/>
            <a:ext cx="2194560" cy="77724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3" name="Google Shape;633;p10"/>
          <p:cNvSpPr/>
          <p:nvPr/>
        </p:nvSpPr>
        <p:spPr>
          <a:xfrm>
            <a:off x="457200" y="3886200"/>
            <a:ext cx="201168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Montserrat"/>
              <a:buNone/>
            </a:pPr>
            <a:r>
              <a:rPr b="1" i="0" lang="en-US" sz="650" u="none" cap="none" strike="noStrike">
                <a:solidFill>
                  <a:srgbClr val="A0B4C8"/>
                </a:solidFill>
                <a:latin typeface="Montserrat"/>
                <a:ea typeface="Montserrat"/>
                <a:cs typeface="Montserrat"/>
                <a:sym typeface="Montserrat"/>
              </a:rPr>
              <a:t>ARTIFACT ASSESSED</a:t>
            </a:r>
            <a:endParaRPr b="0" i="0" sz="650" u="none" cap="none" strike="noStrike">
              <a:solidFill>
                <a:schemeClr val="dk1"/>
              </a:solidFill>
              <a:latin typeface="Calibri"/>
              <a:ea typeface="Calibri"/>
              <a:cs typeface="Calibri"/>
              <a:sym typeface="Calibri"/>
            </a:endParaRPr>
          </a:p>
        </p:txBody>
      </p:sp>
      <p:sp>
        <p:nvSpPr>
          <p:cNvPr id="634" name="Google Shape;634;p10"/>
          <p:cNvSpPr/>
          <p:nvPr/>
        </p:nvSpPr>
        <p:spPr>
          <a:xfrm>
            <a:off x="457200" y="4069080"/>
            <a:ext cx="2011680" cy="502920"/>
          </a:xfrm>
          <a:prstGeom prst="rect">
            <a:avLst/>
          </a:prstGeom>
          <a:noFill/>
          <a:ln>
            <a:noFill/>
          </a:ln>
        </p:spPr>
        <p:txBody>
          <a:bodyPr anchorCtr="0" anchor="t" bIns="45700" lIns="91425" spcFirstLastPara="1" rIns="91425" wrap="square" tIns="45700">
            <a:norm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Registration page (</a:t>
            </a:r>
            <a:r>
              <a:rPr lang="en-US" sz="750">
                <a:solidFill>
                  <a:srgbClr val="4D4D4D"/>
                </a:solidFill>
                <a:latin typeface="Calibri"/>
                <a:ea typeface="Calibri"/>
                <a:cs typeface="Calibri"/>
                <a:sym typeface="Calibri"/>
              </a:rPr>
              <a:t>cw.ac</a:t>
            </a:r>
            <a:r>
              <a:rPr b="0" i="0" lang="en-US" sz="750" u="none" cap="none" strike="noStrike">
                <a:solidFill>
                  <a:srgbClr val="4D4D4D"/>
                </a:solidFill>
                <a:latin typeface="Calibri"/>
                <a:ea typeface="Calibri"/>
                <a:cs typeface="Calibri"/>
                <a:sym typeface="Calibri"/>
              </a:rPr>
              <a:t>.uk/students/registration) and pre-arrival instructions. Direct fetch successful. Academic year 2025-26 content confirmed.</a:t>
            </a:r>
            <a:endParaRPr b="0" i="0" sz="750" u="none" cap="none" strike="noStrike">
              <a:solidFill>
                <a:schemeClr val="dk1"/>
              </a:solidFill>
              <a:latin typeface="Calibri"/>
              <a:ea typeface="Calibri"/>
              <a:cs typeface="Calibri"/>
              <a:sym typeface="Calibri"/>
            </a:endParaRPr>
          </a:p>
        </p:txBody>
      </p:sp>
      <p:sp>
        <p:nvSpPr>
          <p:cNvPr id="635" name="Google Shape;635;p10"/>
          <p:cNvSpPr/>
          <p:nvPr/>
        </p:nvSpPr>
        <p:spPr>
          <a:xfrm>
            <a:off x="2743200" y="11430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6" name="Google Shape;636;p10"/>
          <p:cNvSpPr/>
          <p:nvPr/>
        </p:nvSpPr>
        <p:spPr>
          <a:xfrm>
            <a:off x="2834640" y="11887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Ethics</a:t>
            </a:r>
            <a:endParaRPr b="0" i="0" sz="900" u="none" cap="none" strike="noStrike">
              <a:solidFill>
                <a:schemeClr val="dk1"/>
              </a:solidFill>
              <a:latin typeface="Calibri"/>
              <a:ea typeface="Calibri"/>
              <a:cs typeface="Calibri"/>
              <a:sym typeface="Calibri"/>
            </a:endParaRPr>
          </a:p>
        </p:txBody>
      </p:sp>
      <p:sp>
        <p:nvSpPr>
          <p:cNvPr id="637" name="Google Shape;637;p10"/>
          <p:cNvSpPr/>
          <p:nvPr/>
        </p:nvSpPr>
        <p:spPr>
          <a:xfrm>
            <a:off x="6035040" y="11887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4 / 10</a:t>
            </a:r>
            <a:endParaRPr b="0" i="0" sz="1100" u="none" cap="none" strike="noStrike">
              <a:solidFill>
                <a:schemeClr val="dk1"/>
              </a:solidFill>
              <a:latin typeface="Calibri"/>
              <a:ea typeface="Calibri"/>
              <a:cs typeface="Calibri"/>
              <a:sym typeface="Calibri"/>
            </a:endParaRPr>
          </a:p>
        </p:txBody>
      </p:sp>
      <p:sp>
        <p:nvSpPr>
          <p:cNvPr id="638" name="Google Shape;638;p10"/>
          <p:cNvSpPr/>
          <p:nvPr/>
        </p:nvSpPr>
        <p:spPr>
          <a:xfrm>
            <a:off x="2834640" y="1472184"/>
            <a:ext cx="1682496"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9" name="Google Shape;639;p10"/>
          <p:cNvSpPr/>
          <p:nvPr/>
        </p:nvSpPr>
        <p:spPr>
          <a:xfrm>
            <a:off x="2743200" y="1828800"/>
            <a:ext cx="4480560" cy="594360"/>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0" name="Google Shape;640;p10"/>
          <p:cNvSpPr/>
          <p:nvPr/>
        </p:nvSpPr>
        <p:spPr>
          <a:xfrm>
            <a:off x="2834640" y="18745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900"/>
              <a:buFont typeface="Montserrat"/>
              <a:buNone/>
            </a:pPr>
            <a:r>
              <a:rPr b="1" i="0" lang="en-US" sz="900" u="none" cap="none" strike="noStrike">
                <a:solidFill>
                  <a:srgbClr val="C00000"/>
                </a:solidFill>
                <a:latin typeface="Montserrat"/>
                <a:ea typeface="Montserrat"/>
                <a:cs typeface="Montserrat"/>
                <a:sym typeface="Montserrat"/>
              </a:rPr>
              <a:t>Play</a:t>
            </a:r>
            <a:endParaRPr b="0" i="0" sz="900" u="none" cap="none" strike="noStrike">
              <a:solidFill>
                <a:schemeClr val="dk1"/>
              </a:solidFill>
              <a:latin typeface="Calibri"/>
              <a:ea typeface="Calibri"/>
              <a:cs typeface="Calibri"/>
              <a:sym typeface="Calibri"/>
            </a:endParaRPr>
          </a:p>
        </p:txBody>
      </p:sp>
      <p:sp>
        <p:nvSpPr>
          <p:cNvPr id="641" name="Google Shape;641;p10"/>
          <p:cNvSpPr/>
          <p:nvPr/>
        </p:nvSpPr>
        <p:spPr>
          <a:xfrm>
            <a:off x="6035040" y="18745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C00000"/>
              </a:buClr>
              <a:buSzPts val="1100"/>
              <a:buFont typeface="Montserrat"/>
              <a:buNone/>
            </a:pPr>
            <a:r>
              <a:rPr b="1" i="0" lang="en-US" sz="1100" u="none" cap="none" strike="noStrike">
                <a:solidFill>
                  <a:srgbClr val="C00000"/>
                </a:solidFill>
                <a:latin typeface="Montserrat"/>
                <a:ea typeface="Montserrat"/>
                <a:cs typeface="Montserrat"/>
                <a:sym typeface="Montserrat"/>
              </a:rPr>
              <a:t>3 / 10</a:t>
            </a:r>
            <a:endParaRPr b="0" i="0" sz="1100" u="none" cap="none" strike="noStrike">
              <a:solidFill>
                <a:schemeClr val="dk1"/>
              </a:solidFill>
              <a:latin typeface="Calibri"/>
              <a:ea typeface="Calibri"/>
              <a:cs typeface="Calibri"/>
              <a:sym typeface="Calibri"/>
            </a:endParaRPr>
          </a:p>
        </p:txBody>
      </p:sp>
      <p:sp>
        <p:nvSpPr>
          <p:cNvPr id="642" name="Google Shape;642;p10"/>
          <p:cNvSpPr/>
          <p:nvPr/>
        </p:nvSpPr>
        <p:spPr>
          <a:xfrm>
            <a:off x="2834640" y="2112866"/>
            <a:ext cx="1261800" cy="13710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3" name="Google Shape;643;p10"/>
          <p:cNvSpPr/>
          <p:nvPr/>
        </p:nvSpPr>
        <p:spPr>
          <a:xfrm>
            <a:off x="2834640" y="2268193"/>
            <a:ext cx="4297800" cy="109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550"/>
              <a:buFont typeface="Calibri"/>
              <a:buNone/>
            </a:pPr>
            <a:r>
              <a:rPr b="0" i="1" lang="en-US" sz="550" u="none" cap="none" strike="noStrike">
                <a:solidFill>
                  <a:srgbClr val="C00000"/>
                </a:solidFill>
                <a:latin typeface="Calibri"/>
                <a:ea typeface="Calibri"/>
                <a:cs typeface="Calibri"/>
                <a:sym typeface="Calibri"/>
              </a:rPr>
              <a:t>""You will be registered on the date stated in your offer letter" -- the language of administration, not community. The student's formal entry into the University is described in the passive voice."</a:t>
            </a:r>
            <a:endParaRPr b="0" i="0" sz="550" u="none" cap="none" strike="noStrike">
              <a:solidFill>
                <a:schemeClr val="dk1"/>
              </a:solidFill>
              <a:latin typeface="Calibri"/>
              <a:ea typeface="Calibri"/>
              <a:cs typeface="Calibri"/>
              <a:sym typeface="Calibri"/>
            </a:endParaRPr>
          </a:p>
        </p:txBody>
      </p:sp>
      <p:sp>
        <p:nvSpPr>
          <p:cNvPr id="644" name="Google Shape;644;p10"/>
          <p:cNvSpPr/>
          <p:nvPr/>
        </p:nvSpPr>
        <p:spPr>
          <a:xfrm>
            <a:off x="2743200" y="25146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5" name="Google Shape;645;p10"/>
          <p:cNvSpPr/>
          <p:nvPr/>
        </p:nvSpPr>
        <p:spPr>
          <a:xfrm>
            <a:off x="2834640" y="25603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Excellence</a:t>
            </a:r>
            <a:endParaRPr b="0" i="0" sz="900" u="none" cap="none" strike="noStrike">
              <a:solidFill>
                <a:schemeClr val="dk1"/>
              </a:solidFill>
              <a:latin typeface="Calibri"/>
              <a:ea typeface="Calibri"/>
              <a:cs typeface="Calibri"/>
              <a:sym typeface="Calibri"/>
            </a:endParaRPr>
          </a:p>
        </p:txBody>
      </p:sp>
      <p:sp>
        <p:nvSpPr>
          <p:cNvPr id="646" name="Google Shape;646;p10"/>
          <p:cNvSpPr/>
          <p:nvPr/>
        </p:nvSpPr>
        <p:spPr>
          <a:xfrm>
            <a:off x="6035040" y="25603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4 / 10</a:t>
            </a:r>
            <a:endParaRPr b="0" i="0" sz="1100" u="none" cap="none" strike="noStrike">
              <a:solidFill>
                <a:schemeClr val="dk1"/>
              </a:solidFill>
              <a:latin typeface="Calibri"/>
              <a:ea typeface="Calibri"/>
              <a:cs typeface="Calibri"/>
              <a:sym typeface="Calibri"/>
            </a:endParaRPr>
          </a:p>
        </p:txBody>
      </p:sp>
      <p:sp>
        <p:nvSpPr>
          <p:cNvPr id="647" name="Google Shape;647;p10"/>
          <p:cNvSpPr/>
          <p:nvPr/>
        </p:nvSpPr>
        <p:spPr>
          <a:xfrm>
            <a:off x="2834640" y="2789642"/>
            <a:ext cx="1682400" cy="13710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8" name="Google Shape;648;p10"/>
          <p:cNvSpPr/>
          <p:nvPr/>
        </p:nvSpPr>
        <p:spPr>
          <a:xfrm>
            <a:off x="2834650" y="2916955"/>
            <a:ext cx="4297800" cy="183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550"/>
              <a:buFont typeface="Calibri"/>
              <a:buNone/>
            </a:pPr>
            <a:r>
              <a:rPr b="0" i="1" lang="en-US" sz="550" u="none" cap="none" strike="noStrike">
                <a:solidFill>
                  <a:srgbClr val="7D6608"/>
                </a:solidFill>
                <a:latin typeface="Calibri"/>
                <a:ea typeface="Calibri"/>
                <a:cs typeface="Calibri"/>
                <a:sym typeface="Calibri"/>
              </a:rPr>
              <a:t>""Matriculation is a ceremony that formally admits you as a member of the University." Referenced but not celebrated; the ceremonial weight of the event is not used to build pre-arrival momentum."</a:t>
            </a:r>
            <a:endParaRPr b="0" i="0" sz="550" u="none" cap="none" strike="noStrike">
              <a:solidFill>
                <a:schemeClr val="dk1"/>
              </a:solidFill>
              <a:latin typeface="Calibri"/>
              <a:ea typeface="Calibri"/>
              <a:cs typeface="Calibri"/>
              <a:sym typeface="Calibri"/>
            </a:endParaRPr>
          </a:p>
        </p:txBody>
      </p:sp>
      <p:sp>
        <p:nvSpPr>
          <p:cNvPr id="649" name="Google Shape;649;p10"/>
          <p:cNvSpPr/>
          <p:nvPr/>
        </p:nvSpPr>
        <p:spPr>
          <a:xfrm>
            <a:off x="2743200" y="32004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0" name="Google Shape;650;p10"/>
          <p:cNvSpPr/>
          <p:nvPr/>
        </p:nvSpPr>
        <p:spPr>
          <a:xfrm>
            <a:off x="2834640" y="32461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Aesthetics</a:t>
            </a:r>
            <a:endParaRPr b="0" i="0" sz="900" u="none" cap="none" strike="noStrike">
              <a:solidFill>
                <a:schemeClr val="dk1"/>
              </a:solidFill>
              <a:latin typeface="Calibri"/>
              <a:ea typeface="Calibri"/>
              <a:cs typeface="Calibri"/>
              <a:sym typeface="Calibri"/>
            </a:endParaRPr>
          </a:p>
        </p:txBody>
      </p:sp>
      <p:sp>
        <p:nvSpPr>
          <p:cNvPr id="651" name="Google Shape;651;p10"/>
          <p:cNvSpPr/>
          <p:nvPr/>
        </p:nvSpPr>
        <p:spPr>
          <a:xfrm>
            <a:off x="6035040" y="32461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4 / 10</a:t>
            </a:r>
            <a:endParaRPr b="0" i="0" sz="1100" u="none" cap="none" strike="noStrike">
              <a:solidFill>
                <a:schemeClr val="dk1"/>
              </a:solidFill>
              <a:latin typeface="Calibri"/>
              <a:ea typeface="Calibri"/>
              <a:cs typeface="Calibri"/>
              <a:sym typeface="Calibri"/>
            </a:endParaRPr>
          </a:p>
        </p:txBody>
      </p:sp>
      <p:sp>
        <p:nvSpPr>
          <p:cNvPr id="652" name="Google Shape;652;p10"/>
          <p:cNvSpPr/>
          <p:nvPr/>
        </p:nvSpPr>
        <p:spPr>
          <a:xfrm>
            <a:off x="2834640" y="3529584"/>
            <a:ext cx="1682496"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3" name="Google Shape;653;p10"/>
          <p:cNvSpPr/>
          <p:nvPr/>
        </p:nvSpPr>
        <p:spPr>
          <a:xfrm>
            <a:off x="7360920" y="11430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4" name="Google Shape;654;p10"/>
          <p:cNvSpPr/>
          <p:nvPr/>
        </p:nvSpPr>
        <p:spPr>
          <a:xfrm>
            <a:off x="7452360" y="11887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Efficiency</a:t>
            </a:r>
            <a:endParaRPr b="0" i="0" sz="900" u="none" cap="none" strike="noStrike">
              <a:solidFill>
                <a:schemeClr val="dk1"/>
              </a:solidFill>
              <a:latin typeface="Calibri"/>
              <a:ea typeface="Calibri"/>
              <a:cs typeface="Calibri"/>
              <a:sym typeface="Calibri"/>
            </a:endParaRPr>
          </a:p>
        </p:txBody>
      </p:sp>
      <p:sp>
        <p:nvSpPr>
          <p:cNvPr id="655" name="Google Shape;655;p10"/>
          <p:cNvSpPr/>
          <p:nvPr/>
        </p:nvSpPr>
        <p:spPr>
          <a:xfrm>
            <a:off x="10652760" y="11887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6 / 10</a:t>
            </a:r>
            <a:endParaRPr b="0" i="0" sz="1100" u="none" cap="none" strike="noStrike">
              <a:solidFill>
                <a:schemeClr val="dk1"/>
              </a:solidFill>
              <a:latin typeface="Calibri"/>
              <a:ea typeface="Calibri"/>
              <a:cs typeface="Calibri"/>
              <a:sym typeface="Calibri"/>
            </a:endParaRPr>
          </a:p>
        </p:txBody>
      </p:sp>
      <p:sp>
        <p:nvSpPr>
          <p:cNvPr id="656" name="Google Shape;656;p10"/>
          <p:cNvSpPr/>
          <p:nvPr/>
        </p:nvSpPr>
        <p:spPr>
          <a:xfrm>
            <a:off x="7452360" y="1472184"/>
            <a:ext cx="2523744"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7" name="Google Shape;657;p10"/>
          <p:cNvSpPr/>
          <p:nvPr/>
        </p:nvSpPr>
        <p:spPr>
          <a:xfrm>
            <a:off x="7360920" y="1828800"/>
            <a:ext cx="4480560" cy="594360"/>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8" name="Google Shape;658;p10"/>
          <p:cNvSpPr/>
          <p:nvPr/>
        </p:nvSpPr>
        <p:spPr>
          <a:xfrm>
            <a:off x="7452360" y="18745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900"/>
              <a:buFont typeface="Montserrat"/>
              <a:buNone/>
            </a:pPr>
            <a:r>
              <a:rPr b="1" i="0" lang="en-US" sz="900" u="none" cap="none" strike="noStrike">
                <a:solidFill>
                  <a:srgbClr val="C00000"/>
                </a:solidFill>
                <a:latin typeface="Montserrat"/>
                <a:ea typeface="Montserrat"/>
                <a:cs typeface="Montserrat"/>
                <a:sym typeface="Montserrat"/>
              </a:rPr>
              <a:t>Creativity</a:t>
            </a:r>
            <a:endParaRPr b="0" i="0" sz="900" u="none" cap="none" strike="noStrike">
              <a:solidFill>
                <a:schemeClr val="dk1"/>
              </a:solidFill>
              <a:latin typeface="Calibri"/>
              <a:ea typeface="Calibri"/>
              <a:cs typeface="Calibri"/>
              <a:sym typeface="Calibri"/>
            </a:endParaRPr>
          </a:p>
        </p:txBody>
      </p:sp>
      <p:sp>
        <p:nvSpPr>
          <p:cNvPr id="659" name="Google Shape;659;p10"/>
          <p:cNvSpPr/>
          <p:nvPr/>
        </p:nvSpPr>
        <p:spPr>
          <a:xfrm>
            <a:off x="10652760" y="18745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C00000"/>
              </a:buClr>
              <a:buSzPts val="1100"/>
              <a:buFont typeface="Montserrat"/>
              <a:buNone/>
            </a:pPr>
            <a:r>
              <a:rPr b="1" i="0" lang="en-US" sz="1100" u="none" cap="none" strike="noStrike">
                <a:solidFill>
                  <a:srgbClr val="C00000"/>
                </a:solidFill>
                <a:latin typeface="Montserrat"/>
                <a:ea typeface="Montserrat"/>
                <a:cs typeface="Montserrat"/>
                <a:sym typeface="Montserrat"/>
              </a:rPr>
              <a:t>3 / 10</a:t>
            </a:r>
            <a:endParaRPr b="0" i="0" sz="1100" u="none" cap="none" strike="noStrike">
              <a:solidFill>
                <a:schemeClr val="dk1"/>
              </a:solidFill>
              <a:latin typeface="Calibri"/>
              <a:ea typeface="Calibri"/>
              <a:cs typeface="Calibri"/>
              <a:sym typeface="Calibri"/>
            </a:endParaRPr>
          </a:p>
        </p:txBody>
      </p:sp>
      <p:sp>
        <p:nvSpPr>
          <p:cNvPr id="660" name="Google Shape;660;p10"/>
          <p:cNvSpPr/>
          <p:nvPr/>
        </p:nvSpPr>
        <p:spPr>
          <a:xfrm>
            <a:off x="7452360" y="2112866"/>
            <a:ext cx="1261800" cy="13710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1" name="Google Shape;661;p10"/>
          <p:cNvSpPr/>
          <p:nvPr/>
        </p:nvSpPr>
        <p:spPr>
          <a:xfrm>
            <a:off x="7452350" y="2231155"/>
            <a:ext cx="4297800" cy="183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550"/>
              <a:buFont typeface="Calibri"/>
              <a:buNone/>
            </a:pPr>
            <a:r>
              <a:rPr b="0" i="1" lang="en-US" sz="550" u="none" cap="none" strike="noStrike">
                <a:solidFill>
                  <a:srgbClr val="C00000"/>
                </a:solidFill>
                <a:latin typeface="Calibri"/>
                <a:ea typeface="Calibri"/>
                <a:cs typeface="Calibri"/>
                <a:sym typeface="Calibri"/>
              </a:rPr>
              <a:t>""Your timetable and course materials will be sent to you by your department." No anticipatory intellectual excitement at the moment of imminent arrival."</a:t>
            </a:r>
            <a:endParaRPr b="0" i="0" sz="550" u="none" cap="none" strike="noStrike">
              <a:solidFill>
                <a:schemeClr val="dk1"/>
              </a:solidFill>
              <a:latin typeface="Calibri"/>
              <a:ea typeface="Calibri"/>
              <a:cs typeface="Calibri"/>
              <a:sym typeface="Calibri"/>
            </a:endParaRPr>
          </a:p>
        </p:txBody>
      </p:sp>
      <p:sp>
        <p:nvSpPr>
          <p:cNvPr id="662" name="Google Shape;662;p10"/>
          <p:cNvSpPr/>
          <p:nvPr/>
        </p:nvSpPr>
        <p:spPr>
          <a:xfrm>
            <a:off x="7360920" y="25146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3" name="Google Shape;663;p10"/>
          <p:cNvSpPr/>
          <p:nvPr/>
        </p:nvSpPr>
        <p:spPr>
          <a:xfrm>
            <a:off x="7452360" y="25603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Esteem</a:t>
            </a:r>
            <a:endParaRPr b="0" i="0" sz="900" u="none" cap="none" strike="noStrike">
              <a:solidFill>
                <a:schemeClr val="dk1"/>
              </a:solidFill>
              <a:latin typeface="Calibri"/>
              <a:ea typeface="Calibri"/>
              <a:cs typeface="Calibri"/>
              <a:sym typeface="Calibri"/>
            </a:endParaRPr>
          </a:p>
        </p:txBody>
      </p:sp>
      <p:sp>
        <p:nvSpPr>
          <p:cNvPr id="664" name="Google Shape;664;p10"/>
          <p:cNvSpPr/>
          <p:nvPr/>
        </p:nvSpPr>
        <p:spPr>
          <a:xfrm>
            <a:off x="10652760" y="25603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6 / 10</a:t>
            </a:r>
            <a:endParaRPr b="0" i="0" sz="1100" u="none" cap="none" strike="noStrike">
              <a:solidFill>
                <a:schemeClr val="dk1"/>
              </a:solidFill>
              <a:latin typeface="Calibri"/>
              <a:ea typeface="Calibri"/>
              <a:cs typeface="Calibri"/>
              <a:sym typeface="Calibri"/>
            </a:endParaRPr>
          </a:p>
        </p:txBody>
      </p:sp>
      <p:sp>
        <p:nvSpPr>
          <p:cNvPr id="665" name="Google Shape;665;p10"/>
          <p:cNvSpPr/>
          <p:nvPr/>
        </p:nvSpPr>
        <p:spPr>
          <a:xfrm>
            <a:off x="7452360" y="2843784"/>
            <a:ext cx="2523744"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6" name="Google Shape;666;p10"/>
          <p:cNvSpPr/>
          <p:nvPr/>
        </p:nvSpPr>
        <p:spPr>
          <a:xfrm>
            <a:off x="7360920" y="32004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7" name="Google Shape;667;p10"/>
          <p:cNvSpPr/>
          <p:nvPr/>
        </p:nvSpPr>
        <p:spPr>
          <a:xfrm>
            <a:off x="7452360" y="32461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Status</a:t>
            </a:r>
            <a:endParaRPr b="0" i="0" sz="900" u="none" cap="none" strike="noStrike">
              <a:solidFill>
                <a:schemeClr val="dk1"/>
              </a:solidFill>
              <a:latin typeface="Calibri"/>
              <a:ea typeface="Calibri"/>
              <a:cs typeface="Calibri"/>
              <a:sym typeface="Calibri"/>
            </a:endParaRPr>
          </a:p>
        </p:txBody>
      </p:sp>
      <p:sp>
        <p:nvSpPr>
          <p:cNvPr id="668" name="Google Shape;668;p10"/>
          <p:cNvSpPr/>
          <p:nvPr/>
        </p:nvSpPr>
        <p:spPr>
          <a:xfrm>
            <a:off x="10652760" y="32461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4 / 10</a:t>
            </a:r>
            <a:endParaRPr b="0" i="0" sz="1100" u="none" cap="none" strike="noStrike">
              <a:solidFill>
                <a:schemeClr val="dk1"/>
              </a:solidFill>
              <a:latin typeface="Calibri"/>
              <a:ea typeface="Calibri"/>
              <a:cs typeface="Calibri"/>
              <a:sym typeface="Calibri"/>
            </a:endParaRPr>
          </a:p>
        </p:txBody>
      </p:sp>
      <p:sp>
        <p:nvSpPr>
          <p:cNvPr id="669" name="Google Shape;669;p10"/>
          <p:cNvSpPr/>
          <p:nvPr/>
        </p:nvSpPr>
        <p:spPr>
          <a:xfrm>
            <a:off x="7452360" y="3529584"/>
            <a:ext cx="1682496"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0" name="Google Shape;670;p10"/>
          <p:cNvSpPr/>
          <p:nvPr/>
        </p:nvSpPr>
        <p:spPr>
          <a:xfrm>
            <a:off x="2743200" y="3931920"/>
            <a:ext cx="9079992" cy="777240"/>
          </a:xfrm>
          <a:prstGeom prst="rect">
            <a:avLst/>
          </a:prstGeom>
          <a:solidFill>
            <a:srgbClr val="001530"/>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1" name="Google Shape;671;p10"/>
          <p:cNvSpPr/>
          <p:nvPr/>
        </p:nvSpPr>
        <p:spPr>
          <a:xfrm>
            <a:off x="2743200" y="3931920"/>
            <a:ext cx="73152" cy="77724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2" name="Google Shape;672;p10"/>
          <p:cNvSpPr/>
          <p:nvPr/>
        </p:nvSpPr>
        <p:spPr>
          <a:xfrm>
            <a:off x="2926080" y="4005072"/>
            <a:ext cx="8805672"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950"/>
              <a:buFont typeface="Calibri"/>
              <a:buNone/>
            </a:pPr>
            <a:r>
              <a:rPr b="0" i="1" lang="en-US" sz="950" u="none" cap="none" strike="noStrike">
                <a:solidFill>
                  <a:srgbClr val="FFFFFF"/>
                </a:solidFill>
                <a:latin typeface="Calibri"/>
                <a:ea typeface="Calibri"/>
                <a:cs typeface="Calibri"/>
                <a:sym typeface="Calibri"/>
              </a:rPr>
              <a:t>"Your registration is the formal process by which you become a member of the University. You will be registered on the date stated in your offer letter."</a:t>
            </a:r>
            <a:endParaRPr b="0" i="0" sz="950" u="none" cap="none" strike="noStrike">
              <a:solidFill>
                <a:schemeClr val="dk1"/>
              </a:solidFill>
              <a:latin typeface="Calibri"/>
              <a:ea typeface="Calibri"/>
              <a:cs typeface="Calibri"/>
              <a:sym typeface="Calibri"/>
            </a:endParaRPr>
          </a:p>
        </p:txBody>
      </p:sp>
      <p:sp>
        <p:nvSpPr>
          <p:cNvPr id="673" name="Google Shape;673;p10"/>
          <p:cNvSpPr/>
          <p:nvPr/>
        </p:nvSpPr>
        <p:spPr>
          <a:xfrm>
            <a:off x="2926080" y="4480560"/>
            <a:ext cx="8805672"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Calibri"/>
              <a:buNone/>
            </a:pPr>
            <a:r>
              <a:rPr b="0" i="1" lang="en-US" sz="750" u="none" cap="none" strike="noStrike">
                <a:solidFill>
                  <a:srgbClr val="00CED1"/>
                </a:solidFill>
                <a:latin typeface="Calibri"/>
                <a:ea typeface="Calibri"/>
                <a:cs typeface="Calibri"/>
                <a:sym typeface="Calibri"/>
              </a:rPr>
              <a:t>Source: </a:t>
            </a:r>
            <a:r>
              <a:rPr i="1" lang="en-US" sz="750">
                <a:solidFill>
                  <a:srgbClr val="00CED1"/>
                </a:solidFill>
                <a:latin typeface="Calibri"/>
                <a:ea typeface="Calibri"/>
                <a:cs typeface="Calibri"/>
                <a:sym typeface="Calibri"/>
              </a:rPr>
              <a:t>cw.ac</a:t>
            </a:r>
            <a:r>
              <a:rPr b="0" i="1" lang="en-US" sz="750" u="none" cap="none" strike="noStrike">
                <a:solidFill>
                  <a:srgbClr val="00CED1"/>
                </a:solidFill>
                <a:latin typeface="Calibri"/>
                <a:ea typeface="Calibri"/>
                <a:cs typeface="Calibri"/>
                <a:sym typeface="Calibri"/>
              </a:rPr>
              <a:t>.uk registration page, sourced April 2026</a:t>
            </a:r>
            <a:endParaRPr b="0" i="0" sz="750" u="none" cap="none" strike="noStrike">
              <a:solidFill>
                <a:schemeClr val="dk1"/>
              </a:solidFill>
              <a:latin typeface="Calibri"/>
              <a:ea typeface="Calibri"/>
              <a:cs typeface="Calibri"/>
              <a:sym typeface="Calibri"/>
            </a:endParaRPr>
          </a:p>
        </p:txBody>
      </p:sp>
      <p:sp>
        <p:nvSpPr>
          <p:cNvPr id="674" name="Google Shape;674;p10"/>
          <p:cNvSpPr/>
          <p:nvPr/>
        </p:nvSpPr>
        <p:spPr>
          <a:xfrm>
            <a:off x="365760" y="5029200"/>
            <a:ext cx="11457432" cy="118872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5" name="Google Shape;675;p10"/>
          <p:cNvSpPr/>
          <p:nvPr/>
        </p:nvSpPr>
        <p:spPr>
          <a:xfrm>
            <a:off x="365760" y="5029200"/>
            <a:ext cx="54864" cy="118872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6" name="Google Shape;676;p10"/>
          <p:cNvSpPr/>
          <p:nvPr/>
        </p:nvSpPr>
        <p:spPr>
          <a:xfrm>
            <a:off x="548640" y="5074920"/>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Key Strength</a:t>
            </a:r>
            <a:endParaRPr b="0" i="0" sz="800" u="none" cap="none" strike="noStrike">
              <a:solidFill>
                <a:schemeClr val="dk1"/>
              </a:solidFill>
              <a:latin typeface="Calibri"/>
              <a:ea typeface="Calibri"/>
              <a:cs typeface="Calibri"/>
              <a:sym typeface="Calibri"/>
            </a:endParaRPr>
          </a:p>
        </p:txBody>
      </p:sp>
      <p:sp>
        <p:nvSpPr>
          <p:cNvPr id="677" name="Google Shape;677;p10"/>
          <p:cNvSpPr/>
          <p:nvPr/>
        </p:nvSpPr>
        <p:spPr>
          <a:xfrm>
            <a:off x="548640" y="5276088"/>
            <a:ext cx="347472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The registration page is operationally comprehensive: matriculation date, college check-in, IT account activation, and library registration are all clearly sequenced.</a:t>
            </a:r>
            <a:endParaRPr b="0" i="0" sz="850" u="none" cap="none" strike="noStrike">
              <a:solidFill>
                <a:schemeClr val="dk1"/>
              </a:solidFill>
              <a:latin typeface="Calibri"/>
              <a:ea typeface="Calibri"/>
              <a:cs typeface="Calibri"/>
              <a:sym typeface="Calibri"/>
            </a:endParaRPr>
          </a:p>
        </p:txBody>
      </p:sp>
      <p:sp>
        <p:nvSpPr>
          <p:cNvPr id="678" name="Google Shape;678;p10"/>
          <p:cNvSpPr/>
          <p:nvPr/>
        </p:nvSpPr>
        <p:spPr>
          <a:xfrm>
            <a:off x="4206240" y="5074920"/>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800"/>
              <a:buFont typeface="Montserrat"/>
              <a:buNone/>
            </a:pPr>
            <a:r>
              <a:rPr b="1" i="0" lang="en-US" sz="800" u="none" cap="none" strike="noStrike">
                <a:solidFill>
                  <a:srgbClr val="C00000"/>
                </a:solidFill>
                <a:latin typeface="Montserrat"/>
                <a:ea typeface="Montserrat"/>
                <a:cs typeface="Montserrat"/>
                <a:sym typeface="Montserrat"/>
              </a:rPr>
              <a:t>Key Failure</a:t>
            </a:r>
            <a:endParaRPr b="0" i="0" sz="800" u="none" cap="none" strike="noStrike">
              <a:solidFill>
                <a:schemeClr val="dk1"/>
              </a:solidFill>
              <a:latin typeface="Calibri"/>
              <a:ea typeface="Calibri"/>
              <a:cs typeface="Calibri"/>
              <a:sym typeface="Calibri"/>
            </a:endParaRPr>
          </a:p>
        </p:txBody>
      </p:sp>
      <p:sp>
        <p:nvSpPr>
          <p:cNvPr id="679" name="Google Shape;679;p10"/>
          <p:cNvSpPr/>
          <p:nvPr/>
        </p:nvSpPr>
        <p:spPr>
          <a:xfrm>
            <a:off x="4206240" y="5276088"/>
            <a:ext cx="347472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The page is written for administration, not for a student who is days away from joining one of the world's oldest universities. The word 'welcome' does not appear.</a:t>
            </a:r>
            <a:endParaRPr b="0" i="0" sz="850" u="none" cap="none" strike="noStrike">
              <a:solidFill>
                <a:schemeClr val="dk1"/>
              </a:solidFill>
              <a:latin typeface="Calibri"/>
              <a:ea typeface="Calibri"/>
              <a:cs typeface="Calibri"/>
              <a:sym typeface="Calibri"/>
            </a:endParaRPr>
          </a:p>
        </p:txBody>
      </p:sp>
      <p:sp>
        <p:nvSpPr>
          <p:cNvPr id="680" name="Google Shape;680;p10"/>
          <p:cNvSpPr/>
          <p:nvPr/>
        </p:nvSpPr>
        <p:spPr>
          <a:xfrm>
            <a:off x="7863840" y="5074920"/>
            <a:ext cx="374904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Strategic Implication</a:t>
            </a:r>
            <a:endParaRPr b="0" i="0" sz="800" u="none" cap="none" strike="noStrike">
              <a:solidFill>
                <a:schemeClr val="dk1"/>
              </a:solidFill>
              <a:latin typeface="Calibri"/>
              <a:ea typeface="Calibri"/>
              <a:cs typeface="Calibri"/>
              <a:sym typeface="Calibri"/>
            </a:endParaRPr>
          </a:p>
        </p:txBody>
      </p:sp>
      <p:sp>
        <p:nvSpPr>
          <p:cNvPr id="681" name="Google Shape;681;p10"/>
          <p:cNvSpPr/>
          <p:nvPr/>
        </p:nvSpPr>
        <p:spPr>
          <a:xfrm>
            <a:off x="7863840" y="5276088"/>
            <a:ext cx="374904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A student whose last substantive communication before arrival is a registration checklist arrives administratively prepared but emotionally </a:t>
            </a:r>
            <a:r>
              <a:rPr lang="en-US" sz="850">
                <a:solidFill>
                  <a:srgbClr val="4D4D4D"/>
                </a:solidFill>
                <a:latin typeface="Calibri"/>
                <a:ea typeface="Calibri"/>
                <a:cs typeface="Calibri"/>
                <a:sym typeface="Calibri"/>
              </a:rPr>
              <a:t>under committed</a:t>
            </a:r>
            <a:r>
              <a:rPr b="0" i="0" lang="en-US" sz="850" u="none" cap="none" strike="noStrike">
                <a:solidFill>
                  <a:srgbClr val="4D4D4D"/>
                </a:solidFill>
                <a:latin typeface="Calibri"/>
                <a:ea typeface="Calibri"/>
                <a:cs typeface="Calibri"/>
                <a:sym typeface="Calibri"/>
              </a:rPr>
              <a:t> -- the profile associated with early-withdrawal risk.</a:t>
            </a:r>
            <a:endParaRPr b="0" i="0" sz="85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86" name="Shape 686"/>
        <p:cNvGrpSpPr/>
        <p:nvPr/>
      </p:nvGrpSpPr>
      <p:grpSpPr>
        <a:xfrm>
          <a:off x="0" y="0"/>
          <a:ext cx="0" cy="0"/>
          <a:chOff x="0" y="0"/>
          <a:chExt cx="0" cy="0"/>
        </a:xfrm>
      </p:grpSpPr>
      <p:pic>
        <p:nvPicPr>
          <p:cNvPr descr="/Users/davidoconnor/Downloads/Blairgowrie_code_scripts/blairgowrie-assets/blairgowrie-logo-primary-on-light.png" id="687" name="Google Shape;687;p11"/>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688" name="Google Shape;688;p11"/>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9" name="Google Shape;689;p11"/>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690" name="Google Shape;690;p11"/>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MOMENTUM KILLERS</a:t>
            </a:r>
            <a:endParaRPr b="0" i="0" sz="750" u="none" cap="none" strike="noStrike">
              <a:solidFill>
                <a:schemeClr val="dk1"/>
              </a:solidFill>
              <a:latin typeface="Calibri"/>
              <a:ea typeface="Calibri"/>
              <a:cs typeface="Calibri"/>
              <a:sym typeface="Calibri"/>
            </a:endParaRPr>
          </a:p>
        </p:txBody>
      </p:sp>
      <p:sp>
        <p:nvSpPr>
          <p:cNvPr id="691" name="Google Shape;691;p11"/>
          <p:cNvSpPr/>
          <p:nvPr/>
        </p:nvSpPr>
        <p:spPr>
          <a:xfrm>
            <a:off x="365760" y="457200"/>
            <a:ext cx="91440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200"/>
              <a:buFont typeface="Montserrat"/>
              <a:buNone/>
            </a:pPr>
            <a:r>
              <a:rPr b="1" i="0" lang="en-US" sz="2200" u="none" cap="none" strike="noStrike">
                <a:solidFill>
                  <a:srgbClr val="002147"/>
                </a:solidFill>
                <a:latin typeface="Montserrat"/>
                <a:ea typeface="Montserrat"/>
                <a:cs typeface="Montserrat"/>
                <a:sym typeface="Montserrat"/>
              </a:rPr>
              <a:t>Top 2 Momentum Killers</a:t>
            </a:r>
            <a:endParaRPr b="0" i="0" sz="2200" u="none" cap="none" strike="noStrike">
              <a:solidFill>
                <a:schemeClr val="dk1"/>
              </a:solidFill>
              <a:latin typeface="Calibri"/>
              <a:ea typeface="Calibri"/>
              <a:cs typeface="Calibri"/>
              <a:sym typeface="Calibri"/>
            </a:endParaRPr>
          </a:p>
        </p:txBody>
      </p:sp>
      <p:sp>
        <p:nvSpPr>
          <p:cNvPr id="692" name="Google Shape;692;p11"/>
          <p:cNvSpPr/>
          <p:nvPr/>
        </p:nvSpPr>
        <p:spPr>
          <a:xfrm>
            <a:off x="365760" y="914400"/>
            <a:ext cx="11457432" cy="27432"/>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3" name="Google Shape;693;p11"/>
          <p:cNvSpPr/>
          <p:nvPr/>
        </p:nvSpPr>
        <p:spPr>
          <a:xfrm>
            <a:off x="365760" y="1005840"/>
            <a:ext cx="11457432"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950"/>
              <a:buFont typeface="Calibri"/>
              <a:buNone/>
            </a:pPr>
            <a:r>
              <a:rPr b="0" i="1" lang="en-US" sz="950" u="none" cap="none" strike="noStrike">
                <a:solidFill>
                  <a:srgbClr val="4D4D4D"/>
                </a:solidFill>
                <a:latin typeface="Calibri"/>
                <a:ea typeface="Calibri"/>
                <a:cs typeface="Calibri"/>
                <a:sym typeface="Calibri"/>
              </a:rPr>
              <a:t>These are the highest-impact failures in the admissions journey — the moments where the Truth Gap is widest and enrolment momentum is being actively destroyed.</a:t>
            </a:r>
            <a:endParaRPr b="0" i="0" sz="950" u="none" cap="none" strike="noStrike">
              <a:solidFill>
                <a:schemeClr val="dk1"/>
              </a:solidFill>
              <a:latin typeface="Calibri"/>
              <a:ea typeface="Calibri"/>
              <a:cs typeface="Calibri"/>
              <a:sym typeface="Calibri"/>
            </a:endParaRPr>
          </a:p>
        </p:txBody>
      </p:sp>
      <p:sp>
        <p:nvSpPr>
          <p:cNvPr id="694" name="Google Shape;694;p11"/>
          <p:cNvSpPr/>
          <p:nvPr/>
        </p:nvSpPr>
        <p:spPr>
          <a:xfrm>
            <a:off x="365760" y="1463040"/>
            <a:ext cx="11457432" cy="1920240"/>
          </a:xfrm>
          <a:prstGeom prst="rect">
            <a:avLst/>
          </a:prstGeom>
          <a:solidFill>
            <a:srgbClr val="F2F6FA"/>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5" name="Google Shape;695;p11"/>
          <p:cNvSpPr/>
          <p:nvPr/>
        </p:nvSpPr>
        <p:spPr>
          <a:xfrm>
            <a:off x="365760" y="1463040"/>
            <a:ext cx="54864" cy="192024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6" name="Google Shape;696;p11"/>
          <p:cNvSpPr/>
          <p:nvPr/>
        </p:nvSpPr>
        <p:spPr>
          <a:xfrm>
            <a:off x="502920" y="1554480"/>
            <a:ext cx="502920" cy="50292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7" name="Google Shape;697;p11"/>
          <p:cNvSpPr/>
          <p:nvPr/>
        </p:nvSpPr>
        <p:spPr>
          <a:xfrm>
            <a:off x="502920" y="1554480"/>
            <a:ext cx="502920" cy="5029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800"/>
              <a:buFont typeface="Montserrat"/>
              <a:buNone/>
            </a:pPr>
            <a:r>
              <a:rPr b="1" i="0" lang="en-US" sz="1800" u="none" cap="none" strike="noStrike">
                <a:solidFill>
                  <a:srgbClr val="FFFFFF"/>
                </a:solidFill>
                <a:latin typeface="Montserrat"/>
                <a:ea typeface="Montserrat"/>
                <a:cs typeface="Montserrat"/>
                <a:sym typeface="Montserrat"/>
              </a:rPr>
              <a:t>1</a:t>
            </a:r>
            <a:endParaRPr b="0" i="0" sz="1800" u="none" cap="none" strike="noStrike">
              <a:solidFill>
                <a:schemeClr val="dk1"/>
              </a:solidFill>
              <a:latin typeface="Calibri"/>
              <a:ea typeface="Calibri"/>
              <a:cs typeface="Calibri"/>
              <a:sym typeface="Calibri"/>
            </a:endParaRPr>
          </a:p>
        </p:txBody>
      </p:sp>
      <p:sp>
        <p:nvSpPr>
          <p:cNvPr id="698" name="Google Shape;698;p11"/>
          <p:cNvSpPr/>
          <p:nvPr/>
        </p:nvSpPr>
        <p:spPr>
          <a:xfrm>
            <a:off x="1097280" y="1536192"/>
            <a:ext cx="694944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1100"/>
              <a:buFont typeface="Montserrat"/>
              <a:buNone/>
            </a:pPr>
            <a:r>
              <a:rPr b="1" i="0" lang="en-US" sz="1100" u="none" cap="none" strike="noStrike">
                <a:solidFill>
                  <a:srgbClr val="C00000"/>
                </a:solidFill>
                <a:latin typeface="Montserrat"/>
                <a:ea typeface="Montserrat"/>
                <a:cs typeface="Montserrat"/>
                <a:sym typeface="Montserrat"/>
              </a:rPr>
              <a:t>The First Hello Is a Form</a:t>
            </a:r>
            <a:endParaRPr b="0" i="0" sz="1100" u="none" cap="none" strike="noStrike">
              <a:solidFill>
                <a:schemeClr val="dk1"/>
              </a:solidFill>
              <a:latin typeface="Calibri"/>
              <a:ea typeface="Calibri"/>
              <a:cs typeface="Calibri"/>
              <a:sym typeface="Calibri"/>
            </a:endParaRPr>
          </a:p>
        </p:txBody>
      </p:sp>
      <p:sp>
        <p:nvSpPr>
          <p:cNvPr id="699" name="Google Shape;699;p11"/>
          <p:cNvSpPr/>
          <p:nvPr/>
        </p:nvSpPr>
        <p:spPr>
          <a:xfrm>
            <a:off x="1097280" y="1792224"/>
            <a:ext cx="69494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800"/>
              <a:buFont typeface="Calibri"/>
              <a:buNone/>
            </a:pPr>
            <a:r>
              <a:rPr b="0" i="0" lang="en-US" sz="800" u="none" cap="none" strike="noStrike">
                <a:solidFill>
                  <a:srgbClr val="A0B4C8"/>
                </a:solidFill>
                <a:latin typeface="Calibri"/>
                <a:ea typeface="Calibri"/>
                <a:cs typeface="Calibri"/>
                <a:sym typeface="Calibri"/>
              </a:rPr>
              <a:t>Moment 1 — Enquiry  |  Play  |  Score: 2/10</a:t>
            </a:r>
            <a:endParaRPr b="0" i="0" sz="800" u="none" cap="none" strike="noStrike">
              <a:solidFill>
                <a:schemeClr val="dk1"/>
              </a:solidFill>
              <a:latin typeface="Calibri"/>
              <a:ea typeface="Calibri"/>
              <a:cs typeface="Calibri"/>
              <a:sym typeface="Calibri"/>
            </a:endParaRPr>
          </a:p>
        </p:txBody>
      </p:sp>
      <p:sp>
        <p:nvSpPr>
          <p:cNvPr id="700" name="Google Shape;700;p11"/>
          <p:cNvSpPr/>
          <p:nvPr/>
        </p:nvSpPr>
        <p:spPr>
          <a:xfrm>
            <a:off x="1097280" y="1993392"/>
            <a:ext cx="6949440" cy="54864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lang="en-US" sz="850">
                <a:solidFill>
                  <a:srgbClr val="4D4D4D"/>
                </a:solidFill>
                <a:latin typeface="Calibri"/>
                <a:ea typeface="Calibri"/>
                <a:cs typeface="Calibri"/>
                <a:sym typeface="Calibri"/>
              </a:rPr>
              <a:t>Caerwen</a:t>
            </a:r>
            <a:r>
              <a:rPr b="0" i="0" lang="en-US" sz="850" u="none" cap="none" strike="noStrike">
                <a:solidFill>
                  <a:srgbClr val="4D4D4D"/>
                </a:solidFill>
                <a:latin typeface="Calibri"/>
                <a:ea typeface="Calibri"/>
                <a:cs typeface="Calibri"/>
                <a:sym typeface="Calibri"/>
              </a:rPr>
              <a:t> does not operate a dedicated enquiry form for prospective undergraduates. The page that greets a student making the most consequential enquiry of their educational life groups them with media contacts, staff queries, and general business. There is no auto-response. There is no belonging signal. There is no acknowledgement that this enquiry is the beginning of something. Play scores 2 because the student's first contact with </a:t>
            </a:r>
            <a:r>
              <a:rPr lang="en-US" sz="850">
                <a:solidFill>
                  <a:srgbClr val="4D4D4D"/>
                </a:solidFill>
                <a:latin typeface="Calibri"/>
                <a:ea typeface="Calibri"/>
                <a:cs typeface="Calibri"/>
                <a:sym typeface="Calibri"/>
              </a:rPr>
              <a:t>Caerwen</a:t>
            </a:r>
            <a:r>
              <a:rPr b="0" i="0" lang="en-US" sz="850" u="none" cap="none" strike="noStrike">
                <a:solidFill>
                  <a:srgbClr val="4D4D4D"/>
                </a:solidFill>
                <a:latin typeface="Calibri"/>
                <a:ea typeface="Calibri"/>
                <a:cs typeface="Calibri"/>
                <a:sym typeface="Calibri"/>
              </a:rPr>
              <a:t> is institutionally indistinguishable from any other form of contact with the University.</a:t>
            </a:r>
            <a:endParaRPr b="0" i="0" sz="850" u="none" cap="none" strike="noStrike">
              <a:solidFill>
                <a:schemeClr val="dk1"/>
              </a:solidFill>
              <a:latin typeface="Calibri"/>
              <a:ea typeface="Calibri"/>
              <a:cs typeface="Calibri"/>
              <a:sym typeface="Calibri"/>
            </a:endParaRPr>
          </a:p>
        </p:txBody>
      </p:sp>
      <p:sp>
        <p:nvSpPr>
          <p:cNvPr id="701" name="Google Shape;701;p11"/>
          <p:cNvSpPr/>
          <p:nvPr/>
        </p:nvSpPr>
        <p:spPr>
          <a:xfrm>
            <a:off x="1097280" y="2578608"/>
            <a:ext cx="6949440" cy="365760"/>
          </a:xfrm>
          <a:prstGeom prst="rect">
            <a:avLst/>
          </a:prstGeom>
          <a:solidFill>
            <a:srgbClr val="00153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2" name="Google Shape;702;p11"/>
          <p:cNvSpPr/>
          <p:nvPr/>
        </p:nvSpPr>
        <p:spPr>
          <a:xfrm>
            <a:off x="1097280" y="2578608"/>
            <a:ext cx="54864" cy="36576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3" name="Google Shape;703;p11"/>
          <p:cNvSpPr/>
          <p:nvPr/>
        </p:nvSpPr>
        <p:spPr>
          <a:xfrm>
            <a:off x="1207008" y="2596896"/>
            <a:ext cx="6766560" cy="329184"/>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750"/>
              <a:buFont typeface="Calibri"/>
              <a:buNone/>
            </a:pPr>
            <a:r>
              <a:rPr b="0" i="1" lang="en-US" sz="750" u="none" cap="none" strike="noStrike">
                <a:solidFill>
                  <a:srgbClr val="FFFFFF"/>
                </a:solidFill>
                <a:latin typeface="Calibri"/>
                <a:ea typeface="Calibri"/>
                <a:cs typeface="Calibri"/>
                <a:sym typeface="Calibri"/>
              </a:rPr>
              <a:t>"Whether you're looking for information about studying here, staff details or general enquiries, contact information is available here."</a:t>
            </a:r>
            <a:endParaRPr b="0" i="0" sz="750" u="none" cap="none" strike="noStrike">
              <a:solidFill>
                <a:schemeClr val="dk1"/>
              </a:solidFill>
              <a:latin typeface="Calibri"/>
              <a:ea typeface="Calibri"/>
              <a:cs typeface="Calibri"/>
              <a:sym typeface="Calibri"/>
            </a:endParaRPr>
          </a:p>
        </p:txBody>
      </p:sp>
      <p:sp>
        <p:nvSpPr>
          <p:cNvPr id="704" name="Google Shape;704;p11"/>
          <p:cNvSpPr/>
          <p:nvPr/>
        </p:nvSpPr>
        <p:spPr>
          <a:xfrm>
            <a:off x="8138160" y="1536192"/>
            <a:ext cx="3657600" cy="1773936"/>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5" name="Google Shape;705;p11"/>
          <p:cNvSpPr/>
          <p:nvPr/>
        </p:nvSpPr>
        <p:spPr>
          <a:xfrm>
            <a:off x="8229600" y="1572768"/>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750"/>
              <a:buFont typeface="Montserrat"/>
              <a:buNone/>
            </a:pPr>
            <a:r>
              <a:rPr b="1" i="0" lang="en-US" sz="750" u="none" cap="none" strike="noStrike">
                <a:solidFill>
                  <a:srgbClr val="7D6608"/>
                </a:solidFill>
                <a:latin typeface="Montserrat"/>
                <a:ea typeface="Montserrat"/>
                <a:cs typeface="Montserrat"/>
                <a:sym typeface="Montserrat"/>
              </a:rPr>
              <a:t>Student response</a:t>
            </a:r>
            <a:endParaRPr b="0" i="0" sz="750" u="none" cap="none" strike="noStrike">
              <a:solidFill>
                <a:schemeClr val="dk1"/>
              </a:solidFill>
              <a:latin typeface="Calibri"/>
              <a:ea typeface="Calibri"/>
              <a:cs typeface="Calibri"/>
              <a:sym typeface="Calibri"/>
            </a:endParaRPr>
          </a:p>
        </p:txBody>
      </p:sp>
      <p:sp>
        <p:nvSpPr>
          <p:cNvPr id="706" name="Google Shape;706;p11"/>
          <p:cNvSpPr/>
          <p:nvPr/>
        </p:nvSpPr>
        <p:spPr>
          <a:xfrm>
            <a:off x="8229600" y="1773936"/>
            <a:ext cx="3474720" cy="54864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00"/>
              <a:buFont typeface="Calibri"/>
              <a:buNone/>
            </a:pPr>
            <a:r>
              <a:rPr b="0" i="0" lang="en-US" sz="800" u="none" cap="none" strike="noStrike">
                <a:solidFill>
                  <a:srgbClr val="4D4D4D"/>
                </a:solidFill>
                <a:latin typeface="Calibri"/>
                <a:ea typeface="Calibri"/>
                <a:cs typeface="Calibri"/>
                <a:sym typeface="Calibri"/>
              </a:rPr>
              <a:t>The student who enquires via the </a:t>
            </a:r>
            <a:r>
              <a:rPr lang="en-US" sz="800">
                <a:solidFill>
                  <a:srgbClr val="4D4D4D"/>
                </a:solidFill>
                <a:latin typeface="Calibri"/>
                <a:ea typeface="Calibri"/>
                <a:cs typeface="Calibri"/>
                <a:sym typeface="Calibri"/>
              </a:rPr>
              <a:t>Caerwen</a:t>
            </a:r>
            <a:r>
              <a:rPr b="0" i="0" lang="en-US" sz="800" u="none" cap="none" strike="noStrike">
                <a:solidFill>
                  <a:srgbClr val="4D4D4D"/>
                </a:solidFill>
                <a:latin typeface="Calibri"/>
                <a:ea typeface="Calibri"/>
                <a:cs typeface="Calibri"/>
                <a:sym typeface="Calibri"/>
              </a:rPr>
              <a:t> contact page receives, at best, an email acknowledgement. Nothing in the first communication signals that </a:t>
            </a:r>
            <a:r>
              <a:rPr lang="en-US" sz="800">
                <a:solidFill>
                  <a:srgbClr val="4D4D4D"/>
                </a:solidFill>
                <a:latin typeface="Calibri"/>
                <a:ea typeface="Calibri"/>
                <a:cs typeface="Calibri"/>
                <a:sym typeface="Calibri"/>
              </a:rPr>
              <a:t>Caerwen</a:t>
            </a:r>
            <a:r>
              <a:rPr b="0" i="0" lang="en-US" sz="800" u="none" cap="none" strike="noStrike">
                <a:solidFill>
                  <a:srgbClr val="4D4D4D"/>
                </a:solidFill>
                <a:latin typeface="Calibri"/>
                <a:ea typeface="Calibri"/>
                <a:cs typeface="Calibri"/>
                <a:sym typeface="Calibri"/>
              </a:rPr>
              <a:t> is interested in them as a person, not just a candidate.</a:t>
            </a:r>
            <a:endParaRPr b="0" i="0" sz="800" u="none" cap="none" strike="noStrike">
              <a:solidFill>
                <a:schemeClr val="dk1"/>
              </a:solidFill>
              <a:latin typeface="Calibri"/>
              <a:ea typeface="Calibri"/>
              <a:cs typeface="Calibri"/>
              <a:sym typeface="Calibri"/>
            </a:endParaRPr>
          </a:p>
        </p:txBody>
      </p:sp>
      <p:sp>
        <p:nvSpPr>
          <p:cNvPr id="707" name="Google Shape;707;p11"/>
          <p:cNvSpPr/>
          <p:nvPr/>
        </p:nvSpPr>
        <p:spPr>
          <a:xfrm>
            <a:off x="8229600" y="2377440"/>
            <a:ext cx="3474720" cy="18288"/>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8" name="Google Shape;708;p11"/>
          <p:cNvSpPr/>
          <p:nvPr/>
        </p:nvSpPr>
        <p:spPr>
          <a:xfrm>
            <a:off x="8229600" y="2441448"/>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76221"/>
              </a:buClr>
              <a:buSzPts val="750"/>
              <a:buFont typeface="Montserrat"/>
              <a:buNone/>
            </a:pPr>
            <a:r>
              <a:rPr b="1" i="0" lang="en-US" sz="750" u="none" cap="none" strike="noStrike">
                <a:solidFill>
                  <a:srgbClr val="276221"/>
                </a:solidFill>
                <a:latin typeface="Montserrat"/>
                <a:ea typeface="Montserrat"/>
                <a:cs typeface="Montserrat"/>
                <a:sym typeface="Montserrat"/>
              </a:rPr>
              <a:t>The fix</a:t>
            </a:r>
            <a:endParaRPr b="0" i="0" sz="750" u="none" cap="none" strike="noStrike">
              <a:solidFill>
                <a:schemeClr val="dk1"/>
              </a:solidFill>
              <a:latin typeface="Calibri"/>
              <a:ea typeface="Calibri"/>
              <a:cs typeface="Calibri"/>
              <a:sym typeface="Calibri"/>
            </a:endParaRPr>
          </a:p>
        </p:txBody>
      </p:sp>
      <p:sp>
        <p:nvSpPr>
          <p:cNvPr id="709" name="Google Shape;709;p11"/>
          <p:cNvSpPr/>
          <p:nvPr/>
        </p:nvSpPr>
        <p:spPr>
          <a:xfrm>
            <a:off x="8229600" y="2651760"/>
            <a:ext cx="3474720" cy="5943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00"/>
              <a:buFont typeface="Calibri"/>
              <a:buNone/>
            </a:pPr>
            <a:r>
              <a:rPr b="0" i="0" lang="en-US" sz="800" u="none" cap="none" strike="noStrike">
                <a:solidFill>
                  <a:srgbClr val="4D4D4D"/>
                </a:solidFill>
                <a:latin typeface="Calibri"/>
                <a:ea typeface="Calibri"/>
                <a:cs typeface="Calibri"/>
                <a:sym typeface="Calibri"/>
              </a:rPr>
              <a:t>Build a dedicated undergraduate enquiry pathway -- a form and warm auto-response that is architecturally separate from general University contacts. The response must open with the student's decision, not the institution's process.</a:t>
            </a:r>
            <a:endParaRPr b="0" i="0" sz="800" u="none" cap="none" strike="noStrike">
              <a:solidFill>
                <a:schemeClr val="dk1"/>
              </a:solidFill>
              <a:latin typeface="Calibri"/>
              <a:ea typeface="Calibri"/>
              <a:cs typeface="Calibri"/>
              <a:sym typeface="Calibri"/>
            </a:endParaRPr>
          </a:p>
        </p:txBody>
      </p:sp>
      <p:sp>
        <p:nvSpPr>
          <p:cNvPr id="710" name="Google Shape;710;p11"/>
          <p:cNvSpPr/>
          <p:nvPr/>
        </p:nvSpPr>
        <p:spPr>
          <a:xfrm>
            <a:off x="365760" y="3474720"/>
            <a:ext cx="11457432" cy="1920240"/>
          </a:xfrm>
          <a:prstGeom prst="rect">
            <a:avLst/>
          </a:prstGeom>
          <a:solidFill>
            <a:srgbClr val="F2F6FA"/>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1" name="Google Shape;711;p11"/>
          <p:cNvSpPr/>
          <p:nvPr/>
        </p:nvSpPr>
        <p:spPr>
          <a:xfrm>
            <a:off x="365760" y="3474720"/>
            <a:ext cx="54864" cy="192024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2" name="Google Shape;712;p11"/>
          <p:cNvSpPr/>
          <p:nvPr/>
        </p:nvSpPr>
        <p:spPr>
          <a:xfrm>
            <a:off x="502920" y="3566160"/>
            <a:ext cx="502920" cy="50292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3" name="Google Shape;713;p11"/>
          <p:cNvSpPr/>
          <p:nvPr/>
        </p:nvSpPr>
        <p:spPr>
          <a:xfrm>
            <a:off x="502920" y="3566160"/>
            <a:ext cx="502920" cy="5029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800"/>
              <a:buFont typeface="Montserrat"/>
              <a:buNone/>
            </a:pPr>
            <a:r>
              <a:rPr b="1" i="0" lang="en-US" sz="1800" u="none" cap="none" strike="noStrike">
                <a:solidFill>
                  <a:srgbClr val="FFFFFF"/>
                </a:solidFill>
                <a:latin typeface="Montserrat"/>
                <a:ea typeface="Montserrat"/>
                <a:cs typeface="Montserrat"/>
                <a:sym typeface="Montserrat"/>
              </a:rPr>
              <a:t>2</a:t>
            </a:r>
            <a:endParaRPr b="0" i="0" sz="1800" u="none" cap="none" strike="noStrike">
              <a:solidFill>
                <a:schemeClr val="dk1"/>
              </a:solidFill>
              <a:latin typeface="Calibri"/>
              <a:ea typeface="Calibri"/>
              <a:cs typeface="Calibri"/>
              <a:sym typeface="Calibri"/>
            </a:endParaRPr>
          </a:p>
        </p:txBody>
      </p:sp>
      <p:sp>
        <p:nvSpPr>
          <p:cNvPr id="714" name="Google Shape;714;p11"/>
          <p:cNvSpPr/>
          <p:nvPr/>
        </p:nvSpPr>
        <p:spPr>
          <a:xfrm>
            <a:off x="1097280" y="3547872"/>
            <a:ext cx="694944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1100"/>
              <a:buFont typeface="Montserrat"/>
              <a:buNone/>
            </a:pPr>
            <a:r>
              <a:rPr b="1" i="0" lang="en-US" sz="1100" u="none" cap="none" strike="noStrike">
                <a:solidFill>
                  <a:srgbClr val="C00000"/>
                </a:solidFill>
                <a:latin typeface="Montserrat"/>
                <a:ea typeface="Montserrat"/>
                <a:cs typeface="Montserrat"/>
                <a:sym typeface="Montserrat"/>
              </a:rPr>
              <a:t>Acceptance Opens With a Task List</a:t>
            </a:r>
            <a:endParaRPr b="0" i="0" sz="1100" u="none" cap="none" strike="noStrike">
              <a:solidFill>
                <a:schemeClr val="dk1"/>
              </a:solidFill>
              <a:latin typeface="Calibri"/>
              <a:ea typeface="Calibri"/>
              <a:cs typeface="Calibri"/>
              <a:sym typeface="Calibri"/>
            </a:endParaRPr>
          </a:p>
        </p:txBody>
      </p:sp>
      <p:sp>
        <p:nvSpPr>
          <p:cNvPr id="715" name="Google Shape;715;p11"/>
          <p:cNvSpPr/>
          <p:nvPr/>
        </p:nvSpPr>
        <p:spPr>
          <a:xfrm>
            <a:off x="1097280" y="3803904"/>
            <a:ext cx="69494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800"/>
              <a:buFont typeface="Calibri"/>
              <a:buNone/>
            </a:pPr>
            <a:r>
              <a:rPr b="0" i="0" lang="en-US" sz="800" u="none" cap="none" strike="noStrike">
                <a:solidFill>
                  <a:srgbClr val="A0B4C8"/>
                </a:solidFill>
                <a:latin typeface="Calibri"/>
                <a:ea typeface="Calibri"/>
                <a:cs typeface="Calibri"/>
                <a:sym typeface="Calibri"/>
              </a:rPr>
              <a:t>Moment 4 — Acceptance  |  Ethics  |  Score: 2/10</a:t>
            </a:r>
            <a:endParaRPr b="0" i="0" sz="800" u="none" cap="none" strike="noStrike">
              <a:solidFill>
                <a:schemeClr val="dk1"/>
              </a:solidFill>
              <a:latin typeface="Calibri"/>
              <a:ea typeface="Calibri"/>
              <a:cs typeface="Calibri"/>
              <a:sym typeface="Calibri"/>
            </a:endParaRPr>
          </a:p>
        </p:txBody>
      </p:sp>
      <p:sp>
        <p:nvSpPr>
          <p:cNvPr id="716" name="Google Shape;716;p11"/>
          <p:cNvSpPr/>
          <p:nvPr/>
        </p:nvSpPr>
        <p:spPr>
          <a:xfrm>
            <a:off x="1097280" y="4005072"/>
            <a:ext cx="6949440" cy="54864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At Moment 4 -- the commitment moment, weighted at 25% of the Momentum Score -- the first substantive communication from </a:t>
            </a:r>
            <a:r>
              <a:rPr lang="en-US" sz="850">
                <a:solidFill>
                  <a:srgbClr val="4D4D4D"/>
                </a:solidFill>
                <a:latin typeface="Calibri"/>
                <a:ea typeface="Calibri"/>
                <a:cs typeface="Calibri"/>
                <a:sym typeface="Calibri"/>
              </a:rPr>
              <a:t>Caerwen</a:t>
            </a:r>
            <a:r>
              <a:rPr b="0" i="0" lang="en-US" sz="850" u="none" cap="none" strike="noStrike">
                <a:solidFill>
                  <a:srgbClr val="4D4D4D"/>
                </a:solidFill>
                <a:latin typeface="Calibri"/>
                <a:ea typeface="Calibri"/>
                <a:cs typeface="Calibri"/>
                <a:sym typeface="Calibri"/>
              </a:rPr>
              <a:t> to a newly accepted student leads with compliance. Ethics scores 2 because the institution's care signal at its highest-weighted moment is a bureaucratic list. This is a structural failure: no person in the admissions communication chain has been given ownership of the post-acceptance belonging statement. The college system inherits what the central University declined to provide.</a:t>
            </a:r>
            <a:endParaRPr b="0" i="0" sz="850" u="none" cap="none" strike="noStrike">
              <a:solidFill>
                <a:schemeClr val="dk1"/>
              </a:solidFill>
              <a:latin typeface="Calibri"/>
              <a:ea typeface="Calibri"/>
              <a:cs typeface="Calibri"/>
              <a:sym typeface="Calibri"/>
            </a:endParaRPr>
          </a:p>
        </p:txBody>
      </p:sp>
      <p:sp>
        <p:nvSpPr>
          <p:cNvPr id="717" name="Google Shape;717;p11"/>
          <p:cNvSpPr/>
          <p:nvPr/>
        </p:nvSpPr>
        <p:spPr>
          <a:xfrm>
            <a:off x="1097280" y="4590288"/>
            <a:ext cx="6949440" cy="365760"/>
          </a:xfrm>
          <a:prstGeom prst="rect">
            <a:avLst/>
          </a:prstGeom>
          <a:solidFill>
            <a:srgbClr val="00153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8" name="Google Shape;718;p11"/>
          <p:cNvSpPr/>
          <p:nvPr/>
        </p:nvSpPr>
        <p:spPr>
          <a:xfrm>
            <a:off x="1097280" y="4590288"/>
            <a:ext cx="54864" cy="36576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9" name="Google Shape;719;p11"/>
          <p:cNvSpPr/>
          <p:nvPr/>
        </p:nvSpPr>
        <p:spPr>
          <a:xfrm>
            <a:off x="1207008" y="4608576"/>
            <a:ext cx="6766560" cy="329184"/>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750"/>
              <a:buFont typeface="Calibri"/>
              <a:buNone/>
            </a:pPr>
            <a:r>
              <a:rPr b="0" i="1" lang="en-US" sz="750" u="none" cap="none" strike="noStrike">
                <a:solidFill>
                  <a:srgbClr val="FFFFFF"/>
                </a:solidFill>
                <a:latin typeface="Calibri"/>
                <a:ea typeface="Calibri"/>
                <a:cs typeface="Calibri"/>
                <a:sym typeface="Calibri"/>
              </a:rPr>
              <a:t>"Before you can formally matriculate as a student of the University, there are a number of actions you need to complete."</a:t>
            </a:r>
            <a:endParaRPr b="0" i="0" sz="750" u="none" cap="none" strike="noStrike">
              <a:solidFill>
                <a:schemeClr val="dk1"/>
              </a:solidFill>
              <a:latin typeface="Calibri"/>
              <a:ea typeface="Calibri"/>
              <a:cs typeface="Calibri"/>
              <a:sym typeface="Calibri"/>
            </a:endParaRPr>
          </a:p>
        </p:txBody>
      </p:sp>
      <p:sp>
        <p:nvSpPr>
          <p:cNvPr id="720" name="Google Shape;720;p11"/>
          <p:cNvSpPr/>
          <p:nvPr/>
        </p:nvSpPr>
        <p:spPr>
          <a:xfrm>
            <a:off x="8138160" y="3547872"/>
            <a:ext cx="3657600" cy="1773936"/>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1" name="Google Shape;721;p11"/>
          <p:cNvSpPr/>
          <p:nvPr/>
        </p:nvSpPr>
        <p:spPr>
          <a:xfrm>
            <a:off x="8229600" y="3584448"/>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750"/>
              <a:buFont typeface="Montserrat"/>
              <a:buNone/>
            </a:pPr>
            <a:r>
              <a:rPr b="1" i="0" lang="en-US" sz="750" u="none" cap="none" strike="noStrike">
                <a:solidFill>
                  <a:srgbClr val="7D6608"/>
                </a:solidFill>
                <a:latin typeface="Montserrat"/>
                <a:ea typeface="Montserrat"/>
                <a:cs typeface="Montserrat"/>
                <a:sym typeface="Montserrat"/>
              </a:rPr>
              <a:t>Student response</a:t>
            </a:r>
            <a:endParaRPr b="0" i="0" sz="750" u="none" cap="none" strike="noStrike">
              <a:solidFill>
                <a:schemeClr val="dk1"/>
              </a:solidFill>
              <a:latin typeface="Calibri"/>
              <a:ea typeface="Calibri"/>
              <a:cs typeface="Calibri"/>
              <a:sym typeface="Calibri"/>
            </a:endParaRPr>
          </a:p>
        </p:txBody>
      </p:sp>
      <p:sp>
        <p:nvSpPr>
          <p:cNvPr id="722" name="Google Shape;722;p11"/>
          <p:cNvSpPr/>
          <p:nvPr/>
        </p:nvSpPr>
        <p:spPr>
          <a:xfrm>
            <a:off x="8229600" y="3785616"/>
            <a:ext cx="3474720" cy="54864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00"/>
              <a:buFont typeface="Calibri"/>
              <a:buNone/>
            </a:pPr>
            <a:r>
              <a:rPr b="0" i="0" lang="en-US" sz="800" u="none" cap="none" strike="noStrike">
                <a:solidFill>
                  <a:srgbClr val="4D4D4D"/>
                </a:solidFill>
                <a:latin typeface="Calibri"/>
                <a:ea typeface="Calibri"/>
                <a:cs typeface="Calibri"/>
                <a:sym typeface="Calibri"/>
              </a:rPr>
              <a:t>A student who has navigated the application process, waited for a decision, and accepted an offer expects their first post-acceptance contact to acknowledge that they made a courageous decision. Instead, they receive a checklist. The emotional gap between what they expected and what they received is where conversion risk is born.</a:t>
            </a:r>
            <a:endParaRPr b="0" i="0" sz="800" u="none" cap="none" strike="noStrike">
              <a:solidFill>
                <a:schemeClr val="dk1"/>
              </a:solidFill>
              <a:latin typeface="Calibri"/>
              <a:ea typeface="Calibri"/>
              <a:cs typeface="Calibri"/>
              <a:sym typeface="Calibri"/>
            </a:endParaRPr>
          </a:p>
        </p:txBody>
      </p:sp>
      <p:sp>
        <p:nvSpPr>
          <p:cNvPr id="723" name="Google Shape;723;p11"/>
          <p:cNvSpPr/>
          <p:nvPr/>
        </p:nvSpPr>
        <p:spPr>
          <a:xfrm>
            <a:off x="8229588" y="4466845"/>
            <a:ext cx="3474600" cy="1830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4" name="Google Shape;724;p11"/>
          <p:cNvSpPr/>
          <p:nvPr/>
        </p:nvSpPr>
        <p:spPr>
          <a:xfrm>
            <a:off x="8229600" y="4453128"/>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76221"/>
              </a:buClr>
              <a:buSzPts val="750"/>
              <a:buFont typeface="Montserrat"/>
              <a:buNone/>
            </a:pPr>
            <a:r>
              <a:rPr b="1" i="0" lang="en-US" sz="750" u="none" cap="none" strike="noStrike">
                <a:solidFill>
                  <a:srgbClr val="276221"/>
                </a:solidFill>
                <a:latin typeface="Montserrat"/>
                <a:ea typeface="Montserrat"/>
                <a:cs typeface="Montserrat"/>
                <a:sym typeface="Montserrat"/>
              </a:rPr>
              <a:t>The fix</a:t>
            </a:r>
            <a:endParaRPr b="0" i="0" sz="750" u="none" cap="none" strike="noStrike">
              <a:solidFill>
                <a:schemeClr val="dk1"/>
              </a:solidFill>
              <a:latin typeface="Calibri"/>
              <a:ea typeface="Calibri"/>
              <a:cs typeface="Calibri"/>
              <a:sym typeface="Calibri"/>
            </a:endParaRPr>
          </a:p>
        </p:txBody>
      </p:sp>
      <p:sp>
        <p:nvSpPr>
          <p:cNvPr id="725" name="Google Shape;725;p11"/>
          <p:cNvSpPr/>
          <p:nvPr/>
        </p:nvSpPr>
        <p:spPr>
          <a:xfrm>
            <a:off x="8229600" y="4663440"/>
            <a:ext cx="3474720" cy="5943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00"/>
              <a:buFont typeface="Calibri"/>
              <a:buNone/>
            </a:pPr>
            <a:r>
              <a:rPr b="0" i="0" lang="en-US" sz="800" u="none" cap="none" strike="noStrike">
                <a:solidFill>
                  <a:srgbClr val="4D4D4D"/>
                </a:solidFill>
                <a:latin typeface="Calibri"/>
                <a:ea typeface="Calibri"/>
                <a:cs typeface="Calibri"/>
                <a:sym typeface="Calibri"/>
              </a:rPr>
              <a:t>Commission a post-acceptance email from the central Admissions team that opens with 'Welcome to </a:t>
            </a:r>
            <a:r>
              <a:rPr lang="en-US" sz="800">
                <a:solidFill>
                  <a:srgbClr val="4D4D4D"/>
                </a:solidFill>
                <a:latin typeface="Calibri"/>
                <a:ea typeface="Calibri"/>
                <a:cs typeface="Calibri"/>
                <a:sym typeface="Calibri"/>
              </a:rPr>
              <a:t>Caerwen</a:t>
            </a:r>
            <a:r>
              <a:rPr b="0" i="0" lang="en-US" sz="800" u="none" cap="none" strike="noStrike">
                <a:solidFill>
                  <a:srgbClr val="4D4D4D"/>
                </a:solidFill>
                <a:latin typeface="Calibri"/>
                <a:ea typeface="Calibri"/>
                <a:cs typeface="Calibri"/>
                <a:sym typeface="Calibri"/>
              </a:rPr>
              <a:t>' before any task list. One paragraph acknowledging the student by name, referencing their course, and signalling belonging -- before the compliance instructions begin.</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147"/>
        </a:solidFill>
      </p:bgPr>
    </p:bg>
    <p:spTree>
      <p:nvGrpSpPr>
        <p:cNvPr id="730" name="Shape 730"/>
        <p:cNvGrpSpPr/>
        <p:nvPr/>
      </p:nvGrpSpPr>
      <p:grpSpPr>
        <a:xfrm>
          <a:off x="0" y="0"/>
          <a:ext cx="0" cy="0"/>
          <a:chOff x="0" y="0"/>
          <a:chExt cx="0" cy="0"/>
        </a:xfrm>
      </p:grpSpPr>
      <p:pic>
        <p:nvPicPr>
          <p:cNvPr descr="/Users/davidoconnor/Downloads/Blairgowrie_code_scripts/blairgowrie-assets/blairgowrie-logo-reversed-on-dark.png" id="731" name="Google Shape;731;p12"/>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732" name="Google Shape;732;p12"/>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3" name="Google Shape;733;p12"/>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6A88"/>
              </a:buClr>
              <a:buSzPts val="700"/>
              <a:buFont typeface="Calibri"/>
              <a:buNone/>
            </a:pPr>
            <a:r>
              <a:rPr b="0" i="0" lang="en-US" sz="700" u="none" cap="none" strike="noStrike">
                <a:solidFill>
                  <a:srgbClr val="4A6A8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734" name="Google Shape;734;p12"/>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TRUTH GAP</a:t>
            </a:r>
            <a:endParaRPr b="0" i="0" sz="750" u="none" cap="none" strike="noStrike">
              <a:solidFill>
                <a:schemeClr val="dk1"/>
              </a:solidFill>
              <a:latin typeface="Calibri"/>
              <a:ea typeface="Calibri"/>
              <a:cs typeface="Calibri"/>
              <a:sym typeface="Calibri"/>
            </a:endParaRPr>
          </a:p>
        </p:txBody>
      </p:sp>
      <p:sp>
        <p:nvSpPr>
          <p:cNvPr id="735" name="Google Shape;735;p12"/>
          <p:cNvSpPr/>
          <p:nvPr/>
        </p:nvSpPr>
        <p:spPr>
          <a:xfrm>
            <a:off x="365760" y="365760"/>
            <a:ext cx="9144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2200"/>
              <a:buFont typeface="Montserrat"/>
              <a:buNone/>
            </a:pPr>
            <a:r>
              <a:rPr b="1" i="0" lang="en-US" sz="2200" u="none" cap="none" strike="noStrike">
                <a:solidFill>
                  <a:srgbClr val="FFFFFF"/>
                </a:solidFill>
                <a:latin typeface="Montserrat"/>
                <a:ea typeface="Montserrat"/>
                <a:cs typeface="Montserrat"/>
                <a:sym typeface="Montserrat"/>
              </a:rPr>
              <a:t>The Truth Gap</a:t>
            </a:r>
            <a:endParaRPr b="0" i="0" sz="2200" u="none" cap="none" strike="noStrike">
              <a:solidFill>
                <a:schemeClr val="dk1"/>
              </a:solidFill>
              <a:latin typeface="Calibri"/>
              <a:ea typeface="Calibri"/>
              <a:cs typeface="Calibri"/>
              <a:sym typeface="Calibri"/>
            </a:endParaRPr>
          </a:p>
        </p:txBody>
      </p:sp>
      <p:sp>
        <p:nvSpPr>
          <p:cNvPr id="736" name="Google Shape;736;p12"/>
          <p:cNvSpPr/>
          <p:nvPr/>
        </p:nvSpPr>
        <p:spPr>
          <a:xfrm>
            <a:off x="365760" y="777240"/>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7" name="Google Shape;737;p12"/>
          <p:cNvSpPr/>
          <p:nvPr/>
        </p:nvSpPr>
        <p:spPr>
          <a:xfrm>
            <a:off x="365760" y="841248"/>
            <a:ext cx="1145743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900"/>
              <a:buFont typeface="Calibri"/>
              <a:buNone/>
            </a:pPr>
            <a:r>
              <a:rPr b="0" i="1" lang="en-US" sz="900" u="none" cap="none" strike="noStrike">
                <a:solidFill>
                  <a:srgbClr val="A0B4C8"/>
                </a:solidFill>
                <a:latin typeface="Calibri"/>
                <a:ea typeface="Calibri"/>
                <a:cs typeface="Calibri"/>
                <a:sym typeface="Calibri"/>
              </a:rPr>
              <a:t>What the institution committed to in its strategic source. What the five admissions moments actually deliver. In its own words, both sides.</a:t>
            </a:r>
            <a:endParaRPr b="0" i="0" sz="900" u="none" cap="none" strike="noStrike">
              <a:solidFill>
                <a:schemeClr val="dk1"/>
              </a:solidFill>
              <a:latin typeface="Calibri"/>
              <a:ea typeface="Calibri"/>
              <a:cs typeface="Calibri"/>
              <a:sym typeface="Calibri"/>
            </a:endParaRPr>
          </a:p>
        </p:txBody>
      </p:sp>
      <p:sp>
        <p:nvSpPr>
          <p:cNvPr id="738" name="Google Shape;738;p12"/>
          <p:cNvSpPr/>
          <p:nvPr/>
        </p:nvSpPr>
        <p:spPr>
          <a:xfrm>
            <a:off x="365760" y="1188720"/>
            <a:ext cx="5577840" cy="3886200"/>
          </a:xfrm>
          <a:prstGeom prst="rect">
            <a:avLst/>
          </a:prstGeom>
          <a:solidFill>
            <a:srgbClr val="00153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9" name="Google Shape;739;p12"/>
          <p:cNvSpPr/>
          <p:nvPr/>
        </p:nvSpPr>
        <p:spPr>
          <a:xfrm>
            <a:off x="365760" y="1188720"/>
            <a:ext cx="73152" cy="388620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0" name="Google Shape;740;p12"/>
          <p:cNvSpPr/>
          <p:nvPr/>
        </p:nvSpPr>
        <p:spPr>
          <a:xfrm>
            <a:off x="548640" y="1280160"/>
            <a:ext cx="530352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850"/>
              <a:buFont typeface="Montserrat"/>
              <a:buNone/>
            </a:pPr>
            <a:r>
              <a:rPr b="1" i="0" lang="en-US" sz="850" u="none" cap="none" strike="noStrike">
                <a:solidFill>
                  <a:srgbClr val="00CED1"/>
                </a:solidFill>
                <a:latin typeface="Montserrat"/>
                <a:ea typeface="Montserrat"/>
                <a:cs typeface="Montserrat"/>
                <a:sym typeface="Montserrat"/>
              </a:rPr>
              <a:t>WHAT UNIVERSITY OF </a:t>
            </a:r>
            <a:r>
              <a:rPr b="1" lang="en-US" sz="850">
                <a:solidFill>
                  <a:srgbClr val="00CED1"/>
                </a:solidFill>
                <a:latin typeface="Montserrat"/>
                <a:ea typeface="Montserrat"/>
                <a:cs typeface="Montserrat"/>
                <a:sym typeface="Montserrat"/>
              </a:rPr>
              <a:t>Caerwen</a:t>
            </a:r>
            <a:r>
              <a:rPr b="1" i="0" lang="en-US" sz="850" u="none" cap="none" strike="noStrike">
                <a:solidFill>
                  <a:srgbClr val="00CED1"/>
                </a:solidFill>
                <a:latin typeface="Montserrat"/>
                <a:ea typeface="Montserrat"/>
                <a:cs typeface="Montserrat"/>
                <a:sym typeface="Montserrat"/>
              </a:rPr>
              <a:t> SAID IT WOULD DO</a:t>
            </a:r>
            <a:endParaRPr b="0" i="0" sz="850" u="none" cap="none" strike="noStrike">
              <a:solidFill>
                <a:schemeClr val="dk1"/>
              </a:solidFill>
              <a:latin typeface="Calibri"/>
              <a:ea typeface="Calibri"/>
              <a:cs typeface="Calibri"/>
              <a:sym typeface="Calibri"/>
            </a:endParaRPr>
          </a:p>
        </p:txBody>
      </p:sp>
      <p:sp>
        <p:nvSpPr>
          <p:cNvPr id="741" name="Google Shape;741;p12"/>
          <p:cNvSpPr/>
          <p:nvPr/>
        </p:nvSpPr>
        <p:spPr>
          <a:xfrm>
            <a:off x="548640" y="1536192"/>
            <a:ext cx="530352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000"/>
              <a:buFont typeface="Montserrat"/>
              <a:buNone/>
            </a:pPr>
            <a:r>
              <a:rPr b="1" i="0" lang="en-US" sz="1000" u="none" cap="none" strike="noStrike">
                <a:solidFill>
                  <a:srgbClr val="FFFFFF"/>
                </a:solidFill>
                <a:latin typeface="Montserrat"/>
                <a:ea typeface="Montserrat"/>
                <a:cs typeface="Montserrat"/>
                <a:sym typeface="Montserrat"/>
              </a:rPr>
              <a:t>Access and Participation Plan 2025–26 to 2028–29</a:t>
            </a:r>
            <a:endParaRPr b="0" i="0" sz="1000" u="none" cap="none" strike="noStrike">
              <a:solidFill>
                <a:schemeClr val="dk1"/>
              </a:solidFill>
              <a:latin typeface="Calibri"/>
              <a:ea typeface="Calibri"/>
              <a:cs typeface="Calibri"/>
              <a:sym typeface="Calibri"/>
            </a:endParaRPr>
          </a:p>
        </p:txBody>
      </p:sp>
      <p:sp>
        <p:nvSpPr>
          <p:cNvPr id="742" name="Google Shape;742;p12"/>
          <p:cNvSpPr/>
          <p:nvPr/>
        </p:nvSpPr>
        <p:spPr>
          <a:xfrm>
            <a:off x="548640" y="1810512"/>
            <a:ext cx="53035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1" lang="en-US" sz="750" u="none" cap="none" strike="noStrike">
                <a:solidFill>
                  <a:srgbClr val="A0B4C8"/>
                </a:solidFill>
                <a:latin typeface="Calibri"/>
                <a:ea typeface="Calibri"/>
                <a:cs typeface="Calibri"/>
                <a:sym typeface="Calibri"/>
              </a:rPr>
              <a:t>Office for Students · February 2025</a:t>
            </a:r>
            <a:endParaRPr b="0" i="0" sz="750" u="none" cap="none" strike="noStrike">
              <a:solidFill>
                <a:schemeClr val="dk1"/>
              </a:solidFill>
              <a:latin typeface="Calibri"/>
              <a:ea typeface="Calibri"/>
              <a:cs typeface="Calibri"/>
              <a:sym typeface="Calibri"/>
            </a:endParaRPr>
          </a:p>
        </p:txBody>
      </p:sp>
      <p:sp>
        <p:nvSpPr>
          <p:cNvPr id="743" name="Google Shape;743;p12"/>
          <p:cNvSpPr/>
          <p:nvPr/>
        </p:nvSpPr>
        <p:spPr>
          <a:xfrm>
            <a:off x="548640" y="2057400"/>
            <a:ext cx="5212080" cy="18288"/>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4" name="Google Shape;744;p12"/>
          <p:cNvSpPr/>
          <p:nvPr/>
        </p:nvSpPr>
        <p:spPr>
          <a:xfrm>
            <a:off x="640080" y="2148840"/>
            <a:ext cx="5120640" cy="62407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850"/>
              <a:buFont typeface="Calibri"/>
              <a:buNone/>
            </a:pPr>
            <a:r>
              <a:rPr b="0" i="1" lang="en-US" sz="850" u="none" cap="none" strike="noStrike">
                <a:solidFill>
                  <a:srgbClr val="FFFFFF"/>
                </a:solidFill>
                <a:latin typeface="Calibri"/>
                <a:ea typeface="Calibri"/>
                <a:cs typeface="Calibri"/>
                <a:sym typeface="Calibri"/>
              </a:rPr>
              <a:t>“We are committed to ensuring that everyone who has the potential to benefit from an </a:t>
            </a:r>
            <a:r>
              <a:rPr i="1" lang="en-US" sz="850">
                <a:solidFill>
                  <a:srgbClr val="FFFFFF"/>
                </a:solidFill>
                <a:latin typeface="Calibri"/>
                <a:ea typeface="Calibri"/>
                <a:cs typeface="Calibri"/>
                <a:sym typeface="Calibri"/>
              </a:rPr>
              <a:t>Caerwen</a:t>
            </a:r>
            <a:r>
              <a:rPr b="0" i="1" lang="en-US" sz="850" u="none" cap="none" strike="noStrike">
                <a:solidFill>
                  <a:srgbClr val="FFFFFF"/>
                </a:solidFill>
                <a:latin typeface="Calibri"/>
                <a:ea typeface="Calibri"/>
                <a:cs typeface="Calibri"/>
                <a:sym typeface="Calibri"/>
              </a:rPr>
              <a:t> education has the opportunity to access it, regardless of their background.”</a:t>
            </a:r>
            <a:endParaRPr b="0" i="0" sz="850" u="none" cap="none" strike="noStrike">
              <a:solidFill>
                <a:schemeClr val="dk1"/>
              </a:solidFill>
              <a:latin typeface="Calibri"/>
              <a:ea typeface="Calibri"/>
              <a:cs typeface="Calibri"/>
              <a:sym typeface="Calibri"/>
            </a:endParaRPr>
          </a:p>
        </p:txBody>
      </p:sp>
      <p:sp>
        <p:nvSpPr>
          <p:cNvPr id="745" name="Google Shape;745;p12"/>
          <p:cNvSpPr/>
          <p:nvPr/>
        </p:nvSpPr>
        <p:spPr>
          <a:xfrm>
            <a:off x="640080" y="2846070"/>
            <a:ext cx="5120640" cy="62407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850"/>
              <a:buFont typeface="Calibri"/>
              <a:buNone/>
            </a:pPr>
            <a:r>
              <a:rPr b="0" i="1" lang="en-US" sz="850" u="none" cap="none" strike="noStrike">
                <a:solidFill>
                  <a:srgbClr val="FFFFFF"/>
                </a:solidFill>
                <a:latin typeface="Calibri"/>
                <a:ea typeface="Calibri"/>
                <a:cs typeface="Calibri"/>
                <a:sym typeface="Calibri"/>
              </a:rPr>
              <a:t>“</a:t>
            </a:r>
            <a:r>
              <a:rPr i="1" lang="en-US" sz="850">
                <a:solidFill>
                  <a:srgbClr val="FFFFFF"/>
                </a:solidFill>
                <a:latin typeface="Calibri"/>
                <a:ea typeface="Calibri"/>
                <a:cs typeface="Calibri"/>
                <a:sym typeface="Calibri"/>
              </a:rPr>
              <a:t>Caerwen</a:t>
            </a:r>
            <a:r>
              <a:rPr b="0" i="1" lang="en-US" sz="850" u="none" cap="none" strike="noStrike">
                <a:solidFill>
                  <a:srgbClr val="FFFFFF"/>
                </a:solidFill>
                <a:latin typeface="Calibri"/>
                <a:ea typeface="Calibri"/>
                <a:cs typeface="Calibri"/>
                <a:sym typeface="Calibri"/>
              </a:rPr>
              <a:t> is committed to being a diverse and welcoming community in which all students feel they belong and are supported to succeed.”</a:t>
            </a:r>
            <a:endParaRPr b="0" i="0" sz="850" u="none" cap="none" strike="noStrike">
              <a:solidFill>
                <a:schemeClr val="dk1"/>
              </a:solidFill>
              <a:latin typeface="Calibri"/>
              <a:ea typeface="Calibri"/>
              <a:cs typeface="Calibri"/>
              <a:sym typeface="Calibri"/>
            </a:endParaRPr>
          </a:p>
        </p:txBody>
      </p:sp>
      <p:sp>
        <p:nvSpPr>
          <p:cNvPr id="746" name="Google Shape;746;p12"/>
          <p:cNvSpPr/>
          <p:nvPr/>
        </p:nvSpPr>
        <p:spPr>
          <a:xfrm>
            <a:off x="640080" y="3543300"/>
            <a:ext cx="5120640" cy="62407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850"/>
              <a:buFont typeface="Calibri"/>
              <a:buNone/>
            </a:pPr>
            <a:r>
              <a:rPr b="0" i="1" lang="en-US" sz="850" u="none" cap="none" strike="noStrike">
                <a:solidFill>
                  <a:srgbClr val="FFFFFF"/>
                </a:solidFill>
                <a:latin typeface="Calibri"/>
                <a:ea typeface="Calibri"/>
                <a:cs typeface="Calibri"/>
                <a:sym typeface="Calibri"/>
              </a:rPr>
              <a:t>“We want every student to thrive academically and personally during their time at </a:t>
            </a:r>
            <a:r>
              <a:rPr i="1" lang="en-US" sz="850">
                <a:solidFill>
                  <a:srgbClr val="FFFFFF"/>
                </a:solidFill>
                <a:latin typeface="Calibri"/>
                <a:ea typeface="Calibri"/>
                <a:cs typeface="Calibri"/>
                <a:sym typeface="Calibri"/>
              </a:rPr>
              <a:t>Caerwen</a:t>
            </a:r>
            <a:r>
              <a:rPr b="0" i="1" lang="en-US" sz="850" u="none" cap="none" strike="noStrike">
                <a:solidFill>
                  <a:srgbClr val="FFFFFF"/>
                </a:solidFill>
                <a:latin typeface="Calibri"/>
                <a:ea typeface="Calibri"/>
                <a:cs typeface="Calibri"/>
                <a:sym typeface="Calibri"/>
              </a:rPr>
              <a:t>.”</a:t>
            </a:r>
            <a:endParaRPr b="0" i="0" sz="850" u="none" cap="none" strike="noStrike">
              <a:solidFill>
                <a:schemeClr val="dk1"/>
              </a:solidFill>
              <a:latin typeface="Calibri"/>
              <a:ea typeface="Calibri"/>
              <a:cs typeface="Calibri"/>
              <a:sym typeface="Calibri"/>
            </a:endParaRPr>
          </a:p>
        </p:txBody>
      </p:sp>
      <p:sp>
        <p:nvSpPr>
          <p:cNvPr id="747" name="Google Shape;747;p12"/>
          <p:cNvSpPr/>
          <p:nvPr/>
        </p:nvSpPr>
        <p:spPr>
          <a:xfrm>
            <a:off x="640080" y="4240530"/>
            <a:ext cx="5120640" cy="62407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850"/>
              <a:buFont typeface="Calibri"/>
              <a:buNone/>
            </a:pPr>
            <a:r>
              <a:rPr b="0" i="1" lang="en-US" sz="850" u="none" cap="none" strike="noStrike">
                <a:solidFill>
                  <a:srgbClr val="FFFFFF"/>
                </a:solidFill>
                <a:latin typeface="Calibri"/>
                <a:ea typeface="Calibri"/>
                <a:cs typeface="Calibri"/>
                <a:sym typeface="Calibri"/>
              </a:rPr>
              <a:t>“We will develop our outreach and communications to engage students from underrepresented groups at every stage of the pipeline.”</a:t>
            </a:r>
            <a:endParaRPr b="0" i="0" sz="850" u="none" cap="none" strike="noStrike">
              <a:solidFill>
                <a:schemeClr val="dk1"/>
              </a:solidFill>
              <a:latin typeface="Calibri"/>
              <a:ea typeface="Calibri"/>
              <a:cs typeface="Calibri"/>
              <a:sym typeface="Calibri"/>
            </a:endParaRPr>
          </a:p>
        </p:txBody>
      </p:sp>
      <p:sp>
        <p:nvSpPr>
          <p:cNvPr id="748" name="Google Shape;748;p12"/>
          <p:cNvSpPr/>
          <p:nvPr/>
        </p:nvSpPr>
        <p:spPr>
          <a:xfrm>
            <a:off x="6263640" y="1188720"/>
            <a:ext cx="5559552" cy="38862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9" name="Google Shape;749;p12"/>
          <p:cNvSpPr/>
          <p:nvPr/>
        </p:nvSpPr>
        <p:spPr>
          <a:xfrm>
            <a:off x="6263640" y="1188720"/>
            <a:ext cx="73152" cy="388620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0" name="Google Shape;750;p12"/>
          <p:cNvSpPr/>
          <p:nvPr/>
        </p:nvSpPr>
        <p:spPr>
          <a:xfrm>
            <a:off x="6446520" y="1280160"/>
            <a:ext cx="5285232"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50"/>
              <a:buFont typeface="Montserrat"/>
              <a:buNone/>
            </a:pPr>
            <a:r>
              <a:rPr b="1" i="0" lang="en-US" sz="850" u="none" cap="none" strike="noStrike">
                <a:solidFill>
                  <a:srgbClr val="002147"/>
                </a:solidFill>
                <a:latin typeface="Montserrat"/>
                <a:ea typeface="Montserrat"/>
                <a:cs typeface="Montserrat"/>
                <a:sym typeface="Montserrat"/>
              </a:rPr>
              <a:t>WHAT THE FIVE ADMISSIONS MOMENTS ACTUALLY DO</a:t>
            </a:r>
            <a:endParaRPr b="0" i="0" sz="850" u="none" cap="none" strike="noStrike">
              <a:solidFill>
                <a:schemeClr val="dk1"/>
              </a:solidFill>
              <a:latin typeface="Calibri"/>
              <a:ea typeface="Calibri"/>
              <a:cs typeface="Calibri"/>
              <a:sym typeface="Calibri"/>
            </a:endParaRPr>
          </a:p>
        </p:txBody>
      </p:sp>
      <p:sp>
        <p:nvSpPr>
          <p:cNvPr id="751" name="Google Shape;751;p12"/>
          <p:cNvSpPr/>
          <p:nvPr/>
        </p:nvSpPr>
        <p:spPr>
          <a:xfrm>
            <a:off x="6446520" y="1536192"/>
            <a:ext cx="5285232"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800"/>
              <a:buFont typeface="Calibri"/>
              <a:buNone/>
            </a:pPr>
            <a:r>
              <a:rPr b="0" i="1" lang="en-US" sz="800" u="none" cap="none" strike="noStrike">
                <a:solidFill>
                  <a:srgbClr val="A0B4C8"/>
                </a:solidFill>
                <a:latin typeface="Calibri"/>
                <a:ea typeface="Calibri"/>
                <a:cs typeface="Calibri"/>
                <a:sym typeface="Calibri"/>
              </a:rPr>
              <a:t>Evidence from the artefacts scored in this diagnostic</a:t>
            </a:r>
            <a:endParaRPr b="0" i="0" sz="800" u="none" cap="none" strike="noStrike">
              <a:solidFill>
                <a:schemeClr val="dk1"/>
              </a:solidFill>
              <a:latin typeface="Calibri"/>
              <a:ea typeface="Calibri"/>
              <a:cs typeface="Calibri"/>
              <a:sym typeface="Calibri"/>
            </a:endParaRPr>
          </a:p>
        </p:txBody>
      </p:sp>
      <p:sp>
        <p:nvSpPr>
          <p:cNvPr id="752" name="Google Shape;752;p12"/>
          <p:cNvSpPr/>
          <p:nvPr/>
        </p:nvSpPr>
        <p:spPr>
          <a:xfrm>
            <a:off x="6446520" y="1783080"/>
            <a:ext cx="5193792" cy="18288"/>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3" name="Google Shape;753;p12"/>
          <p:cNvSpPr/>
          <p:nvPr/>
        </p:nvSpPr>
        <p:spPr>
          <a:xfrm>
            <a:off x="6492240" y="1874520"/>
            <a:ext cx="5148072" cy="2926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002147"/>
              </a:buClr>
              <a:buSzPts val="750"/>
              <a:buFont typeface="Calibri"/>
              <a:buNone/>
            </a:pPr>
            <a:r>
              <a:rPr b="1" i="0" lang="en-US" sz="750" u="none" cap="none" strike="noStrike">
                <a:solidFill>
                  <a:srgbClr val="002147"/>
                </a:solidFill>
                <a:latin typeface="Calibri"/>
                <a:ea typeface="Calibri"/>
                <a:cs typeface="Calibri"/>
                <a:sym typeface="Calibri"/>
              </a:rPr>
              <a:t>Commitment: “Everyone who has the potential to benefit from an </a:t>
            </a:r>
            <a:r>
              <a:rPr b="1" lang="en-US" sz="750">
                <a:solidFill>
                  <a:srgbClr val="002147"/>
                </a:solidFill>
                <a:latin typeface="Calibri"/>
                <a:ea typeface="Calibri"/>
                <a:cs typeface="Calibri"/>
                <a:sym typeface="Calibri"/>
              </a:rPr>
              <a:t>Caerwen</a:t>
            </a:r>
            <a:r>
              <a:rPr b="1" i="0" lang="en-US" sz="750" u="none" cap="none" strike="noStrike">
                <a:solidFill>
                  <a:srgbClr val="002147"/>
                </a:solidFill>
                <a:latin typeface="Calibri"/>
                <a:ea typeface="Calibri"/>
                <a:cs typeface="Calibri"/>
                <a:sym typeface="Calibri"/>
              </a:rPr>
              <a:t> education has the opportunity to access it, regardless of background.”</a:t>
            </a:r>
            <a:endParaRPr b="0" i="0" sz="750" u="none" cap="none" strike="noStrike">
              <a:solidFill>
                <a:schemeClr val="dk1"/>
              </a:solidFill>
              <a:latin typeface="Calibri"/>
              <a:ea typeface="Calibri"/>
              <a:cs typeface="Calibri"/>
              <a:sym typeface="Calibri"/>
            </a:endParaRPr>
          </a:p>
        </p:txBody>
      </p:sp>
      <p:sp>
        <p:nvSpPr>
          <p:cNvPr id="754" name="Google Shape;754;p12"/>
          <p:cNvSpPr/>
          <p:nvPr/>
        </p:nvSpPr>
        <p:spPr>
          <a:xfrm>
            <a:off x="6492240" y="2185416"/>
            <a:ext cx="5148072"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700"/>
              <a:buFont typeface="Calibri"/>
              <a:buNone/>
            </a:pPr>
            <a:r>
              <a:rPr b="0" i="1" lang="en-US" sz="700" u="none" cap="none" strike="noStrike">
                <a:solidFill>
                  <a:srgbClr val="C00000"/>
                </a:solidFill>
                <a:latin typeface="Calibri"/>
                <a:ea typeface="Calibri"/>
                <a:cs typeface="Calibri"/>
                <a:sym typeface="Calibri"/>
              </a:rPr>
              <a:t>Broken at: Moment 1 — Enquiry, Moment 4 — Acceptance</a:t>
            </a:r>
            <a:endParaRPr b="0" i="0" sz="700" u="none" cap="none" strike="noStrike">
              <a:solidFill>
                <a:schemeClr val="dk1"/>
              </a:solidFill>
              <a:latin typeface="Calibri"/>
              <a:ea typeface="Calibri"/>
              <a:cs typeface="Calibri"/>
              <a:sym typeface="Calibri"/>
            </a:endParaRPr>
          </a:p>
        </p:txBody>
      </p:sp>
      <p:sp>
        <p:nvSpPr>
          <p:cNvPr id="755" name="Google Shape;755;p12"/>
          <p:cNvSpPr/>
          <p:nvPr/>
        </p:nvSpPr>
        <p:spPr>
          <a:xfrm>
            <a:off x="6629400" y="2404872"/>
            <a:ext cx="5010912" cy="4419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1" lang="en-US" sz="750" u="none" cap="none" strike="noStrike">
                <a:solidFill>
                  <a:srgbClr val="4D4D4D"/>
                </a:solidFill>
                <a:latin typeface="Calibri"/>
                <a:ea typeface="Calibri"/>
                <a:cs typeface="Calibri"/>
                <a:sym typeface="Calibri"/>
              </a:rPr>
              <a:t>“Whether you're looking for information about studying here, staff details or general enquiries, contact information is available here.”</a:t>
            </a:r>
            <a:endParaRPr b="0" i="0" sz="750" u="none" cap="none" strike="noStrike">
              <a:solidFill>
                <a:schemeClr val="dk1"/>
              </a:solidFill>
              <a:latin typeface="Calibri"/>
              <a:ea typeface="Calibri"/>
              <a:cs typeface="Calibri"/>
              <a:sym typeface="Calibri"/>
            </a:endParaRPr>
          </a:p>
        </p:txBody>
      </p:sp>
      <p:sp>
        <p:nvSpPr>
          <p:cNvPr id="756" name="Google Shape;756;p12"/>
          <p:cNvSpPr/>
          <p:nvPr/>
        </p:nvSpPr>
        <p:spPr>
          <a:xfrm>
            <a:off x="6492240" y="2910840"/>
            <a:ext cx="5148072" cy="2926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002147"/>
              </a:buClr>
              <a:buSzPts val="750"/>
              <a:buFont typeface="Calibri"/>
              <a:buNone/>
            </a:pPr>
            <a:r>
              <a:rPr b="1" i="0" lang="en-US" sz="750" u="none" cap="none" strike="noStrike">
                <a:solidFill>
                  <a:srgbClr val="002147"/>
                </a:solidFill>
                <a:latin typeface="Calibri"/>
                <a:ea typeface="Calibri"/>
                <a:cs typeface="Calibri"/>
                <a:sym typeface="Calibri"/>
              </a:rPr>
              <a:t>Commitment: “</a:t>
            </a:r>
            <a:r>
              <a:rPr b="1" lang="en-US" sz="750">
                <a:solidFill>
                  <a:srgbClr val="002147"/>
                </a:solidFill>
                <a:latin typeface="Calibri"/>
                <a:ea typeface="Calibri"/>
                <a:cs typeface="Calibri"/>
                <a:sym typeface="Calibri"/>
              </a:rPr>
              <a:t>Caerwen</a:t>
            </a:r>
            <a:r>
              <a:rPr b="1" i="0" lang="en-US" sz="750" u="none" cap="none" strike="noStrike">
                <a:solidFill>
                  <a:srgbClr val="002147"/>
                </a:solidFill>
                <a:latin typeface="Calibri"/>
                <a:ea typeface="Calibri"/>
                <a:cs typeface="Calibri"/>
                <a:sym typeface="Calibri"/>
              </a:rPr>
              <a:t> is committed to being a diverse and welcoming community in which all students feel they belong.”</a:t>
            </a:r>
            <a:endParaRPr b="0" i="0" sz="750" u="none" cap="none" strike="noStrike">
              <a:solidFill>
                <a:schemeClr val="dk1"/>
              </a:solidFill>
              <a:latin typeface="Calibri"/>
              <a:ea typeface="Calibri"/>
              <a:cs typeface="Calibri"/>
              <a:sym typeface="Calibri"/>
            </a:endParaRPr>
          </a:p>
        </p:txBody>
      </p:sp>
      <p:sp>
        <p:nvSpPr>
          <p:cNvPr id="757" name="Google Shape;757;p12"/>
          <p:cNvSpPr/>
          <p:nvPr/>
        </p:nvSpPr>
        <p:spPr>
          <a:xfrm>
            <a:off x="6492240" y="3221736"/>
            <a:ext cx="5148072"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700"/>
              <a:buFont typeface="Calibri"/>
              <a:buNone/>
            </a:pPr>
            <a:r>
              <a:rPr b="0" i="1" lang="en-US" sz="700" u="none" cap="none" strike="noStrike">
                <a:solidFill>
                  <a:srgbClr val="C00000"/>
                </a:solidFill>
                <a:latin typeface="Calibri"/>
                <a:ea typeface="Calibri"/>
                <a:cs typeface="Calibri"/>
                <a:sym typeface="Calibri"/>
              </a:rPr>
              <a:t>Broken at: Moment 1 — Enquiry, Moment 4 — Acceptance, Moment 5 — Enrolment</a:t>
            </a:r>
            <a:endParaRPr b="0" i="0" sz="700" u="none" cap="none" strike="noStrike">
              <a:solidFill>
                <a:schemeClr val="dk1"/>
              </a:solidFill>
              <a:latin typeface="Calibri"/>
              <a:ea typeface="Calibri"/>
              <a:cs typeface="Calibri"/>
              <a:sym typeface="Calibri"/>
            </a:endParaRPr>
          </a:p>
        </p:txBody>
      </p:sp>
      <p:sp>
        <p:nvSpPr>
          <p:cNvPr id="758" name="Google Shape;758;p12"/>
          <p:cNvSpPr/>
          <p:nvPr/>
        </p:nvSpPr>
        <p:spPr>
          <a:xfrm>
            <a:off x="6629400" y="3441192"/>
            <a:ext cx="5010912" cy="4419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1" lang="en-US" sz="750" u="none" cap="none" strike="noStrike">
                <a:solidFill>
                  <a:srgbClr val="4D4D4D"/>
                </a:solidFill>
                <a:latin typeface="Calibri"/>
                <a:ea typeface="Calibri"/>
                <a:cs typeface="Calibri"/>
                <a:sym typeface="Calibri"/>
              </a:rPr>
              <a:t>“Before you can formally matriculate as a student of the University, there are a number of actions you need to complete.”</a:t>
            </a:r>
            <a:endParaRPr b="0" i="0" sz="750" u="none" cap="none" strike="noStrike">
              <a:solidFill>
                <a:schemeClr val="dk1"/>
              </a:solidFill>
              <a:latin typeface="Calibri"/>
              <a:ea typeface="Calibri"/>
              <a:cs typeface="Calibri"/>
              <a:sym typeface="Calibri"/>
            </a:endParaRPr>
          </a:p>
        </p:txBody>
      </p:sp>
      <p:sp>
        <p:nvSpPr>
          <p:cNvPr id="759" name="Google Shape;759;p12"/>
          <p:cNvSpPr/>
          <p:nvPr/>
        </p:nvSpPr>
        <p:spPr>
          <a:xfrm>
            <a:off x="6492240" y="3947160"/>
            <a:ext cx="5148072" cy="2926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002147"/>
              </a:buClr>
              <a:buSzPts val="750"/>
              <a:buFont typeface="Calibri"/>
              <a:buNone/>
            </a:pPr>
            <a:r>
              <a:rPr b="1" i="0" lang="en-US" sz="750" u="none" cap="none" strike="noStrike">
                <a:solidFill>
                  <a:srgbClr val="002147"/>
                </a:solidFill>
                <a:latin typeface="Calibri"/>
                <a:ea typeface="Calibri"/>
                <a:cs typeface="Calibri"/>
                <a:sym typeface="Calibri"/>
              </a:rPr>
              <a:t>Commitment: “We want every student to thrive academically and personally during their time at </a:t>
            </a:r>
            <a:r>
              <a:rPr b="1" lang="en-US" sz="750">
                <a:solidFill>
                  <a:srgbClr val="002147"/>
                </a:solidFill>
                <a:latin typeface="Calibri"/>
                <a:ea typeface="Calibri"/>
                <a:cs typeface="Calibri"/>
                <a:sym typeface="Calibri"/>
              </a:rPr>
              <a:t>Caerwen</a:t>
            </a:r>
            <a:r>
              <a:rPr b="1" i="0" lang="en-US" sz="750" u="none" cap="none" strike="noStrike">
                <a:solidFill>
                  <a:srgbClr val="002147"/>
                </a:solidFill>
                <a:latin typeface="Calibri"/>
                <a:ea typeface="Calibri"/>
                <a:cs typeface="Calibri"/>
                <a:sym typeface="Calibri"/>
              </a:rPr>
              <a:t>.”</a:t>
            </a:r>
            <a:endParaRPr b="0" i="0" sz="750" u="none" cap="none" strike="noStrike">
              <a:solidFill>
                <a:schemeClr val="dk1"/>
              </a:solidFill>
              <a:latin typeface="Calibri"/>
              <a:ea typeface="Calibri"/>
              <a:cs typeface="Calibri"/>
              <a:sym typeface="Calibri"/>
            </a:endParaRPr>
          </a:p>
        </p:txBody>
      </p:sp>
      <p:sp>
        <p:nvSpPr>
          <p:cNvPr id="760" name="Google Shape;760;p12"/>
          <p:cNvSpPr/>
          <p:nvPr/>
        </p:nvSpPr>
        <p:spPr>
          <a:xfrm>
            <a:off x="6492240" y="4258056"/>
            <a:ext cx="5148072"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700"/>
              <a:buFont typeface="Calibri"/>
              <a:buNone/>
            </a:pPr>
            <a:r>
              <a:rPr b="0" i="1" lang="en-US" sz="700" u="none" cap="none" strike="noStrike">
                <a:solidFill>
                  <a:srgbClr val="C00000"/>
                </a:solidFill>
                <a:latin typeface="Calibri"/>
                <a:ea typeface="Calibri"/>
                <a:cs typeface="Calibri"/>
                <a:sym typeface="Calibri"/>
              </a:rPr>
              <a:t>Broken at: Moment 4 — Acceptance, Moment 5 — Enrolment</a:t>
            </a:r>
            <a:endParaRPr b="0" i="0" sz="700" u="none" cap="none" strike="noStrike">
              <a:solidFill>
                <a:schemeClr val="dk1"/>
              </a:solidFill>
              <a:latin typeface="Calibri"/>
              <a:ea typeface="Calibri"/>
              <a:cs typeface="Calibri"/>
              <a:sym typeface="Calibri"/>
            </a:endParaRPr>
          </a:p>
        </p:txBody>
      </p:sp>
      <p:sp>
        <p:nvSpPr>
          <p:cNvPr id="761" name="Google Shape;761;p12"/>
          <p:cNvSpPr/>
          <p:nvPr/>
        </p:nvSpPr>
        <p:spPr>
          <a:xfrm>
            <a:off x="6629400" y="4477512"/>
            <a:ext cx="5010912" cy="4419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1" lang="en-US" sz="750" u="none" cap="none" strike="noStrike">
                <a:solidFill>
                  <a:srgbClr val="4D4D4D"/>
                </a:solidFill>
                <a:latin typeface="Calibri"/>
                <a:ea typeface="Calibri"/>
                <a:cs typeface="Calibri"/>
                <a:sym typeface="Calibri"/>
              </a:rPr>
              <a:t>“Your registration is the formal process by which you become a member of the University. You will be registered on the date stated in your offer letter.”</a:t>
            </a:r>
            <a:endParaRPr b="0" i="0" sz="750" u="none" cap="none" strike="noStrike">
              <a:solidFill>
                <a:schemeClr val="dk1"/>
              </a:solidFill>
              <a:latin typeface="Calibri"/>
              <a:ea typeface="Calibri"/>
              <a:cs typeface="Calibri"/>
              <a:sym typeface="Calibri"/>
            </a:endParaRPr>
          </a:p>
        </p:txBody>
      </p:sp>
      <p:sp>
        <p:nvSpPr>
          <p:cNvPr id="762" name="Google Shape;762;p12"/>
          <p:cNvSpPr/>
          <p:nvPr/>
        </p:nvSpPr>
        <p:spPr>
          <a:xfrm>
            <a:off x="365760" y="5212080"/>
            <a:ext cx="11457432" cy="640080"/>
          </a:xfrm>
          <a:prstGeom prst="rect">
            <a:avLst/>
          </a:prstGeom>
          <a:solidFill>
            <a:srgbClr val="00153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3" name="Google Shape;763;p12"/>
          <p:cNvSpPr/>
          <p:nvPr/>
        </p:nvSpPr>
        <p:spPr>
          <a:xfrm>
            <a:off x="365760" y="5212080"/>
            <a:ext cx="73152" cy="64008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4" name="Google Shape;764;p12"/>
          <p:cNvSpPr/>
          <p:nvPr/>
        </p:nvSpPr>
        <p:spPr>
          <a:xfrm>
            <a:off x="548640" y="5285232"/>
            <a:ext cx="11155680" cy="5120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950"/>
              <a:buFont typeface="Calibri"/>
              <a:buNone/>
            </a:pPr>
            <a:r>
              <a:rPr i="1" lang="en-US" sz="950">
                <a:solidFill>
                  <a:srgbClr val="FFFFFF"/>
                </a:solidFill>
                <a:latin typeface="Calibri"/>
                <a:ea typeface="Calibri"/>
                <a:cs typeface="Calibri"/>
                <a:sym typeface="Calibri"/>
              </a:rPr>
              <a:t>Caerwen</a:t>
            </a:r>
            <a:r>
              <a:rPr b="0" i="1" lang="en-US" sz="950" u="none" cap="none" strike="noStrike">
                <a:solidFill>
                  <a:srgbClr val="FFFFFF"/>
                </a:solidFill>
                <a:latin typeface="Calibri"/>
                <a:ea typeface="Calibri"/>
                <a:cs typeface="Calibri"/>
                <a:sym typeface="Calibri"/>
              </a:rPr>
              <a:t>'s Access and Participation Plan commits to belonging, accessibility, and student thriving for every student regardless of background. The admissions journey delivers academic credibility and operational clarity -- and nothing else. At every moment where a student from an underrepresented background needs a signal that they have been chosen and welcomed, the journey is silent. The gap is not between what </a:t>
            </a:r>
            <a:r>
              <a:rPr i="1" lang="en-US" sz="950">
                <a:solidFill>
                  <a:srgbClr val="FFFFFF"/>
                </a:solidFill>
                <a:latin typeface="Calibri"/>
                <a:ea typeface="Calibri"/>
                <a:cs typeface="Calibri"/>
                <a:sym typeface="Calibri"/>
              </a:rPr>
              <a:t>Caerwen</a:t>
            </a:r>
            <a:r>
              <a:rPr b="0" i="1" lang="en-US" sz="950" u="none" cap="none" strike="noStrike">
                <a:solidFill>
                  <a:srgbClr val="FFFFFF"/>
                </a:solidFill>
                <a:latin typeface="Calibri"/>
                <a:ea typeface="Calibri"/>
                <a:cs typeface="Calibri"/>
                <a:sym typeface="Calibri"/>
              </a:rPr>
              <a:t> is and what it says it is. It is between what </a:t>
            </a:r>
            <a:r>
              <a:rPr i="1" lang="en-US" sz="950">
                <a:solidFill>
                  <a:srgbClr val="FFFFFF"/>
                </a:solidFill>
                <a:latin typeface="Calibri"/>
                <a:ea typeface="Calibri"/>
                <a:cs typeface="Calibri"/>
                <a:sym typeface="Calibri"/>
              </a:rPr>
              <a:t>Caerwen</a:t>
            </a:r>
            <a:r>
              <a:rPr b="0" i="1" lang="en-US" sz="950" u="none" cap="none" strike="noStrike">
                <a:solidFill>
                  <a:srgbClr val="FFFFFF"/>
                </a:solidFill>
                <a:latin typeface="Calibri"/>
                <a:ea typeface="Calibri"/>
                <a:cs typeface="Calibri"/>
                <a:sym typeface="Calibri"/>
              </a:rPr>
              <a:t> intends its admissions journey to deliver and what it actually delivers. That is a governance gap, not a communications gap.</a:t>
            </a:r>
            <a:endParaRPr b="0" i="0" sz="950" u="none" cap="none" strike="noStrike">
              <a:solidFill>
                <a:schemeClr val="dk1"/>
              </a:solidFill>
              <a:latin typeface="Calibri"/>
              <a:ea typeface="Calibri"/>
              <a:cs typeface="Calibri"/>
              <a:sym typeface="Calibri"/>
            </a:endParaRPr>
          </a:p>
        </p:txBody>
      </p:sp>
      <p:sp>
        <p:nvSpPr>
          <p:cNvPr id="765" name="Google Shape;765;p12"/>
          <p:cNvSpPr/>
          <p:nvPr/>
        </p:nvSpPr>
        <p:spPr>
          <a:xfrm>
            <a:off x="365760" y="5925312"/>
            <a:ext cx="11457432"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800"/>
              <a:buFont typeface="Montserrat"/>
              <a:buNone/>
            </a:pPr>
            <a:r>
              <a:rPr b="1" i="0" lang="en-US" sz="800" u="none" cap="none" strike="noStrike">
                <a:solidFill>
                  <a:srgbClr val="00CED1"/>
                </a:solidFill>
                <a:latin typeface="Montserrat"/>
                <a:ea typeface="Montserrat"/>
                <a:cs typeface="Montserrat"/>
                <a:sym typeface="Montserrat"/>
              </a:rPr>
              <a:t>This is a governance finding. Target audience: Vice-Chancellor, Registrar, and Director of Undergraduate Admissions.</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770" name="Shape 770"/>
        <p:cNvGrpSpPr/>
        <p:nvPr/>
      </p:nvGrpSpPr>
      <p:grpSpPr>
        <a:xfrm>
          <a:off x="0" y="0"/>
          <a:ext cx="0" cy="0"/>
          <a:chOff x="0" y="0"/>
          <a:chExt cx="0" cy="0"/>
        </a:xfrm>
      </p:grpSpPr>
      <p:pic>
        <p:nvPicPr>
          <p:cNvPr descr="/Users/davidoconnor/Downloads/Blairgowrie_code_scripts/blairgowrie-assets/blairgowrie-logo-primary-on-light.png" id="771" name="Google Shape;771;p13"/>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772" name="Google Shape;772;p13"/>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3" name="Google Shape;773;p13"/>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774" name="Google Shape;774;p13"/>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STRATEGIC FIX AND ACTION PLAN</a:t>
            </a:r>
            <a:endParaRPr b="0" i="0" sz="750" u="none" cap="none" strike="noStrike">
              <a:solidFill>
                <a:schemeClr val="dk1"/>
              </a:solidFill>
              <a:latin typeface="Calibri"/>
              <a:ea typeface="Calibri"/>
              <a:cs typeface="Calibri"/>
              <a:sym typeface="Calibri"/>
            </a:endParaRPr>
          </a:p>
        </p:txBody>
      </p:sp>
      <p:sp>
        <p:nvSpPr>
          <p:cNvPr id="775" name="Google Shape;775;p13"/>
          <p:cNvSpPr/>
          <p:nvPr/>
        </p:nvSpPr>
        <p:spPr>
          <a:xfrm>
            <a:off x="365760" y="365760"/>
            <a:ext cx="9144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200"/>
              <a:buFont typeface="Montserrat"/>
              <a:buNone/>
            </a:pPr>
            <a:r>
              <a:rPr b="1" i="0" lang="en-US" sz="2200" u="none" cap="none" strike="noStrike">
                <a:solidFill>
                  <a:srgbClr val="002147"/>
                </a:solidFill>
                <a:latin typeface="Montserrat"/>
                <a:ea typeface="Montserrat"/>
                <a:cs typeface="Montserrat"/>
                <a:sym typeface="Montserrat"/>
              </a:rPr>
              <a:t>Strategic Fix and Action Plan</a:t>
            </a:r>
            <a:endParaRPr b="0" i="0" sz="2200" u="none" cap="none" strike="noStrike">
              <a:solidFill>
                <a:schemeClr val="dk1"/>
              </a:solidFill>
              <a:latin typeface="Calibri"/>
              <a:ea typeface="Calibri"/>
              <a:cs typeface="Calibri"/>
              <a:sym typeface="Calibri"/>
            </a:endParaRPr>
          </a:p>
        </p:txBody>
      </p:sp>
      <p:sp>
        <p:nvSpPr>
          <p:cNvPr id="776" name="Google Shape;776;p13"/>
          <p:cNvSpPr/>
          <p:nvPr/>
        </p:nvSpPr>
        <p:spPr>
          <a:xfrm>
            <a:off x="365760" y="777240"/>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7" name="Google Shape;777;p13"/>
          <p:cNvSpPr/>
          <p:nvPr/>
        </p:nvSpPr>
        <p:spPr>
          <a:xfrm>
            <a:off x="365760" y="841248"/>
            <a:ext cx="11457432"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900"/>
              <a:buFont typeface="Calibri"/>
              <a:buNone/>
            </a:pPr>
            <a:r>
              <a:rPr b="0" i="1" lang="en-US" sz="900" u="none" cap="none" strike="noStrike">
                <a:solidFill>
                  <a:srgbClr val="A0B4C8"/>
                </a:solidFill>
                <a:latin typeface="Calibri"/>
                <a:ea typeface="Calibri"/>
                <a:cs typeface="Calibri"/>
                <a:sym typeface="Calibri"/>
              </a:rPr>
              <a:t>These five interventions close the Truth Gap identified on slide 12. Priority 5 is the governance fix. Priorities 1 to 4 are tactical.</a:t>
            </a:r>
            <a:endParaRPr b="0" i="0" sz="900" u="none" cap="none" strike="noStrike">
              <a:solidFill>
                <a:schemeClr val="dk1"/>
              </a:solidFill>
              <a:latin typeface="Calibri"/>
              <a:ea typeface="Calibri"/>
              <a:cs typeface="Calibri"/>
              <a:sym typeface="Calibri"/>
            </a:endParaRPr>
          </a:p>
        </p:txBody>
      </p:sp>
      <p:sp>
        <p:nvSpPr>
          <p:cNvPr id="778" name="Google Shape;778;p13"/>
          <p:cNvSpPr/>
          <p:nvPr/>
        </p:nvSpPr>
        <p:spPr>
          <a:xfrm>
            <a:off x="365760" y="1143000"/>
            <a:ext cx="11457432" cy="1325880"/>
          </a:xfrm>
          <a:prstGeom prst="rect">
            <a:avLst/>
          </a:prstGeom>
          <a:solidFill>
            <a:srgbClr val="001530"/>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9" name="Google Shape;779;p13"/>
          <p:cNvSpPr/>
          <p:nvPr/>
        </p:nvSpPr>
        <p:spPr>
          <a:xfrm>
            <a:off x="365760" y="1143000"/>
            <a:ext cx="73152" cy="132588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0" name="Google Shape;780;p13"/>
          <p:cNvSpPr/>
          <p:nvPr/>
        </p:nvSpPr>
        <p:spPr>
          <a:xfrm>
            <a:off x="502920" y="1207008"/>
            <a:ext cx="1115568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800"/>
              <a:buFont typeface="Montserrat"/>
              <a:buNone/>
            </a:pPr>
            <a:r>
              <a:rPr b="1" i="0" lang="en-US" sz="800" u="none" cap="none" strike="noStrike">
                <a:solidFill>
                  <a:srgbClr val="00CED1"/>
                </a:solidFill>
                <a:latin typeface="Montserrat"/>
                <a:ea typeface="Montserrat"/>
                <a:cs typeface="Montserrat"/>
                <a:sym typeface="Montserrat"/>
              </a:rPr>
              <a:t>THE STRATEGIC FIX</a:t>
            </a:r>
            <a:endParaRPr b="0" i="0" sz="800" u="none" cap="none" strike="noStrike">
              <a:solidFill>
                <a:schemeClr val="dk1"/>
              </a:solidFill>
              <a:latin typeface="Calibri"/>
              <a:ea typeface="Calibri"/>
              <a:cs typeface="Calibri"/>
              <a:sym typeface="Calibri"/>
            </a:endParaRPr>
          </a:p>
        </p:txBody>
      </p:sp>
      <p:sp>
        <p:nvSpPr>
          <p:cNvPr id="781" name="Google Shape;781;p13"/>
          <p:cNvSpPr/>
          <p:nvPr/>
        </p:nvSpPr>
        <p:spPr>
          <a:xfrm>
            <a:off x="502920" y="1417320"/>
            <a:ext cx="11155680" cy="100584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000"/>
              <a:buFont typeface="Calibri"/>
              <a:buNone/>
            </a:pPr>
            <a:r>
              <a:rPr lang="en-US" sz="1000">
                <a:solidFill>
                  <a:srgbClr val="FFFFFF"/>
                </a:solidFill>
                <a:latin typeface="Calibri"/>
                <a:ea typeface="Calibri"/>
                <a:cs typeface="Calibri"/>
                <a:sym typeface="Calibri"/>
              </a:rPr>
              <a:t>Caerwen</a:t>
            </a:r>
            <a:r>
              <a:rPr b="0" i="0" lang="en-US" sz="1000" u="none" cap="none" strike="noStrike">
                <a:solidFill>
                  <a:srgbClr val="FFFFFF"/>
                </a:solidFill>
                <a:latin typeface="Calibri"/>
                <a:ea typeface="Calibri"/>
                <a:cs typeface="Calibri"/>
                <a:sym typeface="Calibri"/>
              </a:rPr>
              <a:t>'s admissions journey is built for an institution that knows its reputation precedes it -- and it does. The problem is that reputation is not belonging, and for the students </a:t>
            </a:r>
            <a:r>
              <a:rPr lang="en-US" sz="1000">
                <a:solidFill>
                  <a:srgbClr val="FFFFFF"/>
                </a:solidFill>
                <a:latin typeface="Calibri"/>
                <a:ea typeface="Calibri"/>
                <a:cs typeface="Calibri"/>
                <a:sym typeface="Calibri"/>
              </a:rPr>
              <a:t>Caerwen</a:t>
            </a:r>
            <a:r>
              <a:rPr b="0" i="0" lang="en-US" sz="1000" u="none" cap="none" strike="noStrike">
                <a:solidFill>
                  <a:srgbClr val="FFFFFF"/>
                </a:solidFill>
                <a:latin typeface="Calibri"/>
                <a:ea typeface="Calibri"/>
                <a:cs typeface="Calibri"/>
                <a:sym typeface="Calibri"/>
              </a:rPr>
              <a:t> most wants to reach -- those from underrepresented backgrounds, first-generation applicants, and students for whom </a:t>
            </a:r>
            <a:r>
              <a:rPr lang="en-US" sz="1000">
                <a:solidFill>
                  <a:srgbClr val="FFFFFF"/>
                </a:solidFill>
                <a:latin typeface="Calibri"/>
                <a:ea typeface="Calibri"/>
                <a:cs typeface="Calibri"/>
                <a:sym typeface="Calibri"/>
              </a:rPr>
              <a:t>Caerwen</a:t>
            </a:r>
            <a:r>
              <a:rPr b="0" i="0" lang="en-US" sz="1000" u="none" cap="none" strike="noStrike">
                <a:solidFill>
                  <a:srgbClr val="FFFFFF"/>
                </a:solidFill>
                <a:latin typeface="Calibri"/>
                <a:ea typeface="Calibri"/>
                <a:cs typeface="Calibri"/>
                <a:sym typeface="Calibri"/>
              </a:rPr>
              <a:t> was never on the map -- a brand that does not speak to them at first contact confirms their suspicion that </a:t>
            </a:r>
            <a:r>
              <a:rPr lang="en-US" sz="1000">
                <a:solidFill>
                  <a:srgbClr val="FFFFFF"/>
                </a:solidFill>
                <a:latin typeface="Calibri"/>
                <a:ea typeface="Calibri"/>
                <a:cs typeface="Calibri"/>
                <a:sym typeface="Calibri"/>
              </a:rPr>
              <a:t>Caerwen</a:t>
            </a:r>
            <a:r>
              <a:rPr b="0" i="0" lang="en-US" sz="1000" u="none" cap="none" strike="noStrike">
                <a:solidFill>
                  <a:srgbClr val="FFFFFF"/>
                </a:solidFill>
                <a:latin typeface="Calibri"/>
                <a:ea typeface="Calibri"/>
                <a:cs typeface="Calibri"/>
                <a:sym typeface="Calibri"/>
              </a:rPr>
              <a:t> is for someone else. The fix is not a rebrand. It is a decision about who each communication is for. Moment 1 needs a dedicated undergraduate enquiry pathway -- not a generic contact page -- that opens with the student's decision, not the institution's structure. Moment 4 needs a post-acceptance communication that opens with belonging before it lists tasks. Neither of these is a resource problem. Both are decisions about whether the admissions team treats every communication as a relationship investment or a compliance obligation. </a:t>
            </a:r>
            <a:r>
              <a:rPr lang="en-US" sz="1000">
                <a:solidFill>
                  <a:srgbClr val="FFFFFF"/>
                </a:solidFill>
                <a:latin typeface="Calibri"/>
                <a:ea typeface="Calibri"/>
                <a:cs typeface="Calibri"/>
                <a:sym typeface="Calibri"/>
              </a:rPr>
              <a:t>Caerwen</a:t>
            </a:r>
            <a:r>
              <a:rPr b="0" i="0" lang="en-US" sz="1000" u="none" cap="none" strike="noStrike">
                <a:solidFill>
                  <a:srgbClr val="FFFFFF"/>
                </a:solidFill>
                <a:latin typeface="Calibri"/>
                <a:ea typeface="Calibri"/>
                <a:cs typeface="Calibri"/>
                <a:sym typeface="Calibri"/>
              </a:rPr>
              <a:t> has the academic credibility, the aesthetic quality, and the strategic intent. It is deploying none of them at the moments that matter most to the students who need them most.</a:t>
            </a:r>
            <a:endParaRPr b="0" i="0" sz="1000" u="none" cap="none" strike="noStrike">
              <a:solidFill>
                <a:schemeClr val="dk1"/>
              </a:solidFill>
              <a:latin typeface="Calibri"/>
              <a:ea typeface="Calibri"/>
              <a:cs typeface="Calibri"/>
              <a:sym typeface="Calibri"/>
            </a:endParaRPr>
          </a:p>
        </p:txBody>
      </p:sp>
      <p:sp>
        <p:nvSpPr>
          <p:cNvPr id="782" name="Google Shape;782;p13"/>
          <p:cNvSpPr/>
          <p:nvPr/>
        </p:nvSpPr>
        <p:spPr>
          <a:xfrm>
            <a:off x="365760" y="2606040"/>
            <a:ext cx="11457432" cy="292608"/>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3" name="Google Shape;783;p13"/>
          <p:cNvSpPr/>
          <p:nvPr/>
        </p:nvSpPr>
        <p:spPr>
          <a:xfrm>
            <a:off x="365760" y="2660904"/>
            <a:ext cx="548640" cy="20116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800"/>
              <a:buFont typeface="Montserrat"/>
              <a:buNone/>
            </a:pPr>
            <a:r>
              <a:rPr b="1" i="0" lang="en-US" sz="800" u="none" cap="none" strike="noStrike">
                <a:solidFill>
                  <a:srgbClr val="00CED1"/>
                </a:solidFill>
                <a:latin typeface="Montserrat"/>
                <a:ea typeface="Montserrat"/>
                <a:cs typeface="Montserrat"/>
                <a:sym typeface="Montserrat"/>
              </a:rPr>
              <a:t>#</a:t>
            </a:r>
            <a:endParaRPr b="0" i="0" sz="800" u="none" cap="none" strike="noStrike">
              <a:solidFill>
                <a:schemeClr val="dk1"/>
              </a:solidFill>
              <a:latin typeface="Calibri"/>
              <a:ea typeface="Calibri"/>
              <a:cs typeface="Calibri"/>
              <a:sym typeface="Calibri"/>
            </a:endParaRPr>
          </a:p>
        </p:txBody>
      </p:sp>
      <p:sp>
        <p:nvSpPr>
          <p:cNvPr id="784" name="Google Shape;784;p13"/>
          <p:cNvSpPr/>
          <p:nvPr/>
        </p:nvSpPr>
        <p:spPr>
          <a:xfrm>
            <a:off x="1005840" y="2660904"/>
            <a:ext cx="6858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800"/>
              <a:buFont typeface="Montserrat"/>
              <a:buNone/>
            </a:pPr>
            <a:r>
              <a:rPr b="1" i="0" lang="en-US" sz="800" u="none" cap="none" strike="noStrike">
                <a:solidFill>
                  <a:srgbClr val="00CED1"/>
                </a:solidFill>
                <a:latin typeface="Montserrat"/>
                <a:ea typeface="Montserrat"/>
                <a:cs typeface="Montserrat"/>
                <a:sym typeface="Montserrat"/>
              </a:rPr>
              <a:t>Intervention</a:t>
            </a:r>
            <a:endParaRPr b="0" i="0" sz="800" u="none" cap="none" strike="noStrike">
              <a:solidFill>
                <a:schemeClr val="dk1"/>
              </a:solidFill>
              <a:latin typeface="Calibri"/>
              <a:ea typeface="Calibri"/>
              <a:cs typeface="Calibri"/>
              <a:sym typeface="Calibri"/>
            </a:endParaRPr>
          </a:p>
        </p:txBody>
      </p:sp>
      <p:sp>
        <p:nvSpPr>
          <p:cNvPr id="785" name="Google Shape;785;p13"/>
          <p:cNvSpPr/>
          <p:nvPr/>
        </p:nvSpPr>
        <p:spPr>
          <a:xfrm>
            <a:off x="7955280" y="2660904"/>
            <a:ext cx="1645920" cy="20116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800"/>
              <a:buFont typeface="Montserrat"/>
              <a:buNone/>
            </a:pPr>
            <a:r>
              <a:rPr b="1" i="0" lang="en-US" sz="800" u="none" cap="none" strike="noStrike">
                <a:solidFill>
                  <a:srgbClr val="00CED1"/>
                </a:solidFill>
                <a:latin typeface="Montserrat"/>
                <a:ea typeface="Montserrat"/>
                <a:cs typeface="Montserrat"/>
                <a:sym typeface="Montserrat"/>
              </a:rPr>
              <a:t>Moment</a:t>
            </a:r>
            <a:endParaRPr b="0" i="0" sz="800" u="none" cap="none" strike="noStrike">
              <a:solidFill>
                <a:schemeClr val="dk1"/>
              </a:solidFill>
              <a:latin typeface="Calibri"/>
              <a:ea typeface="Calibri"/>
              <a:cs typeface="Calibri"/>
              <a:sym typeface="Calibri"/>
            </a:endParaRPr>
          </a:p>
        </p:txBody>
      </p:sp>
      <p:sp>
        <p:nvSpPr>
          <p:cNvPr id="786" name="Google Shape;786;p13"/>
          <p:cNvSpPr/>
          <p:nvPr/>
        </p:nvSpPr>
        <p:spPr>
          <a:xfrm>
            <a:off x="9692640" y="2660904"/>
            <a:ext cx="914400" cy="20116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800"/>
              <a:buFont typeface="Montserrat"/>
              <a:buNone/>
            </a:pPr>
            <a:r>
              <a:rPr b="1" i="0" lang="en-US" sz="800" u="none" cap="none" strike="noStrike">
                <a:solidFill>
                  <a:srgbClr val="00CED1"/>
                </a:solidFill>
                <a:latin typeface="Montserrat"/>
                <a:ea typeface="Montserrat"/>
                <a:cs typeface="Montserrat"/>
                <a:sym typeface="Montserrat"/>
              </a:rPr>
              <a:t>Effort</a:t>
            </a:r>
            <a:endParaRPr b="0" i="0" sz="800" u="none" cap="none" strike="noStrike">
              <a:solidFill>
                <a:schemeClr val="dk1"/>
              </a:solidFill>
              <a:latin typeface="Calibri"/>
              <a:ea typeface="Calibri"/>
              <a:cs typeface="Calibri"/>
              <a:sym typeface="Calibri"/>
            </a:endParaRPr>
          </a:p>
        </p:txBody>
      </p:sp>
      <p:sp>
        <p:nvSpPr>
          <p:cNvPr id="787" name="Google Shape;787;p13"/>
          <p:cNvSpPr/>
          <p:nvPr/>
        </p:nvSpPr>
        <p:spPr>
          <a:xfrm>
            <a:off x="10698480" y="2660904"/>
            <a:ext cx="914400" cy="20116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800"/>
              <a:buFont typeface="Montserrat"/>
              <a:buNone/>
            </a:pPr>
            <a:r>
              <a:rPr b="1" i="0" lang="en-US" sz="800" u="none" cap="none" strike="noStrike">
                <a:solidFill>
                  <a:srgbClr val="00CED1"/>
                </a:solidFill>
                <a:latin typeface="Montserrat"/>
                <a:ea typeface="Montserrat"/>
                <a:cs typeface="Montserrat"/>
                <a:sym typeface="Montserrat"/>
              </a:rPr>
              <a:t>Impact</a:t>
            </a:r>
            <a:endParaRPr b="0" i="0" sz="800" u="none" cap="none" strike="noStrike">
              <a:solidFill>
                <a:schemeClr val="dk1"/>
              </a:solidFill>
              <a:latin typeface="Calibri"/>
              <a:ea typeface="Calibri"/>
              <a:cs typeface="Calibri"/>
              <a:sym typeface="Calibri"/>
            </a:endParaRPr>
          </a:p>
        </p:txBody>
      </p:sp>
      <p:sp>
        <p:nvSpPr>
          <p:cNvPr id="788" name="Google Shape;788;p13"/>
          <p:cNvSpPr/>
          <p:nvPr/>
        </p:nvSpPr>
        <p:spPr>
          <a:xfrm>
            <a:off x="365760" y="2944368"/>
            <a:ext cx="11457432" cy="54864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9" name="Google Shape;789;p13"/>
          <p:cNvSpPr/>
          <p:nvPr/>
        </p:nvSpPr>
        <p:spPr>
          <a:xfrm>
            <a:off x="411480" y="3035808"/>
            <a:ext cx="457200" cy="36576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0" name="Google Shape;790;p13"/>
          <p:cNvSpPr/>
          <p:nvPr/>
        </p:nvSpPr>
        <p:spPr>
          <a:xfrm>
            <a:off x="411480" y="3035808"/>
            <a:ext cx="45720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300"/>
              <a:buFont typeface="Montserrat"/>
              <a:buNone/>
            </a:pPr>
            <a:r>
              <a:rPr b="1" i="0" lang="en-US" sz="1300" u="none" cap="none" strike="noStrike">
                <a:solidFill>
                  <a:srgbClr val="00CED1"/>
                </a:solidFill>
                <a:latin typeface="Montserrat"/>
                <a:ea typeface="Montserrat"/>
                <a:cs typeface="Montserrat"/>
                <a:sym typeface="Montserrat"/>
              </a:rPr>
              <a:t>1</a:t>
            </a:r>
            <a:endParaRPr b="0" i="0" sz="1300" u="none" cap="none" strike="noStrike">
              <a:solidFill>
                <a:schemeClr val="dk1"/>
              </a:solidFill>
              <a:latin typeface="Calibri"/>
              <a:ea typeface="Calibri"/>
              <a:cs typeface="Calibri"/>
              <a:sym typeface="Calibri"/>
            </a:endParaRPr>
          </a:p>
        </p:txBody>
      </p:sp>
      <p:sp>
        <p:nvSpPr>
          <p:cNvPr id="791" name="Google Shape;791;p13"/>
          <p:cNvSpPr/>
          <p:nvPr/>
        </p:nvSpPr>
        <p:spPr>
          <a:xfrm>
            <a:off x="1005840" y="3035808"/>
            <a:ext cx="6858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Build a dedicated undergraduate enquiry pathway with a warm, student-specific auto-response that acknowledges the enquiry as meaningful and names the student's next step. Architecturally separate from general University contact channels. Removes the Play Killer at M1 and directly addresses the APP commitment to inclusive communications.</a:t>
            </a:r>
            <a:endParaRPr b="0" i="0" sz="850" u="none" cap="none" strike="noStrike">
              <a:solidFill>
                <a:schemeClr val="dk1"/>
              </a:solidFill>
              <a:latin typeface="Calibri"/>
              <a:ea typeface="Calibri"/>
              <a:cs typeface="Calibri"/>
              <a:sym typeface="Calibri"/>
            </a:endParaRPr>
          </a:p>
        </p:txBody>
      </p:sp>
      <p:sp>
        <p:nvSpPr>
          <p:cNvPr id="792" name="Google Shape;792;p13"/>
          <p:cNvSpPr/>
          <p:nvPr/>
        </p:nvSpPr>
        <p:spPr>
          <a:xfrm>
            <a:off x="7955280" y="3035808"/>
            <a:ext cx="164592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800"/>
              <a:buFont typeface="Calibri"/>
              <a:buNone/>
            </a:pPr>
            <a:r>
              <a:rPr b="0" i="0" lang="en-US" sz="800" u="none" cap="none" strike="noStrike">
                <a:solidFill>
                  <a:srgbClr val="A0B4C8"/>
                </a:solidFill>
                <a:latin typeface="Calibri"/>
                <a:ea typeface="Calibri"/>
                <a:cs typeface="Calibri"/>
                <a:sym typeface="Calibri"/>
              </a:rPr>
              <a:t>Moment 1</a:t>
            </a:r>
            <a:endParaRPr b="0" i="0" sz="800" u="none" cap="none" strike="noStrike">
              <a:solidFill>
                <a:schemeClr val="dk1"/>
              </a:solidFill>
              <a:latin typeface="Calibri"/>
              <a:ea typeface="Calibri"/>
              <a:cs typeface="Calibri"/>
              <a:sym typeface="Calibri"/>
            </a:endParaRPr>
          </a:p>
        </p:txBody>
      </p:sp>
      <p:sp>
        <p:nvSpPr>
          <p:cNvPr id="793" name="Google Shape;793;p13"/>
          <p:cNvSpPr/>
          <p:nvPr/>
        </p:nvSpPr>
        <p:spPr>
          <a:xfrm>
            <a:off x="9784080" y="3081528"/>
            <a:ext cx="731520" cy="274320"/>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4" name="Google Shape;794;p13"/>
          <p:cNvSpPr/>
          <p:nvPr/>
        </p:nvSpPr>
        <p:spPr>
          <a:xfrm>
            <a:off x="9784080" y="3081528"/>
            <a:ext cx="7315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Low</a:t>
            </a:r>
            <a:endParaRPr b="0" i="0" sz="800" u="none" cap="none" strike="noStrike">
              <a:solidFill>
                <a:schemeClr val="dk1"/>
              </a:solidFill>
              <a:latin typeface="Calibri"/>
              <a:ea typeface="Calibri"/>
              <a:cs typeface="Calibri"/>
              <a:sym typeface="Calibri"/>
            </a:endParaRPr>
          </a:p>
        </p:txBody>
      </p:sp>
      <p:sp>
        <p:nvSpPr>
          <p:cNvPr id="795" name="Google Shape;795;p13"/>
          <p:cNvSpPr/>
          <p:nvPr/>
        </p:nvSpPr>
        <p:spPr>
          <a:xfrm>
            <a:off x="10789920" y="3081528"/>
            <a:ext cx="731520" cy="274320"/>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6" name="Google Shape;796;p13"/>
          <p:cNvSpPr/>
          <p:nvPr/>
        </p:nvSpPr>
        <p:spPr>
          <a:xfrm>
            <a:off x="10789920" y="3081528"/>
            <a:ext cx="7315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High</a:t>
            </a:r>
            <a:endParaRPr b="0" i="0" sz="800" u="none" cap="none" strike="noStrike">
              <a:solidFill>
                <a:schemeClr val="dk1"/>
              </a:solidFill>
              <a:latin typeface="Calibri"/>
              <a:ea typeface="Calibri"/>
              <a:cs typeface="Calibri"/>
              <a:sym typeface="Calibri"/>
            </a:endParaRPr>
          </a:p>
        </p:txBody>
      </p:sp>
      <p:sp>
        <p:nvSpPr>
          <p:cNvPr id="797" name="Google Shape;797;p13"/>
          <p:cNvSpPr/>
          <p:nvPr/>
        </p:nvSpPr>
        <p:spPr>
          <a:xfrm>
            <a:off x="365760" y="3538728"/>
            <a:ext cx="11457432" cy="54864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8" name="Google Shape;798;p13"/>
          <p:cNvSpPr/>
          <p:nvPr/>
        </p:nvSpPr>
        <p:spPr>
          <a:xfrm>
            <a:off x="411480" y="3630168"/>
            <a:ext cx="457200" cy="36576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9" name="Google Shape;799;p13"/>
          <p:cNvSpPr/>
          <p:nvPr/>
        </p:nvSpPr>
        <p:spPr>
          <a:xfrm>
            <a:off x="411480" y="3630168"/>
            <a:ext cx="45720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300"/>
              <a:buFont typeface="Montserrat"/>
              <a:buNone/>
            </a:pPr>
            <a:r>
              <a:rPr b="1" i="0" lang="en-US" sz="1300" u="none" cap="none" strike="noStrike">
                <a:solidFill>
                  <a:srgbClr val="00CED1"/>
                </a:solidFill>
                <a:latin typeface="Montserrat"/>
                <a:ea typeface="Montserrat"/>
                <a:cs typeface="Montserrat"/>
                <a:sym typeface="Montserrat"/>
              </a:rPr>
              <a:t>2</a:t>
            </a:r>
            <a:endParaRPr b="0" i="0" sz="1300" u="none" cap="none" strike="noStrike">
              <a:solidFill>
                <a:schemeClr val="dk1"/>
              </a:solidFill>
              <a:latin typeface="Calibri"/>
              <a:ea typeface="Calibri"/>
              <a:cs typeface="Calibri"/>
              <a:sym typeface="Calibri"/>
            </a:endParaRPr>
          </a:p>
        </p:txBody>
      </p:sp>
      <p:sp>
        <p:nvSpPr>
          <p:cNvPr id="800" name="Google Shape;800;p13"/>
          <p:cNvSpPr/>
          <p:nvPr/>
        </p:nvSpPr>
        <p:spPr>
          <a:xfrm>
            <a:off x="1005840" y="3630168"/>
            <a:ext cx="6858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Commission a post-acceptance email from the central Admissions team that opens with a belonging statement before any task or compliance instruction. One paragraph acknowledging the student's decision, referencing their course, and signalling 'you belong here' -- before the pre-matriculation checklist. Removes the Ethics Killer at M4, the highest-weighted moment in the framework.</a:t>
            </a:r>
            <a:endParaRPr b="0" i="0" sz="850" u="none" cap="none" strike="noStrike">
              <a:solidFill>
                <a:schemeClr val="dk1"/>
              </a:solidFill>
              <a:latin typeface="Calibri"/>
              <a:ea typeface="Calibri"/>
              <a:cs typeface="Calibri"/>
              <a:sym typeface="Calibri"/>
            </a:endParaRPr>
          </a:p>
        </p:txBody>
      </p:sp>
      <p:sp>
        <p:nvSpPr>
          <p:cNvPr id="801" name="Google Shape;801;p13"/>
          <p:cNvSpPr/>
          <p:nvPr/>
        </p:nvSpPr>
        <p:spPr>
          <a:xfrm>
            <a:off x="7955280" y="3630168"/>
            <a:ext cx="164592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800"/>
              <a:buFont typeface="Calibri"/>
              <a:buNone/>
            </a:pPr>
            <a:r>
              <a:rPr b="0" i="0" lang="en-US" sz="800" u="none" cap="none" strike="noStrike">
                <a:solidFill>
                  <a:srgbClr val="A0B4C8"/>
                </a:solidFill>
                <a:latin typeface="Calibri"/>
                <a:ea typeface="Calibri"/>
                <a:cs typeface="Calibri"/>
                <a:sym typeface="Calibri"/>
              </a:rPr>
              <a:t>Moment 4</a:t>
            </a:r>
            <a:endParaRPr b="0" i="0" sz="800" u="none" cap="none" strike="noStrike">
              <a:solidFill>
                <a:schemeClr val="dk1"/>
              </a:solidFill>
              <a:latin typeface="Calibri"/>
              <a:ea typeface="Calibri"/>
              <a:cs typeface="Calibri"/>
              <a:sym typeface="Calibri"/>
            </a:endParaRPr>
          </a:p>
        </p:txBody>
      </p:sp>
      <p:sp>
        <p:nvSpPr>
          <p:cNvPr id="802" name="Google Shape;802;p13"/>
          <p:cNvSpPr/>
          <p:nvPr/>
        </p:nvSpPr>
        <p:spPr>
          <a:xfrm>
            <a:off x="9784080" y="3675888"/>
            <a:ext cx="731520" cy="274320"/>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3" name="Google Shape;803;p13"/>
          <p:cNvSpPr/>
          <p:nvPr/>
        </p:nvSpPr>
        <p:spPr>
          <a:xfrm>
            <a:off x="9784080" y="3675888"/>
            <a:ext cx="7315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Low</a:t>
            </a:r>
            <a:endParaRPr b="0" i="0" sz="800" u="none" cap="none" strike="noStrike">
              <a:solidFill>
                <a:schemeClr val="dk1"/>
              </a:solidFill>
              <a:latin typeface="Calibri"/>
              <a:ea typeface="Calibri"/>
              <a:cs typeface="Calibri"/>
              <a:sym typeface="Calibri"/>
            </a:endParaRPr>
          </a:p>
        </p:txBody>
      </p:sp>
      <p:sp>
        <p:nvSpPr>
          <p:cNvPr id="804" name="Google Shape;804;p13"/>
          <p:cNvSpPr/>
          <p:nvPr/>
        </p:nvSpPr>
        <p:spPr>
          <a:xfrm>
            <a:off x="10789920" y="3675888"/>
            <a:ext cx="731520" cy="274320"/>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5" name="Google Shape;805;p13"/>
          <p:cNvSpPr/>
          <p:nvPr/>
        </p:nvSpPr>
        <p:spPr>
          <a:xfrm>
            <a:off x="10789920" y="3675888"/>
            <a:ext cx="7315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High</a:t>
            </a:r>
            <a:endParaRPr b="0" i="0" sz="800" u="none" cap="none" strike="noStrike">
              <a:solidFill>
                <a:schemeClr val="dk1"/>
              </a:solidFill>
              <a:latin typeface="Calibri"/>
              <a:ea typeface="Calibri"/>
              <a:cs typeface="Calibri"/>
              <a:sym typeface="Calibri"/>
            </a:endParaRPr>
          </a:p>
        </p:txBody>
      </p:sp>
      <p:sp>
        <p:nvSpPr>
          <p:cNvPr id="806" name="Google Shape;806;p13"/>
          <p:cNvSpPr/>
          <p:nvPr/>
        </p:nvSpPr>
        <p:spPr>
          <a:xfrm>
            <a:off x="365760" y="4133088"/>
            <a:ext cx="11457432" cy="54864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7" name="Google Shape;807;p13"/>
          <p:cNvSpPr/>
          <p:nvPr/>
        </p:nvSpPr>
        <p:spPr>
          <a:xfrm>
            <a:off x="411480" y="4224528"/>
            <a:ext cx="457200" cy="36576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8" name="Google Shape;808;p13"/>
          <p:cNvSpPr/>
          <p:nvPr/>
        </p:nvSpPr>
        <p:spPr>
          <a:xfrm>
            <a:off x="411480" y="4224528"/>
            <a:ext cx="45720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300"/>
              <a:buFont typeface="Montserrat"/>
              <a:buNone/>
            </a:pPr>
            <a:r>
              <a:rPr b="1" i="0" lang="en-US" sz="1300" u="none" cap="none" strike="noStrike">
                <a:solidFill>
                  <a:srgbClr val="00CED1"/>
                </a:solidFill>
                <a:latin typeface="Montserrat"/>
                <a:ea typeface="Montserrat"/>
                <a:cs typeface="Montserrat"/>
                <a:sym typeface="Montserrat"/>
              </a:rPr>
              <a:t>3</a:t>
            </a:r>
            <a:endParaRPr b="0" i="0" sz="1300" u="none" cap="none" strike="noStrike">
              <a:solidFill>
                <a:schemeClr val="dk1"/>
              </a:solidFill>
              <a:latin typeface="Calibri"/>
              <a:ea typeface="Calibri"/>
              <a:cs typeface="Calibri"/>
              <a:sym typeface="Calibri"/>
            </a:endParaRPr>
          </a:p>
        </p:txBody>
      </p:sp>
      <p:sp>
        <p:nvSpPr>
          <p:cNvPr id="809" name="Google Shape;809;p13"/>
          <p:cNvSpPr/>
          <p:nvPr/>
        </p:nvSpPr>
        <p:spPr>
          <a:xfrm>
            <a:off x="1005840" y="4224528"/>
            <a:ext cx="6858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Supply, review, and humanise the offer letter template. The offer letter carries 25% of the Momentum Score and could not be assessed in this engagement. The document must open with belonging, not conditions, and must align with the APP commitment that every student -- regardless of background -- is welcomed as a full member of the University from the moment they receive an offer.</a:t>
            </a:r>
            <a:endParaRPr b="0" i="0" sz="850" u="none" cap="none" strike="noStrike">
              <a:solidFill>
                <a:schemeClr val="dk1"/>
              </a:solidFill>
              <a:latin typeface="Calibri"/>
              <a:ea typeface="Calibri"/>
              <a:cs typeface="Calibri"/>
              <a:sym typeface="Calibri"/>
            </a:endParaRPr>
          </a:p>
        </p:txBody>
      </p:sp>
      <p:sp>
        <p:nvSpPr>
          <p:cNvPr id="810" name="Google Shape;810;p13"/>
          <p:cNvSpPr/>
          <p:nvPr/>
        </p:nvSpPr>
        <p:spPr>
          <a:xfrm>
            <a:off x="7955280" y="4224528"/>
            <a:ext cx="164592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800"/>
              <a:buFont typeface="Calibri"/>
              <a:buNone/>
            </a:pPr>
            <a:r>
              <a:rPr b="0" i="0" lang="en-US" sz="800" u="none" cap="none" strike="noStrike">
                <a:solidFill>
                  <a:srgbClr val="A0B4C8"/>
                </a:solidFill>
                <a:latin typeface="Calibri"/>
                <a:ea typeface="Calibri"/>
                <a:cs typeface="Calibri"/>
                <a:sym typeface="Calibri"/>
              </a:rPr>
              <a:t>Moment 3</a:t>
            </a:r>
            <a:endParaRPr b="0" i="0" sz="800" u="none" cap="none" strike="noStrike">
              <a:solidFill>
                <a:schemeClr val="dk1"/>
              </a:solidFill>
              <a:latin typeface="Calibri"/>
              <a:ea typeface="Calibri"/>
              <a:cs typeface="Calibri"/>
              <a:sym typeface="Calibri"/>
            </a:endParaRPr>
          </a:p>
        </p:txBody>
      </p:sp>
      <p:sp>
        <p:nvSpPr>
          <p:cNvPr id="811" name="Google Shape;811;p13"/>
          <p:cNvSpPr/>
          <p:nvPr/>
        </p:nvSpPr>
        <p:spPr>
          <a:xfrm>
            <a:off x="9784080" y="4270248"/>
            <a:ext cx="731520" cy="27432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2" name="Google Shape;812;p13"/>
          <p:cNvSpPr/>
          <p:nvPr/>
        </p:nvSpPr>
        <p:spPr>
          <a:xfrm>
            <a:off x="9784080" y="4270248"/>
            <a:ext cx="7315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800"/>
              <a:buFont typeface="Montserrat"/>
              <a:buNone/>
            </a:pPr>
            <a:r>
              <a:rPr b="1" i="0" lang="en-US" sz="800" u="none" cap="none" strike="noStrike">
                <a:solidFill>
                  <a:srgbClr val="7D6608"/>
                </a:solidFill>
                <a:latin typeface="Montserrat"/>
                <a:ea typeface="Montserrat"/>
                <a:cs typeface="Montserrat"/>
                <a:sym typeface="Montserrat"/>
              </a:rPr>
              <a:t>Medium</a:t>
            </a:r>
            <a:endParaRPr b="0" i="0" sz="800" u="none" cap="none" strike="noStrike">
              <a:solidFill>
                <a:schemeClr val="dk1"/>
              </a:solidFill>
              <a:latin typeface="Calibri"/>
              <a:ea typeface="Calibri"/>
              <a:cs typeface="Calibri"/>
              <a:sym typeface="Calibri"/>
            </a:endParaRPr>
          </a:p>
        </p:txBody>
      </p:sp>
      <p:sp>
        <p:nvSpPr>
          <p:cNvPr id="813" name="Google Shape;813;p13"/>
          <p:cNvSpPr/>
          <p:nvPr/>
        </p:nvSpPr>
        <p:spPr>
          <a:xfrm>
            <a:off x="10789920" y="4270248"/>
            <a:ext cx="731520" cy="274320"/>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4" name="Google Shape;814;p13"/>
          <p:cNvSpPr/>
          <p:nvPr/>
        </p:nvSpPr>
        <p:spPr>
          <a:xfrm>
            <a:off x="10789920" y="4270248"/>
            <a:ext cx="7315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High</a:t>
            </a:r>
            <a:endParaRPr b="0" i="0" sz="800" u="none" cap="none" strike="noStrike">
              <a:solidFill>
                <a:schemeClr val="dk1"/>
              </a:solidFill>
              <a:latin typeface="Calibri"/>
              <a:ea typeface="Calibri"/>
              <a:cs typeface="Calibri"/>
              <a:sym typeface="Calibri"/>
            </a:endParaRPr>
          </a:p>
        </p:txBody>
      </p:sp>
      <p:sp>
        <p:nvSpPr>
          <p:cNvPr id="815" name="Google Shape;815;p13"/>
          <p:cNvSpPr/>
          <p:nvPr/>
        </p:nvSpPr>
        <p:spPr>
          <a:xfrm>
            <a:off x="365760" y="4727448"/>
            <a:ext cx="11457432" cy="54864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6" name="Google Shape;816;p13"/>
          <p:cNvSpPr/>
          <p:nvPr/>
        </p:nvSpPr>
        <p:spPr>
          <a:xfrm>
            <a:off x="411480" y="4818888"/>
            <a:ext cx="457200" cy="36576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7" name="Google Shape;817;p13"/>
          <p:cNvSpPr/>
          <p:nvPr/>
        </p:nvSpPr>
        <p:spPr>
          <a:xfrm>
            <a:off x="411480" y="4818888"/>
            <a:ext cx="45720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300"/>
              <a:buFont typeface="Montserrat"/>
              <a:buNone/>
            </a:pPr>
            <a:r>
              <a:rPr b="1" i="0" lang="en-US" sz="1300" u="none" cap="none" strike="noStrike">
                <a:solidFill>
                  <a:srgbClr val="00CED1"/>
                </a:solidFill>
                <a:latin typeface="Montserrat"/>
                <a:ea typeface="Montserrat"/>
                <a:cs typeface="Montserrat"/>
                <a:sym typeface="Montserrat"/>
              </a:rPr>
              <a:t>4</a:t>
            </a:r>
            <a:endParaRPr b="0" i="0" sz="1300" u="none" cap="none" strike="noStrike">
              <a:solidFill>
                <a:schemeClr val="dk1"/>
              </a:solidFill>
              <a:latin typeface="Calibri"/>
              <a:ea typeface="Calibri"/>
              <a:cs typeface="Calibri"/>
              <a:sym typeface="Calibri"/>
            </a:endParaRPr>
          </a:p>
        </p:txBody>
      </p:sp>
      <p:sp>
        <p:nvSpPr>
          <p:cNvPr id="818" name="Google Shape;818;p13"/>
          <p:cNvSpPr/>
          <p:nvPr/>
        </p:nvSpPr>
        <p:spPr>
          <a:xfrm>
            <a:off x="1005840" y="4818888"/>
            <a:ext cx="6858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Rewrite the registration and pre-arrival communications to include an anticipatory belonging statement before the procedural requirements. One paragraph acknowledging the student's imminent membership of one of the world's oldest universities would materially shift Play and Ethics scores at Moment 5.</a:t>
            </a:r>
            <a:endParaRPr b="0" i="0" sz="850" u="none" cap="none" strike="noStrike">
              <a:solidFill>
                <a:schemeClr val="dk1"/>
              </a:solidFill>
              <a:latin typeface="Calibri"/>
              <a:ea typeface="Calibri"/>
              <a:cs typeface="Calibri"/>
              <a:sym typeface="Calibri"/>
            </a:endParaRPr>
          </a:p>
        </p:txBody>
      </p:sp>
      <p:sp>
        <p:nvSpPr>
          <p:cNvPr id="819" name="Google Shape;819;p13"/>
          <p:cNvSpPr/>
          <p:nvPr/>
        </p:nvSpPr>
        <p:spPr>
          <a:xfrm>
            <a:off x="7955280" y="4818888"/>
            <a:ext cx="164592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800"/>
              <a:buFont typeface="Calibri"/>
              <a:buNone/>
            </a:pPr>
            <a:r>
              <a:rPr b="0" i="0" lang="en-US" sz="800" u="none" cap="none" strike="noStrike">
                <a:solidFill>
                  <a:srgbClr val="A0B4C8"/>
                </a:solidFill>
                <a:latin typeface="Calibri"/>
                <a:ea typeface="Calibri"/>
                <a:cs typeface="Calibri"/>
                <a:sym typeface="Calibri"/>
              </a:rPr>
              <a:t>Moment 5</a:t>
            </a:r>
            <a:endParaRPr b="0" i="0" sz="800" u="none" cap="none" strike="noStrike">
              <a:solidFill>
                <a:schemeClr val="dk1"/>
              </a:solidFill>
              <a:latin typeface="Calibri"/>
              <a:ea typeface="Calibri"/>
              <a:cs typeface="Calibri"/>
              <a:sym typeface="Calibri"/>
            </a:endParaRPr>
          </a:p>
        </p:txBody>
      </p:sp>
      <p:sp>
        <p:nvSpPr>
          <p:cNvPr id="820" name="Google Shape;820;p13"/>
          <p:cNvSpPr/>
          <p:nvPr/>
        </p:nvSpPr>
        <p:spPr>
          <a:xfrm>
            <a:off x="9784080" y="4864608"/>
            <a:ext cx="731520" cy="274320"/>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1" name="Google Shape;821;p13"/>
          <p:cNvSpPr/>
          <p:nvPr/>
        </p:nvSpPr>
        <p:spPr>
          <a:xfrm>
            <a:off x="9784080" y="4864608"/>
            <a:ext cx="7315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Low</a:t>
            </a:r>
            <a:endParaRPr b="0" i="0" sz="800" u="none" cap="none" strike="noStrike">
              <a:solidFill>
                <a:schemeClr val="dk1"/>
              </a:solidFill>
              <a:latin typeface="Calibri"/>
              <a:ea typeface="Calibri"/>
              <a:cs typeface="Calibri"/>
              <a:sym typeface="Calibri"/>
            </a:endParaRPr>
          </a:p>
        </p:txBody>
      </p:sp>
      <p:sp>
        <p:nvSpPr>
          <p:cNvPr id="822" name="Google Shape;822;p13"/>
          <p:cNvSpPr/>
          <p:nvPr/>
        </p:nvSpPr>
        <p:spPr>
          <a:xfrm>
            <a:off x="10789920" y="4864608"/>
            <a:ext cx="731520" cy="27432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3" name="Google Shape;823;p13"/>
          <p:cNvSpPr/>
          <p:nvPr/>
        </p:nvSpPr>
        <p:spPr>
          <a:xfrm>
            <a:off x="10789920" y="4864608"/>
            <a:ext cx="7315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800"/>
              <a:buFont typeface="Montserrat"/>
              <a:buNone/>
            </a:pPr>
            <a:r>
              <a:rPr b="1" i="0" lang="en-US" sz="800" u="none" cap="none" strike="noStrike">
                <a:solidFill>
                  <a:srgbClr val="7D6608"/>
                </a:solidFill>
                <a:latin typeface="Montserrat"/>
                <a:ea typeface="Montserrat"/>
                <a:cs typeface="Montserrat"/>
                <a:sym typeface="Montserrat"/>
              </a:rPr>
              <a:t>Medium</a:t>
            </a:r>
            <a:endParaRPr b="0" i="0" sz="800" u="none" cap="none" strike="noStrike">
              <a:solidFill>
                <a:schemeClr val="dk1"/>
              </a:solidFill>
              <a:latin typeface="Calibri"/>
              <a:ea typeface="Calibri"/>
              <a:cs typeface="Calibri"/>
              <a:sym typeface="Calibri"/>
            </a:endParaRPr>
          </a:p>
        </p:txBody>
      </p:sp>
      <p:sp>
        <p:nvSpPr>
          <p:cNvPr id="824" name="Google Shape;824;p13"/>
          <p:cNvSpPr/>
          <p:nvPr/>
        </p:nvSpPr>
        <p:spPr>
          <a:xfrm>
            <a:off x="365760" y="5321808"/>
            <a:ext cx="11457432" cy="548640"/>
          </a:xfrm>
          <a:prstGeom prst="rect">
            <a:avLst/>
          </a:prstGeom>
          <a:solidFill>
            <a:srgbClr val="00153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5" name="Google Shape;825;p13"/>
          <p:cNvSpPr/>
          <p:nvPr/>
        </p:nvSpPr>
        <p:spPr>
          <a:xfrm>
            <a:off x="365760" y="5321808"/>
            <a:ext cx="54864" cy="54864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6" name="Google Shape;826;p13"/>
          <p:cNvSpPr/>
          <p:nvPr/>
        </p:nvSpPr>
        <p:spPr>
          <a:xfrm>
            <a:off x="411480" y="5413248"/>
            <a:ext cx="457200" cy="36576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7" name="Google Shape;827;p13"/>
          <p:cNvSpPr/>
          <p:nvPr/>
        </p:nvSpPr>
        <p:spPr>
          <a:xfrm>
            <a:off x="411480" y="5413248"/>
            <a:ext cx="45720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1300"/>
              <a:buFont typeface="Montserrat"/>
              <a:buNone/>
            </a:pPr>
            <a:r>
              <a:rPr b="1" i="0" lang="en-US" sz="1300" u="none" cap="none" strike="noStrike">
                <a:solidFill>
                  <a:srgbClr val="002147"/>
                </a:solidFill>
                <a:latin typeface="Montserrat"/>
                <a:ea typeface="Montserrat"/>
                <a:cs typeface="Montserrat"/>
                <a:sym typeface="Montserrat"/>
              </a:rPr>
              <a:t>5</a:t>
            </a:r>
            <a:endParaRPr b="0" i="0" sz="1300" u="none" cap="none" strike="noStrike">
              <a:solidFill>
                <a:schemeClr val="dk1"/>
              </a:solidFill>
              <a:latin typeface="Calibri"/>
              <a:ea typeface="Calibri"/>
              <a:cs typeface="Calibri"/>
              <a:sym typeface="Calibri"/>
            </a:endParaRPr>
          </a:p>
        </p:txBody>
      </p:sp>
      <p:sp>
        <p:nvSpPr>
          <p:cNvPr id="828" name="Google Shape;828;p13"/>
          <p:cNvSpPr/>
          <p:nvPr/>
        </p:nvSpPr>
        <p:spPr>
          <a:xfrm>
            <a:off x="1005840" y="5413248"/>
            <a:ext cx="6858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850"/>
              <a:buFont typeface="Calibri"/>
              <a:buNone/>
            </a:pPr>
            <a:r>
              <a:rPr b="0" i="0" lang="en-US" sz="850" u="none" cap="none" strike="noStrike">
                <a:solidFill>
                  <a:srgbClr val="FFFFFF"/>
                </a:solidFill>
                <a:latin typeface="Calibri"/>
                <a:ea typeface="Calibri"/>
                <a:cs typeface="Calibri"/>
                <a:sym typeface="Calibri"/>
              </a:rPr>
              <a:t>Commission an annual governance review of all five admissions communications against the Access and Participation Plan commitments. The APP commits </a:t>
            </a:r>
            <a:r>
              <a:rPr lang="en-US" sz="850">
                <a:solidFill>
                  <a:srgbClr val="FFFFFF"/>
                </a:solidFill>
                <a:latin typeface="Calibri"/>
                <a:ea typeface="Calibri"/>
                <a:cs typeface="Calibri"/>
                <a:sym typeface="Calibri"/>
              </a:rPr>
              <a:t>Caerwen</a:t>
            </a:r>
            <a:r>
              <a:rPr b="0" i="0" lang="en-US" sz="850" u="none" cap="none" strike="noStrike">
                <a:solidFill>
                  <a:srgbClr val="FFFFFF"/>
                </a:solidFill>
                <a:latin typeface="Calibri"/>
                <a:ea typeface="Calibri"/>
                <a:cs typeface="Calibri"/>
                <a:sym typeface="Calibri"/>
              </a:rPr>
              <a:t> to inclusive communications and a welcoming community for students from underrepresented groups. That commitment should be auditable in the admissions journey itself. The Vice-Chancellor and Registrar are the accountable officers. This diagnostic provides the Year 1 baseline.</a:t>
            </a:r>
            <a:endParaRPr b="0" i="0" sz="850" u="none" cap="none" strike="noStrike">
              <a:solidFill>
                <a:schemeClr val="dk1"/>
              </a:solidFill>
              <a:latin typeface="Calibri"/>
              <a:ea typeface="Calibri"/>
              <a:cs typeface="Calibri"/>
              <a:sym typeface="Calibri"/>
            </a:endParaRPr>
          </a:p>
        </p:txBody>
      </p:sp>
      <p:sp>
        <p:nvSpPr>
          <p:cNvPr id="829" name="Google Shape;829;p13"/>
          <p:cNvSpPr/>
          <p:nvPr/>
        </p:nvSpPr>
        <p:spPr>
          <a:xfrm>
            <a:off x="7955280" y="5413248"/>
            <a:ext cx="164592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800"/>
              <a:buFont typeface="Calibri"/>
              <a:buNone/>
            </a:pPr>
            <a:r>
              <a:rPr b="0" i="0" lang="en-US" sz="800" u="none" cap="none" strike="noStrike">
                <a:solidFill>
                  <a:srgbClr val="00CED1"/>
                </a:solidFill>
                <a:latin typeface="Calibri"/>
                <a:ea typeface="Calibri"/>
                <a:cs typeface="Calibri"/>
                <a:sym typeface="Calibri"/>
              </a:rPr>
              <a:t>All moments</a:t>
            </a:r>
            <a:endParaRPr b="0" i="0" sz="800" u="none" cap="none" strike="noStrike">
              <a:solidFill>
                <a:schemeClr val="dk1"/>
              </a:solidFill>
              <a:latin typeface="Calibri"/>
              <a:ea typeface="Calibri"/>
              <a:cs typeface="Calibri"/>
              <a:sym typeface="Calibri"/>
            </a:endParaRPr>
          </a:p>
        </p:txBody>
      </p:sp>
      <p:sp>
        <p:nvSpPr>
          <p:cNvPr id="830" name="Google Shape;830;p13"/>
          <p:cNvSpPr/>
          <p:nvPr/>
        </p:nvSpPr>
        <p:spPr>
          <a:xfrm>
            <a:off x="9784080" y="5458968"/>
            <a:ext cx="731520" cy="27432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1" name="Google Shape;831;p13"/>
          <p:cNvSpPr/>
          <p:nvPr/>
        </p:nvSpPr>
        <p:spPr>
          <a:xfrm>
            <a:off x="9784080" y="5458968"/>
            <a:ext cx="7315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800"/>
              <a:buFont typeface="Montserrat"/>
              <a:buNone/>
            </a:pPr>
            <a:r>
              <a:rPr b="1" i="0" lang="en-US" sz="800" u="none" cap="none" strike="noStrike">
                <a:solidFill>
                  <a:srgbClr val="7D6608"/>
                </a:solidFill>
                <a:latin typeface="Montserrat"/>
                <a:ea typeface="Montserrat"/>
                <a:cs typeface="Montserrat"/>
                <a:sym typeface="Montserrat"/>
              </a:rPr>
              <a:t>Medium</a:t>
            </a:r>
            <a:endParaRPr b="0" i="0" sz="800" u="none" cap="none" strike="noStrike">
              <a:solidFill>
                <a:schemeClr val="dk1"/>
              </a:solidFill>
              <a:latin typeface="Calibri"/>
              <a:ea typeface="Calibri"/>
              <a:cs typeface="Calibri"/>
              <a:sym typeface="Calibri"/>
            </a:endParaRPr>
          </a:p>
        </p:txBody>
      </p:sp>
      <p:sp>
        <p:nvSpPr>
          <p:cNvPr id="832" name="Google Shape;832;p13"/>
          <p:cNvSpPr/>
          <p:nvPr/>
        </p:nvSpPr>
        <p:spPr>
          <a:xfrm>
            <a:off x="10789920" y="5458968"/>
            <a:ext cx="731520" cy="274320"/>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3" name="Google Shape;833;p13"/>
          <p:cNvSpPr/>
          <p:nvPr/>
        </p:nvSpPr>
        <p:spPr>
          <a:xfrm>
            <a:off x="10789920" y="5458968"/>
            <a:ext cx="7315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High</a:t>
            </a:r>
            <a:endParaRPr b="0" i="0" sz="800" u="none" cap="none" strike="noStrike">
              <a:solidFill>
                <a:schemeClr val="dk1"/>
              </a:solidFill>
              <a:latin typeface="Calibri"/>
              <a:ea typeface="Calibri"/>
              <a:cs typeface="Calibri"/>
              <a:sym typeface="Calibri"/>
            </a:endParaRPr>
          </a:p>
        </p:txBody>
      </p:sp>
      <p:sp>
        <p:nvSpPr>
          <p:cNvPr id="834" name="Google Shape;834;p13"/>
          <p:cNvSpPr/>
          <p:nvPr/>
        </p:nvSpPr>
        <p:spPr>
          <a:xfrm>
            <a:off x="365760" y="5989320"/>
            <a:ext cx="11457432" cy="292608"/>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5" name="Google Shape;835;p13"/>
          <p:cNvSpPr/>
          <p:nvPr/>
        </p:nvSpPr>
        <p:spPr>
          <a:xfrm>
            <a:off x="502920" y="6007608"/>
            <a:ext cx="1106424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800"/>
              <a:buFont typeface="Calibri"/>
              <a:buNone/>
            </a:pPr>
            <a:r>
              <a:rPr b="0" i="1" lang="en-US" sz="800" u="none" cap="none" strike="noStrike">
                <a:solidFill>
                  <a:srgbClr val="A0B4C8"/>
                </a:solidFill>
                <a:latin typeface="Calibri"/>
                <a:ea typeface="Calibri"/>
                <a:cs typeface="Calibri"/>
                <a:sym typeface="Calibri"/>
              </a:rPr>
              <a:t>Blairgowrie HE Advisory  |  david@blairgowriehe.com  |  blairgowriehe.com  |  Strategy that survives first contact with operations.</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40" name="Shape 840"/>
        <p:cNvGrpSpPr/>
        <p:nvPr/>
      </p:nvGrpSpPr>
      <p:grpSpPr>
        <a:xfrm>
          <a:off x="0" y="0"/>
          <a:ext cx="0" cy="0"/>
          <a:chOff x="0" y="0"/>
          <a:chExt cx="0" cy="0"/>
        </a:xfrm>
      </p:grpSpPr>
      <p:pic>
        <p:nvPicPr>
          <p:cNvPr descr="/Users/davidoconnor/Downloads/Blairgowrie_code_scripts/blairgowrie-assets/blairgowrie-logo-primary-on-light.png" id="841" name="Google Shape;841;p14"/>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842" name="Google Shape;842;p14"/>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3" name="Google Shape;843;p14"/>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844" name="Google Shape;844;p14"/>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METHODOLOGY</a:t>
            </a:r>
            <a:endParaRPr b="0" i="0" sz="750" u="none" cap="none" strike="noStrike">
              <a:solidFill>
                <a:schemeClr val="dk1"/>
              </a:solidFill>
              <a:latin typeface="Calibri"/>
              <a:ea typeface="Calibri"/>
              <a:cs typeface="Calibri"/>
              <a:sym typeface="Calibri"/>
            </a:endParaRPr>
          </a:p>
        </p:txBody>
      </p:sp>
      <p:sp>
        <p:nvSpPr>
          <p:cNvPr id="845" name="Google Shape;845;p14"/>
          <p:cNvSpPr/>
          <p:nvPr/>
        </p:nvSpPr>
        <p:spPr>
          <a:xfrm>
            <a:off x="365760" y="365760"/>
            <a:ext cx="109728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200"/>
              <a:buFont typeface="Montserrat"/>
              <a:buNone/>
            </a:pPr>
            <a:r>
              <a:rPr b="1" i="0" lang="en-US" sz="2200" u="none" cap="none" strike="noStrike">
                <a:solidFill>
                  <a:srgbClr val="002147"/>
                </a:solidFill>
                <a:latin typeface="Montserrat"/>
                <a:ea typeface="Montserrat"/>
                <a:cs typeface="Montserrat"/>
                <a:sym typeface="Montserrat"/>
              </a:rPr>
              <a:t>Methodology and Academic Grounding</a:t>
            </a:r>
            <a:endParaRPr b="0" i="0" sz="2200" u="none" cap="none" strike="noStrike">
              <a:solidFill>
                <a:schemeClr val="dk1"/>
              </a:solidFill>
              <a:latin typeface="Calibri"/>
              <a:ea typeface="Calibri"/>
              <a:cs typeface="Calibri"/>
              <a:sym typeface="Calibri"/>
            </a:endParaRPr>
          </a:p>
        </p:txBody>
      </p:sp>
      <p:sp>
        <p:nvSpPr>
          <p:cNvPr id="846" name="Google Shape;846;p14"/>
          <p:cNvSpPr/>
          <p:nvPr/>
        </p:nvSpPr>
        <p:spPr>
          <a:xfrm>
            <a:off x="365760" y="777240"/>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7" name="Google Shape;847;p14"/>
          <p:cNvSpPr/>
          <p:nvPr/>
        </p:nvSpPr>
        <p:spPr>
          <a:xfrm>
            <a:off x="365760" y="868680"/>
            <a:ext cx="11457432" cy="100584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The Blairgowrie Admissions Value Framework (BAVF) is an axiological instrument derived from Dr David O'Connor's doctoral research at the University of Bath (2023), which applied Holbrook's (1999) eight-factor consumer value typology to UK higher education using structural equation modelling on 307 students. The research established that students prioritise experiential and relational value dimensions at the pre-enrolment stage over economic returns, and that Play, Creativity and Ethics function as the primary value drivers at the decision-to-commit moment.</a:t>
            </a:r>
            <a:endParaRPr b="0" i="0" sz="850" u="none" cap="none" strike="noStrike">
              <a:solidFill>
                <a:schemeClr val="dk1"/>
              </a:solidFill>
              <a:latin typeface="Calibri"/>
              <a:ea typeface="Calibri"/>
              <a:cs typeface="Calibri"/>
              <a:sym typeface="Calibri"/>
            </a:endParaRPr>
          </a:p>
        </p:txBody>
      </p:sp>
      <p:sp>
        <p:nvSpPr>
          <p:cNvPr id="848" name="Google Shape;848;p14"/>
          <p:cNvSpPr/>
          <p:nvPr/>
        </p:nvSpPr>
        <p:spPr>
          <a:xfrm>
            <a:off x="365760" y="1965960"/>
            <a:ext cx="5577840" cy="384048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9" name="Google Shape;849;p14"/>
          <p:cNvSpPr/>
          <p:nvPr/>
        </p:nvSpPr>
        <p:spPr>
          <a:xfrm>
            <a:off x="365760" y="1965960"/>
            <a:ext cx="54864" cy="384048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0" name="Google Shape;850;p14"/>
          <p:cNvSpPr/>
          <p:nvPr/>
        </p:nvSpPr>
        <p:spPr>
          <a:xfrm>
            <a:off x="502920" y="2011680"/>
            <a:ext cx="539496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DIMENSION WEIGHTS</a:t>
            </a:r>
            <a:endParaRPr b="0" i="0" sz="800" u="none" cap="none" strike="noStrike">
              <a:solidFill>
                <a:schemeClr val="dk1"/>
              </a:solidFill>
              <a:latin typeface="Calibri"/>
              <a:ea typeface="Calibri"/>
              <a:cs typeface="Calibri"/>
              <a:sym typeface="Calibri"/>
            </a:endParaRPr>
          </a:p>
        </p:txBody>
      </p:sp>
      <p:sp>
        <p:nvSpPr>
          <p:cNvPr id="851" name="Google Shape;851;p14"/>
          <p:cNvSpPr/>
          <p:nvPr/>
        </p:nvSpPr>
        <p:spPr>
          <a:xfrm>
            <a:off x="502920" y="228600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Ethics 20%</a:t>
            </a:r>
            <a:endParaRPr b="0" i="0" sz="800" u="none" cap="none" strike="noStrike">
              <a:solidFill>
                <a:schemeClr val="dk1"/>
              </a:solidFill>
              <a:latin typeface="Calibri"/>
              <a:ea typeface="Calibri"/>
              <a:cs typeface="Calibri"/>
              <a:sym typeface="Calibri"/>
            </a:endParaRPr>
          </a:p>
        </p:txBody>
      </p:sp>
      <p:sp>
        <p:nvSpPr>
          <p:cNvPr id="852" name="Google Shape;852;p14"/>
          <p:cNvSpPr/>
          <p:nvPr/>
        </p:nvSpPr>
        <p:spPr>
          <a:xfrm>
            <a:off x="2011680" y="2267712"/>
            <a:ext cx="3840480" cy="40233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O'Connor (2023): perceived institutional care is the primary trust signal at the decision-to-commit moment. A student who does not feel seen as a person will not convert regardless of academic credentials.</a:t>
            </a:r>
            <a:endParaRPr b="0" i="0" sz="700" u="none" cap="none" strike="noStrike">
              <a:solidFill>
                <a:schemeClr val="dk1"/>
              </a:solidFill>
              <a:latin typeface="Calibri"/>
              <a:ea typeface="Calibri"/>
              <a:cs typeface="Calibri"/>
              <a:sym typeface="Calibri"/>
            </a:endParaRPr>
          </a:p>
        </p:txBody>
      </p:sp>
      <p:sp>
        <p:nvSpPr>
          <p:cNvPr id="853" name="Google Shape;853;p14"/>
          <p:cNvSpPr/>
          <p:nvPr/>
        </p:nvSpPr>
        <p:spPr>
          <a:xfrm>
            <a:off x="502920" y="269748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Play 15%</a:t>
            </a:r>
            <a:endParaRPr b="0" i="0" sz="800" u="none" cap="none" strike="noStrike">
              <a:solidFill>
                <a:schemeClr val="dk1"/>
              </a:solidFill>
              <a:latin typeface="Calibri"/>
              <a:ea typeface="Calibri"/>
              <a:cs typeface="Calibri"/>
              <a:sym typeface="Calibri"/>
            </a:endParaRPr>
          </a:p>
        </p:txBody>
      </p:sp>
      <p:sp>
        <p:nvSpPr>
          <p:cNvPr id="854" name="Google Shape;854;p14"/>
          <p:cNvSpPr/>
          <p:nvPr/>
        </p:nvSpPr>
        <p:spPr>
          <a:xfrm>
            <a:off x="2011680" y="2679192"/>
            <a:ext cx="3840480" cy="40233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O'Connor (2023): Play (community and belonging) is among the top two value drivers at pre-enrolment. Weighted equally with Excellence and Aesthetics to reflect this empirical primacy.</a:t>
            </a:r>
            <a:endParaRPr b="0" i="0" sz="700" u="none" cap="none" strike="noStrike">
              <a:solidFill>
                <a:schemeClr val="dk1"/>
              </a:solidFill>
              <a:latin typeface="Calibri"/>
              <a:ea typeface="Calibri"/>
              <a:cs typeface="Calibri"/>
              <a:sym typeface="Calibri"/>
            </a:endParaRPr>
          </a:p>
        </p:txBody>
      </p:sp>
      <p:sp>
        <p:nvSpPr>
          <p:cNvPr id="855" name="Google Shape;855;p14"/>
          <p:cNvSpPr/>
          <p:nvPr/>
        </p:nvSpPr>
        <p:spPr>
          <a:xfrm>
            <a:off x="502920" y="310896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Excellence 15%</a:t>
            </a:r>
            <a:endParaRPr b="0" i="0" sz="800" u="none" cap="none" strike="noStrike">
              <a:solidFill>
                <a:schemeClr val="dk1"/>
              </a:solidFill>
              <a:latin typeface="Calibri"/>
              <a:ea typeface="Calibri"/>
              <a:cs typeface="Calibri"/>
              <a:sym typeface="Calibri"/>
            </a:endParaRPr>
          </a:p>
        </p:txBody>
      </p:sp>
      <p:sp>
        <p:nvSpPr>
          <p:cNvPr id="856" name="Google Shape;856;p14"/>
          <p:cNvSpPr/>
          <p:nvPr/>
        </p:nvSpPr>
        <p:spPr>
          <a:xfrm>
            <a:off x="2011680" y="3090672"/>
            <a:ext cx="3840480" cy="40233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Academic credibility is a threshold requirement. Below this level the student question shifts from 'will I thrive here' to 'will this qualification be recognised'.</a:t>
            </a:r>
            <a:endParaRPr b="0" i="0" sz="700" u="none" cap="none" strike="noStrike">
              <a:solidFill>
                <a:schemeClr val="dk1"/>
              </a:solidFill>
              <a:latin typeface="Calibri"/>
              <a:ea typeface="Calibri"/>
              <a:cs typeface="Calibri"/>
              <a:sym typeface="Calibri"/>
            </a:endParaRPr>
          </a:p>
        </p:txBody>
      </p:sp>
      <p:sp>
        <p:nvSpPr>
          <p:cNvPr id="857" name="Google Shape;857;p14"/>
          <p:cNvSpPr/>
          <p:nvPr/>
        </p:nvSpPr>
        <p:spPr>
          <a:xfrm>
            <a:off x="502920" y="352044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Aesthetics 15%</a:t>
            </a:r>
            <a:endParaRPr b="0" i="0" sz="800" u="none" cap="none" strike="noStrike">
              <a:solidFill>
                <a:schemeClr val="dk1"/>
              </a:solidFill>
              <a:latin typeface="Calibri"/>
              <a:ea typeface="Calibri"/>
              <a:cs typeface="Calibri"/>
              <a:sym typeface="Calibri"/>
            </a:endParaRPr>
          </a:p>
        </p:txBody>
      </p:sp>
      <p:sp>
        <p:nvSpPr>
          <p:cNvPr id="858" name="Google Shape;858;p14"/>
          <p:cNvSpPr/>
          <p:nvPr/>
        </p:nvSpPr>
        <p:spPr>
          <a:xfrm>
            <a:off x="2011680" y="3502152"/>
            <a:ext cx="3840480" cy="40233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Visual and tonal quality signals institutional self-regard and by extension regard for the recipient. A neglected communication is a direct proxy for a neglected student relationship.</a:t>
            </a:r>
            <a:endParaRPr b="0" i="0" sz="700" u="none" cap="none" strike="noStrike">
              <a:solidFill>
                <a:schemeClr val="dk1"/>
              </a:solidFill>
              <a:latin typeface="Calibri"/>
              <a:ea typeface="Calibri"/>
              <a:cs typeface="Calibri"/>
              <a:sym typeface="Calibri"/>
            </a:endParaRPr>
          </a:p>
        </p:txBody>
      </p:sp>
      <p:sp>
        <p:nvSpPr>
          <p:cNvPr id="859" name="Google Shape;859;p14"/>
          <p:cNvSpPr/>
          <p:nvPr/>
        </p:nvSpPr>
        <p:spPr>
          <a:xfrm>
            <a:off x="502920" y="393192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Efficiency 15%</a:t>
            </a:r>
            <a:endParaRPr b="0" i="0" sz="800" u="none" cap="none" strike="noStrike">
              <a:solidFill>
                <a:schemeClr val="dk1"/>
              </a:solidFill>
              <a:latin typeface="Calibri"/>
              <a:ea typeface="Calibri"/>
              <a:cs typeface="Calibri"/>
              <a:sym typeface="Calibri"/>
            </a:endParaRPr>
          </a:p>
        </p:txBody>
      </p:sp>
      <p:sp>
        <p:nvSpPr>
          <p:cNvPr id="860" name="Google Shape;860;p14"/>
          <p:cNvSpPr/>
          <p:nvPr/>
        </p:nvSpPr>
        <p:spPr>
          <a:xfrm>
            <a:off x="2011680" y="3913632"/>
            <a:ext cx="3840480" cy="40233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Friction at decision points actively destroys momentum. Unclear or confusing communications materially raise the probability of student withdrawal, independent of how warm the tone is elsewhere.</a:t>
            </a:r>
            <a:endParaRPr b="0" i="0" sz="700" u="none" cap="none" strike="noStrike">
              <a:solidFill>
                <a:schemeClr val="dk1"/>
              </a:solidFill>
              <a:latin typeface="Calibri"/>
              <a:ea typeface="Calibri"/>
              <a:cs typeface="Calibri"/>
              <a:sym typeface="Calibri"/>
            </a:endParaRPr>
          </a:p>
        </p:txBody>
      </p:sp>
      <p:sp>
        <p:nvSpPr>
          <p:cNvPr id="861" name="Google Shape;861;p14"/>
          <p:cNvSpPr/>
          <p:nvPr/>
        </p:nvSpPr>
        <p:spPr>
          <a:xfrm>
            <a:off x="502920" y="434340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Creativity 10%</a:t>
            </a:r>
            <a:endParaRPr b="0" i="0" sz="800" u="none" cap="none" strike="noStrike">
              <a:solidFill>
                <a:schemeClr val="dk1"/>
              </a:solidFill>
              <a:latin typeface="Calibri"/>
              <a:ea typeface="Calibri"/>
              <a:cs typeface="Calibri"/>
              <a:sym typeface="Calibri"/>
            </a:endParaRPr>
          </a:p>
        </p:txBody>
      </p:sp>
      <p:sp>
        <p:nvSpPr>
          <p:cNvPr id="862" name="Google Shape;862;p14"/>
          <p:cNvSpPr/>
          <p:nvPr/>
        </p:nvSpPr>
        <p:spPr>
          <a:xfrm>
            <a:off x="2011680" y="4325112"/>
            <a:ext cx="3840480" cy="40233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O'Connor (2023): Creativity is a top-tier driver but secondary to Play in the admissions context because it is more difficult to signal credibly in pre-enrolment artefacts.</a:t>
            </a:r>
            <a:endParaRPr b="0" i="0" sz="700" u="none" cap="none" strike="noStrike">
              <a:solidFill>
                <a:schemeClr val="dk1"/>
              </a:solidFill>
              <a:latin typeface="Calibri"/>
              <a:ea typeface="Calibri"/>
              <a:cs typeface="Calibri"/>
              <a:sym typeface="Calibri"/>
            </a:endParaRPr>
          </a:p>
        </p:txBody>
      </p:sp>
      <p:sp>
        <p:nvSpPr>
          <p:cNvPr id="863" name="Google Shape;863;p14"/>
          <p:cNvSpPr/>
          <p:nvPr/>
        </p:nvSpPr>
        <p:spPr>
          <a:xfrm>
            <a:off x="502920" y="475488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Esteem 5%</a:t>
            </a:r>
            <a:endParaRPr b="0" i="0" sz="800" u="none" cap="none" strike="noStrike">
              <a:solidFill>
                <a:schemeClr val="dk1"/>
              </a:solidFill>
              <a:latin typeface="Calibri"/>
              <a:ea typeface="Calibri"/>
              <a:cs typeface="Calibri"/>
              <a:sym typeface="Calibri"/>
            </a:endParaRPr>
          </a:p>
        </p:txBody>
      </p:sp>
      <p:sp>
        <p:nvSpPr>
          <p:cNvPr id="864" name="Google Shape;864;p14"/>
          <p:cNvSpPr/>
          <p:nvPr/>
        </p:nvSpPr>
        <p:spPr>
          <a:xfrm>
            <a:off x="2011680" y="4736592"/>
            <a:ext cx="3840480" cy="40233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O'Connor (2023): economic-orientation dimensions are lowest-weighted at pre-enrolment and rise through the student journey. Retained at low weight to ensure full Holbrook typology coverage.</a:t>
            </a:r>
            <a:endParaRPr b="0" i="0" sz="700" u="none" cap="none" strike="noStrike">
              <a:solidFill>
                <a:schemeClr val="dk1"/>
              </a:solidFill>
              <a:latin typeface="Calibri"/>
              <a:ea typeface="Calibri"/>
              <a:cs typeface="Calibri"/>
              <a:sym typeface="Calibri"/>
            </a:endParaRPr>
          </a:p>
        </p:txBody>
      </p:sp>
      <p:sp>
        <p:nvSpPr>
          <p:cNvPr id="865" name="Google Shape;865;p14"/>
          <p:cNvSpPr/>
          <p:nvPr/>
        </p:nvSpPr>
        <p:spPr>
          <a:xfrm>
            <a:off x="502920" y="516636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Status 5%</a:t>
            </a:r>
            <a:endParaRPr b="0" i="0" sz="800" u="none" cap="none" strike="noStrike">
              <a:solidFill>
                <a:schemeClr val="dk1"/>
              </a:solidFill>
              <a:latin typeface="Calibri"/>
              <a:ea typeface="Calibri"/>
              <a:cs typeface="Calibri"/>
              <a:sym typeface="Calibri"/>
            </a:endParaRPr>
          </a:p>
        </p:txBody>
      </p:sp>
      <p:sp>
        <p:nvSpPr>
          <p:cNvPr id="866" name="Google Shape;866;p14"/>
          <p:cNvSpPr/>
          <p:nvPr/>
        </p:nvSpPr>
        <p:spPr>
          <a:xfrm>
            <a:off x="2011680" y="5148072"/>
            <a:ext cx="3840480" cy="40233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Graduate outcomes and employability matter and will rise in weight later in the student lifecycle, but are not the primary driver at the commit moment.</a:t>
            </a:r>
            <a:endParaRPr b="0" i="0" sz="700" u="none" cap="none" strike="noStrike">
              <a:solidFill>
                <a:schemeClr val="dk1"/>
              </a:solidFill>
              <a:latin typeface="Calibri"/>
              <a:ea typeface="Calibri"/>
              <a:cs typeface="Calibri"/>
              <a:sym typeface="Calibri"/>
            </a:endParaRPr>
          </a:p>
        </p:txBody>
      </p:sp>
      <p:sp>
        <p:nvSpPr>
          <p:cNvPr id="867" name="Google Shape;867;p14"/>
          <p:cNvSpPr/>
          <p:nvPr/>
        </p:nvSpPr>
        <p:spPr>
          <a:xfrm>
            <a:off x="6263640" y="1965960"/>
            <a:ext cx="5559552" cy="228600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8" name="Google Shape;868;p14"/>
          <p:cNvSpPr/>
          <p:nvPr/>
        </p:nvSpPr>
        <p:spPr>
          <a:xfrm>
            <a:off x="6263640" y="1965960"/>
            <a:ext cx="54864" cy="228600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9" name="Google Shape;869;p14"/>
          <p:cNvSpPr/>
          <p:nvPr/>
        </p:nvSpPr>
        <p:spPr>
          <a:xfrm>
            <a:off x="6400800" y="2011680"/>
            <a:ext cx="539496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MOMENT WEIGHTS</a:t>
            </a:r>
            <a:endParaRPr b="0" i="0" sz="800" u="none" cap="none" strike="noStrike">
              <a:solidFill>
                <a:schemeClr val="dk1"/>
              </a:solidFill>
              <a:latin typeface="Calibri"/>
              <a:ea typeface="Calibri"/>
              <a:cs typeface="Calibri"/>
              <a:sym typeface="Calibri"/>
            </a:endParaRPr>
          </a:p>
        </p:txBody>
      </p:sp>
      <p:sp>
        <p:nvSpPr>
          <p:cNvPr id="870" name="Google Shape;870;p14"/>
          <p:cNvSpPr/>
          <p:nvPr/>
        </p:nvSpPr>
        <p:spPr>
          <a:xfrm>
            <a:off x="6400800" y="228600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Enquiry 15%</a:t>
            </a:r>
            <a:endParaRPr b="0" i="0" sz="800" u="none" cap="none" strike="noStrike">
              <a:solidFill>
                <a:schemeClr val="dk1"/>
              </a:solidFill>
              <a:latin typeface="Calibri"/>
              <a:ea typeface="Calibri"/>
              <a:cs typeface="Calibri"/>
              <a:sym typeface="Calibri"/>
            </a:endParaRPr>
          </a:p>
        </p:txBody>
      </p:sp>
      <p:sp>
        <p:nvSpPr>
          <p:cNvPr id="871" name="Google Shape;871;p14"/>
          <p:cNvSpPr/>
          <p:nvPr/>
        </p:nvSpPr>
        <p:spPr>
          <a:xfrm>
            <a:off x="7909560" y="2267712"/>
            <a:ext cx="3840480" cy="3657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Weighted 15% because momentum damage here is largely recoverable if later moments perform well. Still material: a cold first contact disproportionately affects students who needed reassurance to enquire at all.</a:t>
            </a:r>
            <a:endParaRPr b="0" i="0" sz="700" u="none" cap="none" strike="noStrike">
              <a:solidFill>
                <a:schemeClr val="dk1"/>
              </a:solidFill>
              <a:latin typeface="Calibri"/>
              <a:ea typeface="Calibri"/>
              <a:cs typeface="Calibri"/>
              <a:sym typeface="Calibri"/>
            </a:endParaRPr>
          </a:p>
        </p:txBody>
      </p:sp>
      <p:sp>
        <p:nvSpPr>
          <p:cNvPr id="872" name="Google Shape;872;p14"/>
          <p:cNvSpPr/>
          <p:nvPr/>
        </p:nvSpPr>
        <p:spPr>
          <a:xfrm>
            <a:off x="6400800" y="2670048"/>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Selection 20%</a:t>
            </a:r>
            <a:endParaRPr b="0" i="0" sz="800" u="none" cap="none" strike="noStrike">
              <a:solidFill>
                <a:schemeClr val="dk1"/>
              </a:solidFill>
              <a:latin typeface="Calibri"/>
              <a:ea typeface="Calibri"/>
              <a:cs typeface="Calibri"/>
              <a:sym typeface="Calibri"/>
            </a:endParaRPr>
          </a:p>
        </p:txBody>
      </p:sp>
      <p:sp>
        <p:nvSpPr>
          <p:cNvPr id="873" name="Google Shape;873;p14"/>
          <p:cNvSpPr/>
          <p:nvPr/>
        </p:nvSpPr>
        <p:spPr>
          <a:xfrm>
            <a:off x="7909560" y="2651760"/>
            <a:ext cx="3840480" cy="3657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Weighted 20% because the Open Day is the highest-effort pre-offer engagement from the student. A weak Open Day destroys the value of every prior touchpoint.</a:t>
            </a:r>
            <a:endParaRPr b="0" i="0" sz="700" u="none" cap="none" strike="noStrike">
              <a:solidFill>
                <a:schemeClr val="dk1"/>
              </a:solidFill>
              <a:latin typeface="Calibri"/>
              <a:ea typeface="Calibri"/>
              <a:cs typeface="Calibri"/>
              <a:sym typeface="Calibri"/>
            </a:endParaRPr>
          </a:p>
        </p:txBody>
      </p:sp>
      <p:sp>
        <p:nvSpPr>
          <p:cNvPr id="874" name="Google Shape;874;p14"/>
          <p:cNvSpPr/>
          <p:nvPr/>
        </p:nvSpPr>
        <p:spPr>
          <a:xfrm>
            <a:off x="6400800" y="3054096"/>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Offer 25%</a:t>
            </a:r>
            <a:endParaRPr b="0" i="0" sz="800" u="none" cap="none" strike="noStrike">
              <a:solidFill>
                <a:schemeClr val="dk1"/>
              </a:solidFill>
              <a:latin typeface="Calibri"/>
              <a:ea typeface="Calibri"/>
              <a:cs typeface="Calibri"/>
              <a:sym typeface="Calibri"/>
            </a:endParaRPr>
          </a:p>
        </p:txBody>
      </p:sp>
      <p:sp>
        <p:nvSpPr>
          <p:cNvPr id="875" name="Google Shape;875;p14"/>
          <p:cNvSpPr/>
          <p:nvPr/>
        </p:nvSpPr>
        <p:spPr>
          <a:xfrm>
            <a:off x="7909560" y="3035808"/>
            <a:ext cx="3840480" cy="3657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Weighted 25% -- highest, tied with Acceptance -- because the offer letter arrives at the commitment moment and is read closely. Failures here destroy momentum built at every preceding moment.</a:t>
            </a:r>
            <a:endParaRPr b="0" i="0" sz="700" u="none" cap="none" strike="noStrike">
              <a:solidFill>
                <a:schemeClr val="dk1"/>
              </a:solidFill>
              <a:latin typeface="Calibri"/>
              <a:ea typeface="Calibri"/>
              <a:cs typeface="Calibri"/>
              <a:sym typeface="Calibri"/>
            </a:endParaRPr>
          </a:p>
        </p:txBody>
      </p:sp>
      <p:sp>
        <p:nvSpPr>
          <p:cNvPr id="876" name="Google Shape;876;p14"/>
          <p:cNvSpPr/>
          <p:nvPr/>
        </p:nvSpPr>
        <p:spPr>
          <a:xfrm>
            <a:off x="6400800" y="3438144"/>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Acceptance 25%</a:t>
            </a:r>
            <a:endParaRPr b="0" i="0" sz="800" u="none" cap="none" strike="noStrike">
              <a:solidFill>
                <a:schemeClr val="dk1"/>
              </a:solidFill>
              <a:latin typeface="Calibri"/>
              <a:ea typeface="Calibri"/>
              <a:cs typeface="Calibri"/>
              <a:sym typeface="Calibri"/>
            </a:endParaRPr>
          </a:p>
        </p:txBody>
      </p:sp>
      <p:sp>
        <p:nvSpPr>
          <p:cNvPr id="877" name="Google Shape;877;p14"/>
          <p:cNvSpPr/>
          <p:nvPr/>
        </p:nvSpPr>
        <p:spPr>
          <a:xfrm>
            <a:off x="7909560" y="3419856"/>
            <a:ext cx="3840480" cy="3657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Weighted 25% -- highest, tied with Offer -- because what happens between acceptance and arrival determines whether the student shows up mentally committed or privately hedging.</a:t>
            </a:r>
            <a:endParaRPr b="0" i="0" sz="700" u="none" cap="none" strike="noStrike">
              <a:solidFill>
                <a:schemeClr val="dk1"/>
              </a:solidFill>
              <a:latin typeface="Calibri"/>
              <a:ea typeface="Calibri"/>
              <a:cs typeface="Calibri"/>
              <a:sym typeface="Calibri"/>
            </a:endParaRPr>
          </a:p>
        </p:txBody>
      </p:sp>
      <p:sp>
        <p:nvSpPr>
          <p:cNvPr id="878" name="Google Shape;878;p14"/>
          <p:cNvSpPr/>
          <p:nvPr/>
        </p:nvSpPr>
        <p:spPr>
          <a:xfrm>
            <a:off x="6400800" y="3822192"/>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Enrolment 15%</a:t>
            </a:r>
            <a:endParaRPr b="0" i="0" sz="800" u="none" cap="none" strike="noStrike">
              <a:solidFill>
                <a:schemeClr val="dk1"/>
              </a:solidFill>
              <a:latin typeface="Calibri"/>
              <a:ea typeface="Calibri"/>
              <a:cs typeface="Calibri"/>
              <a:sym typeface="Calibri"/>
            </a:endParaRPr>
          </a:p>
        </p:txBody>
      </p:sp>
      <p:sp>
        <p:nvSpPr>
          <p:cNvPr id="879" name="Google Shape;879;p14"/>
          <p:cNvSpPr/>
          <p:nvPr/>
        </p:nvSpPr>
        <p:spPr>
          <a:xfrm>
            <a:off x="7909560" y="3803904"/>
            <a:ext cx="3840480" cy="3657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Weighted 15% because the student is already committed by this point. Poor execution here generates early-withdrawal risk but does not typically reverse the enrolment decision.</a:t>
            </a:r>
            <a:endParaRPr b="0" i="0" sz="700" u="none" cap="none" strike="noStrike">
              <a:solidFill>
                <a:schemeClr val="dk1"/>
              </a:solidFill>
              <a:latin typeface="Calibri"/>
              <a:ea typeface="Calibri"/>
              <a:cs typeface="Calibri"/>
              <a:sym typeface="Calibri"/>
            </a:endParaRPr>
          </a:p>
        </p:txBody>
      </p:sp>
      <p:sp>
        <p:nvSpPr>
          <p:cNvPr id="880" name="Google Shape;880;p14"/>
          <p:cNvSpPr/>
          <p:nvPr/>
        </p:nvSpPr>
        <p:spPr>
          <a:xfrm>
            <a:off x="6263640" y="4343400"/>
            <a:ext cx="5559552" cy="1463040"/>
          </a:xfrm>
          <a:prstGeom prst="rect">
            <a:avLst/>
          </a:prstGeom>
          <a:solidFill>
            <a:srgbClr val="00153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1" name="Google Shape;881;p14"/>
          <p:cNvSpPr/>
          <p:nvPr/>
        </p:nvSpPr>
        <p:spPr>
          <a:xfrm>
            <a:off x="6263640" y="4343400"/>
            <a:ext cx="54864" cy="146304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2" name="Google Shape;882;p14"/>
          <p:cNvSpPr/>
          <p:nvPr/>
        </p:nvSpPr>
        <p:spPr>
          <a:xfrm>
            <a:off x="6400800" y="4407408"/>
            <a:ext cx="539496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800"/>
              <a:buFont typeface="Montserrat"/>
              <a:buNone/>
            </a:pPr>
            <a:r>
              <a:rPr b="1" i="0" lang="en-US" sz="800" u="none" cap="none" strike="noStrike">
                <a:solidFill>
                  <a:srgbClr val="00CED1"/>
                </a:solidFill>
                <a:latin typeface="Montserrat"/>
                <a:ea typeface="Montserrat"/>
                <a:cs typeface="Montserrat"/>
                <a:sym typeface="Montserrat"/>
              </a:rPr>
              <a:t>MOMENTUM KILLER TRIGGER LOGIC</a:t>
            </a:r>
            <a:endParaRPr b="0" i="0" sz="800" u="none" cap="none" strike="noStrike">
              <a:solidFill>
                <a:schemeClr val="dk1"/>
              </a:solidFill>
              <a:latin typeface="Calibri"/>
              <a:ea typeface="Calibri"/>
              <a:cs typeface="Calibri"/>
              <a:sym typeface="Calibri"/>
            </a:endParaRPr>
          </a:p>
        </p:txBody>
      </p:sp>
      <p:sp>
        <p:nvSpPr>
          <p:cNvPr id="883" name="Google Shape;883;p14"/>
          <p:cNvSpPr/>
          <p:nvPr/>
        </p:nvSpPr>
        <p:spPr>
          <a:xfrm>
            <a:off x="6400800" y="4617720"/>
            <a:ext cx="5394960" cy="1143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750"/>
              <a:buFont typeface="Calibri"/>
              <a:buNone/>
            </a:pPr>
            <a:r>
              <a:rPr b="0" i="0" lang="en-US" sz="750" u="none" cap="none" strike="noStrike">
                <a:solidFill>
                  <a:srgbClr val="FFFFFF"/>
                </a:solidFill>
                <a:latin typeface="Calibri"/>
                <a:ea typeface="Calibri"/>
                <a:cs typeface="Calibri"/>
                <a:sym typeface="Calibri"/>
              </a:rPr>
              <a:t>A Momentum Killer is flagged mechanically when Ethics or Play score below 3.0 at any moment. Ethics and Play are the designated trigger dimensions because O'Connor (2023) identified them as the primary drivers of pre-enrolment value. The verdict override applies automatically: 2 Killers caps verdict at Developing Momentum; 3 or more forces Broken Momentum regardless of overall score. This engagement has 2 Killers; the raw score of 43 minus 20 points gives a Final Momentum Score of 23 (Broken Momentum by score band).</a:t>
            </a:r>
            <a:endParaRPr b="0" i="0" sz="750" u="none" cap="none" strike="noStrike">
              <a:solidFill>
                <a:schemeClr val="dk1"/>
              </a:solidFill>
              <a:latin typeface="Calibri"/>
              <a:ea typeface="Calibri"/>
              <a:cs typeface="Calibri"/>
              <a:sym typeface="Calibri"/>
            </a:endParaRPr>
          </a:p>
        </p:txBody>
      </p:sp>
      <p:sp>
        <p:nvSpPr>
          <p:cNvPr id="884" name="Google Shape;884;p14"/>
          <p:cNvSpPr/>
          <p:nvPr/>
        </p:nvSpPr>
        <p:spPr>
          <a:xfrm>
            <a:off x="365760" y="5943600"/>
            <a:ext cx="11457432"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Calibri"/>
              <a:buNone/>
            </a:pPr>
            <a:r>
              <a:rPr b="1" i="1" lang="en-US" sz="800" u="none" cap="none" strike="noStrike">
                <a:solidFill>
                  <a:srgbClr val="002147"/>
                </a:solidFill>
                <a:latin typeface="Calibri"/>
                <a:ea typeface="Calibri"/>
                <a:cs typeface="Calibri"/>
                <a:sym typeface="Calibri"/>
              </a:rPr>
              <a:t>So what: conversion and yield are determined at the commit moment, not at enquiry. Institutions that lose Ethics and Play at Moment 1 and Moment 4 lose enrolments from students they most need to reach. The Momentum Score measures exactly this.</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89" name="Shape 889"/>
        <p:cNvGrpSpPr/>
        <p:nvPr/>
      </p:nvGrpSpPr>
      <p:grpSpPr>
        <a:xfrm>
          <a:off x="0" y="0"/>
          <a:ext cx="0" cy="0"/>
          <a:chOff x="0" y="0"/>
          <a:chExt cx="0" cy="0"/>
        </a:xfrm>
      </p:grpSpPr>
      <p:pic>
        <p:nvPicPr>
          <p:cNvPr descr="/Users/davidoconnor/Downloads/Blairgowrie_code_scripts/blairgowrie-assets/blairgowrie-logo-primary-on-light.png" id="890" name="Google Shape;890;p15"/>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891" name="Google Shape;891;p15"/>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2" name="Google Shape;892;p15"/>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893" name="Google Shape;893;p15"/>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ASSET SOURCING</a:t>
            </a:r>
            <a:endParaRPr b="0" i="0" sz="750" u="none" cap="none" strike="noStrike">
              <a:solidFill>
                <a:schemeClr val="dk1"/>
              </a:solidFill>
              <a:latin typeface="Calibri"/>
              <a:ea typeface="Calibri"/>
              <a:cs typeface="Calibri"/>
              <a:sym typeface="Calibri"/>
            </a:endParaRPr>
          </a:p>
        </p:txBody>
      </p:sp>
      <p:sp>
        <p:nvSpPr>
          <p:cNvPr id="894" name="Google Shape;894;p15"/>
          <p:cNvSpPr/>
          <p:nvPr/>
        </p:nvSpPr>
        <p:spPr>
          <a:xfrm>
            <a:off x="365760" y="365760"/>
            <a:ext cx="109728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200"/>
              <a:buFont typeface="Montserrat"/>
              <a:buNone/>
            </a:pPr>
            <a:r>
              <a:rPr b="1" i="0" lang="en-US" sz="2200" u="none" cap="none" strike="noStrike">
                <a:solidFill>
                  <a:srgbClr val="002147"/>
                </a:solidFill>
                <a:latin typeface="Montserrat"/>
                <a:ea typeface="Montserrat"/>
                <a:cs typeface="Montserrat"/>
                <a:sym typeface="Montserrat"/>
              </a:rPr>
              <a:t>Asset Sourcing Appendix</a:t>
            </a:r>
            <a:endParaRPr b="0" i="0" sz="2200" u="none" cap="none" strike="noStrike">
              <a:solidFill>
                <a:schemeClr val="dk1"/>
              </a:solidFill>
              <a:latin typeface="Calibri"/>
              <a:ea typeface="Calibri"/>
              <a:cs typeface="Calibri"/>
              <a:sym typeface="Calibri"/>
            </a:endParaRPr>
          </a:p>
        </p:txBody>
      </p:sp>
      <p:sp>
        <p:nvSpPr>
          <p:cNvPr id="895" name="Google Shape;895;p15"/>
          <p:cNvSpPr/>
          <p:nvPr/>
        </p:nvSpPr>
        <p:spPr>
          <a:xfrm>
            <a:off x="365760" y="777240"/>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6" name="Google Shape;896;p15"/>
          <p:cNvSpPr/>
          <p:nvPr/>
        </p:nvSpPr>
        <p:spPr>
          <a:xfrm>
            <a:off x="365760" y="841248"/>
            <a:ext cx="11457432"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900"/>
              <a:buFont typeface="Calibri"/>
              <a:buNone/>
            </a:pPr>
            <a:r>
              <a:rPr b="0" i="1" lang="en-US" sz="900" u="none" cap="none" strike="noStrike">
                <a:solidFill>
                  <a:srgbClr val="A0B4C8"/>
                </a:solidFill>
                <a:latin typeface="Calibri"/>
                <a:ea typeface="Calibri"/>
                <a:cs typeface="Calibri"/>
                <a:sym typeface="Calibri"/>
              </a:rPr>
              <a:t>Complete inventory of all artefacts analysed in this engagement: provenance, source route, location, date sourced, status, and analyst confidence.</a:t>
            </a:r>
            <a:endParaRPr b="0" i="0" sz="900" u="none" cap="none" strike="noStrike">
              <a:solidFill>
                <a:schemeClr val="dk1"/>
              </a:solidFill>
              <a:latin typeface="Calibri"/>
              <a:ea typeface="Calibri"/>
              <a:cs typeface="Calibri"/>
              <a:sym typeface="Calibri"/>
            </a:endParaRPr>
          </a:p>
        </p:txBody>
      </p:sp>
      <p:sp>
        <p:nvSpPr>
          <p:cNvPr id="897" name="Google Shape;897;p15"/>
          <p:cNvSpPr/>
          <p:nvPr/>
        </p:nvSpPr>
        <p:spPr>
          <a:xfrm>
            <a:off x="365760" y="1188720"/>
            <a:ext cx="11457432" cy="292608"/>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8" name="Google Shape;898;p15"/>
          <p:cNvSpPr/>
          <p:nvPr/>
        </p:nvSpPr>
        <p:spPr>
          <a:xfrm>
            <a:off x="365760" y="1243584"/>
            <a:ext cx="640080" cy="20116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Ref</a:t>
            </a:r>
            <a:endParaRPr b="0" i="0" sz="750" u="none" cap="none" strike="noStrike">
              <a:solidFill>
                <a:schemeClr val="dk1"/>
              </a:solidFill>
              <a:latin typeface="Calibri"/>
              <a:ea typeface="Calibri"/>
              <a:cs typeface="Calibri"/>
              <a:sym typeface="Calibri"/>
            </a:endParaRPr>
          </a:p>
        </p:txBody>
      </p:sp>
      <p:sp>
        <p:nvSpPr>
          <p:cNvPr id="899" name="Google Shape;899;p15"/>
          <p:cNvSpPr/>
          <p:nvPr/>
        </p:nvSpPr>
        <p:spPr>
          <a:xfrm>
            <a:off x="1051560" y="1243584"/>
            <a:ext cx="292608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Artefact</a:t>
            </a:r>
            <a:endParaRPr b="0" i="0" sz="750" u="none" cap="none" strike="noStrike">
              <a:solidFill>
                <a:schemeClr val="dk1"/>
              </a:solidFill>
              <a:latin typeface="Calibri"/>
              <a:ea typeface="Calibri"/>
              <a:cs typeface="Calibri"/>
              <a:sym typeface="Calibri"/>
            </a:endParaRPr>
          </a:p>
        </p:txBody>
      </p:sp>
      <p:sp>
        <p:nvSpPr>
          <p:cNvPr id="900" name="Google Shape;900;p15"/>
          <p:cNvSpPr/>
          <p:nvPr/>
        </p:nvSpPr>
        <p:spPr>
          <a:xfrm>
            <a:off x="4023360" y="1243584"/>
            <a:ext cx="914400" cy="20116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Prov.</a:t>
            </a:r>
            <a:endParaRPr b="0" i="0" sz="750" u="none" cap="none" strike="noStrike">
              <a:solidFill>
                <a:schemeClr val="dk1"/>
              </a:solidFill>
              <a:latin typeface="Calibri"/>
              <a:ea typeface="Calibri"/>
              <a:cs typeface="Calibri"/>
              <a:sym typeface="Calibri"/>
            </a:endParaRPr>
          </a:p>
        </p:txBody>
      </p:sp>
      <p:sp>
        <p:nvSpPr>
          <p:cNvPr id="901" name="Google Shape;901;p15"/>
          <p:cNvSpPr/>
          <p:nvPr/>
        </p:nvSpPr>
        <p:spPr>
          <a:xfrm>
            <a:off x="4983480" y="1243584"/>
            <a:ext cx="173736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Source</a:t>
            </a:r>
            <a:endParaRPr b="0" i="0" sz="750" u="none" cap="none" strike="noStrike">
              <a:solidFill>
                <a:schemeClr val="dk1"/>
              </a:solidFill>
              <a:latin typeface="Calibri"/>
              <a:ea typeface="Calibri"/>
              <a:cs typeface="Calibri"/>
              <a:sym typeface="Calibri"/>
            </a:endParaRPr>
          </a:p>
        </p:txBody>
      </p:sp>
      <p:sp>
        <p:nvSpPr>
          <p:cNvPr id="902" name="Google Shape;902;p15"/>
          <p:cNvSpPr/>
          <p:nvPr/>
        </p:nvSpPr>
        <p:spPr>
          <a:xfrm>
            <a:off x="6766560" y="1243584"/>
            <a:ext cx="2331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Location</a:t>
            </a:r>
            <a:endParaRPr b="0" i="0" sz="750" u="none" cap="none" strike="noStrike">
              <a:solidFill>
                <a:schemeClr val="dk1"/>
              </a:solidFill>
              <a:latin typeface="Calibri"/>
              <a:ea typeface="Calibri"/>
              <a:cs typeface="Calibri"/>
              <a:sym typeface="Calibri"/>
            </a:endParaRPr>
          </a:p>
        </p:txBody>
      </p:sp>
      <p:sp>
        <p:nvSpPr>
          <p:cNvPr id="903" name="Google Shape;903;p15"/>
          <p:cNvSpPr/>
          <p:nvPr/>
        </p:nvSpPr>
        <p:spPr>
          <a:xfrm>
            <a:off x="9144000" y="1243584"/>
            <a:ext cx="1005840" cy="20116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Date</a:t>
            </a:r>
            <a:endParaRPr b="0" i="0" sz="750" u="none" cap="none" strike="noStrike">
              <a:solidFill>
                <a:schemeClr val="dk1"/>
              </a:solidFill>
              <a:latin typeface="Calibri"/>
              <a:ea typeface="Calibri"/>
              <a:cs typeface="Calibri"/>
              <a:sym typeface="Calibri"/>
            </a:endParaRPr>
          </a:p>
        </p:txBody>
      </p:sp>
      <p:sp>
        <p:nvSpPr>
          <p:cNvPr id="904" name="Google Shape;904;p15"/>
          <p:cNvSpPr/>
          <p:nvPr/>
        </p:nvSpPr>
        <p:spPr>
          <a:xfrm>
            <a:off x="10195560" y="1243584"/>
            <a:ext cx="868680" cy="20116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Status</a:t>
            </a:r>
            <a:endParaRPr b="0" i="0" sz="750" u="none" cap="none" strike="noStrike">
              <a:solidFill>
                <a:schemeClr val="dk1"/>
              </a:solidFill>
              <a:latin typeface="Calibri"/>
              <a:ea typeface="Calibri"/>
              <a:cs typeface="Calibri"/>
              <a:sym typeface="Calibri"/>
            </a:endParaRPr>
          </a:p>
        </p:txBody>
      </p:sp>
      <p:sp>
        <p:nvSpPr>
          <p:cNvPr id="905" name="Google Shape;905;p15"/>
          <p:cNvSpPr/>
          <p:nvPr/>
        </p:nvSpPr>
        <p:spPr>
          <a:xfrm>
            <a:off x="11109960" y="1243584"/>
            <a:ext cx="713232" cy="20116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Conf.</a:t>
            </a:r>
            <a:endParaRPr b="0" i="0" sz="750" u="none" cap="none" strike="noStrike">
              <a:solidFill>
                <a:schemeClr val="dk1"/>
              </a:solidFill>
              <a:latin typeface="Calibri"/>
              <a:ea typeface="Calibri"/>
              <a:cs typeface="Calibri"/>
              <a:sym typeface="Calibri"/>
            </a:endParaRPr>
          </a:p>
        </p:txBody>
      </p:sp>
      <p:sp>
        <p:nvSpPr>
          <p:cNvPr id="906" name="Google Shape;906;p15"/>
          <p:cNvSpPr/>
          <p:nvPr/>
        </p:nvSpPr>
        <p:spPr>
          <a:xfrm>
            <a:off x="365760" y="1536192"/>
            <a:ext cx="11457432" cy="319337"/>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7" name="Google Shape;907;p15"/>
          <p:cNvSpPr/>
          <p:nvPr/>
        </p:nvSpPr>
        <p:spPr>
          <a:xfrm>
            <a:off x="365760" y="1536192"/>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A1</a:t>
            </a:r>
            <a:endParaRPr b="0" i="0" sz="750" u="none" cap="none" strike="noStrike">
              <a:solidFill>
                <a:schemeClr val="dk1"/>
              </a:solidFill>
              <a:latin typeface="Calibri"/>
              <a:ea typeface="Calibri"/>
              <a:cs typeface="Calibri"/>
              <a:sym typeface="Calibri"/>
            </a:endParaRPr>
          </a:p>
        </p:txBody>
      </p:sp>
      <p:sp>
        <p:nvSpPr>
          <p:cNvPr id="908" name="Google Shape;908;p15"/>
          <p:cNvSpPr/>
          <p:nvPr/>
        </p:nvSpPr>
        <p:spPr>
          <a:xfrm>
            <a:off x="1051560" y="1572768"/>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Access and Participation Plan 2025–26 to 2028–29</a:t>
            </a:r>
            <a:endParaRPr b="0" i="0" sz="750" u="none" cap="none" strike="noStrike">
              <a:solidFill>
                <a:schemeClr val="dk1"/>
              </a:solidFill>
              <a:latin typeface="Calibri"/>
              <a:ea typeface="Calibri"/>
              <a:cs typeface="Calibri"/>
              <a:sym typeface="Calibri"/>
            </a:endParaRPr>
          </a:p>
        </p:txBody>
      </p:sp>
      <p:sp>
        <p:nvSpPr>
          <p:cNvPr id="909" name="Google Shape;909;p15"/>
          <p:cNvSpPr/>
          <p:nvPr/>
        </p:nvSpPr>
        <p:spPr>
          <a:xfrm>
            <a:off x="4069080" y="1609344"/>
            <a:ext cx="822960" cy="173033"/>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0" name="Google Shape;910;p15"/>
          <p:cNvSpPr/>
          <p:nvPr/>
        </p:nvSpPr>
        <p:spPr>
          <a:xfrm>
            <a:off x="4069080" y="1609344"/>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50"/>
              <a:buFont typeface="Montserrat"/>
              <a:buNone/>
            </a:pPr>
            <a:r>
              <a:rPr b="1" i="0" lang="en-US" sz="650" u="none" cap="none" strike="noStrike">
                <a:solidFill>
                  <a:srgbClr val="FFFFFF"/>
                </a:solidFill>
                <a:latin typeface="Montserrat"/>
                <a:ea typeface="Montserrat"/>
                <a:cs typeface="Montserrat"/>
                <a:sym typeface="Montserrat"/>
              </a:rPr>
              <a:t>PUBLIC</a:t>
            </a:r>
            <a:endParaRPr b="0" i="0" sz="650" u="none" cap="none" strike="noStrike">
              <a:solidFill>
                <a:schemeClr val="dk1"/>
              </a:solidFill>
              <a:latin typeface="Calibri"/>
              <a:ea typeface="Calibri"/>
              <a:cs typeface="Calibri"/>
              <a:sym typeface="Calibri"/>
            </a:endParaRPr>
          </a:p>
        </p:txBody>
      </p:sp>
      <p:sp>
        <p:nvSpPr>
          <p:cNvPr id="911" name="Google Shape;911;p15"/>
          <p:cNvSpPr/>
          <p:nvPr/>
        </p:nvSpPr>
        <p:spPr>
          <a:xfrm>
            <a:off x="4983480" y="1572768"/>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OfS register -- direct PDF link</a:t>
            </a:r>
            <a:endParaRPr b="0" i="0" sz="700" u="none" cap="none" strike="noStrike">
              <a:solidFill>
                <a:schemeClr val="dk1"/>
              </a:solidFill>
              <a:latin typeface="Calibri"/>
              <a:ea typeface="Calibri"/>
              <a:cs typeface="Calibri"/>
              <a:sym typeface="Calibri"/>
            </a:endParaRPr>
          </a:p>
        </p:txBody>
      </p:sp>
      <p:sp>
        <p:nvSpPr>
          <p:cNvPr id="912" name="Google Shape;912;p15"/>
          <p:cNvSpPr/>
          <p:nvPr/>
        </p:nvSpPr>
        <p:spPr>
          <a:xfrm>
            <a:off x="6766560" y="1572768"/>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b="0" i="1" lang="en-US" sz="650" u="none" cap="none" strike="noStrike">
                <a:solidFill>
                  <a:srgbClr val="A0B4C8"/>
                </a:solidFill>
                <a:latin typeface="Calibri"/>
                <a:ea typeface="Calibri"/>
                <a:cs typeface="Calibri"/>
                <a:sym typeface="Calibri"/>
              </a:rPr>
              <a:t>officeforstudents.org.uk</a:t>
            </a:r>
            <a:endParaRPr b="0" i="0" sz="650" u="none" cap="none" strike="noStrike">
              <a:solidFill>
                <a:schemeClr val="dk1"/>
              </a:solidFill>
              <a:latin typeface="Calibri"/>
              <a:ea typeface="Calibri"/>
              <a:cs typeface="Calibri"/>
              <a:sym typeface="Calibri"/>
            </a:endParaRPr>
          </a:p>
        </p:txBody>
      </p:sp>
      <p:sp>
        <p:nvSpPr>
          <p:cNvPr id="913" name="Google Shape;913;p15"/>
          <p:cNvSpPr/>
          <p:nvPr/>
        </p:nvSpPr>
        <p:spPr>
          <a:xfrm>
            <a:off x="9144000" y="1536192"/>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914" name="Google Shape;914;p15"/>
          <p:cNvSpPr/>
          <p:nvPr/>
        </p:nvSpPr>
        <p:spPr>
          <a:xfrm>
            <a:off x="10241280" y="1609344"/>
            <a:ext cx="777240" cy="173033"/>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5" name="Google Shape;915;p15"/>
          <p:cNvSpPr/>
          <p:nvPr/>
        </p:nvSpPr>
        <p:spPr>
          <a:xfrm>
            <a:off x="10241280" y="1609344"/>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00"/>
              <a:buFont typeface="Montserrat"/>
              <a:buNone/>
            </a:pPr>
            <a:r>
              <a:rPr b="1" i="0" lang="en-US" sz="700" u="none" cap="none" strike="noStrike">
                <a:solidFill>
                  <a:srgbClr val="7D6608"/>
                </a:solidFill>
                <a:latin typeface="Montserrat"/>
                <a:ea typeface="Montserrat"/>
                <a:cs typeface="Montserrat"/>
                <a:sym typeface="Montserrat"/>
              </a:rPr>
              <a:t>Partial</a:t>
            </a:r>
            <a:endParaRPr b="0" i="0" sz="700" u="none" cap="none" strike="noStrike">
              <a:solidFill>
                <a:schemeClr val="dk1"/>
              </a:solidFill>
              <a:latin typeface="Calibri"/>
              <a:ea typeface="Calibri"/>
              <a:cs typeface="Calibri"/>
              <a:sym typeface="Calibri"/>
            </a:endParaRPr>
          </a:p>
        </p:txBody>
      </p:sp>
      <p:sp>
        <p:nvSpPr>
          <p:cNvPr id="916" name="Google Shape;916;p15"/>
          <p:cNvSpPr/>
          <p:nvPr/>
        </p:nvSpPr>
        <p:spPr>
          <a:xfrm>
            <a:off x="11109960" y="1536192"/>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50"/>
              <a:buFont typeface="Montserrat"/>
              <a:buNone/>
            </a:pPr>
            <a:r>
              <a:rPr b="1" i="0" lang="en-US" sz="750" u="none" cap="none" strike="noStrike">
                <a:solidFill>
                  <a:srgbClr val="7D6608"/>
                </a:solidFill>
                <a:latin typeface="Montserrat"/>
                <a:ea typeface="Montserrat"/>
                <a:cs typeface="Montserrat"/>
                <a:sym typeface="Montserrat"/>
              </a:rPr>
              <a:t>Medium</a:t>
            </a:r>
            <a:endParaRPr b="0" i="0" sz="750" u="none" cap="none" strike="noStrike">
              <a:solidFill>
                <a:schemeClr val="dk1"/>
              </a:solidFill>
              <a:latin typeface="Calibri"/>
              <a:ea typeface="Calibri"/>
              <a:cs typeface="Calibri"/>
              <a:sym typeface="Calibri"/>
            </a:endParaRPr>
          </a:p>
        </p:txBody>
      </p:sp>
      <p:sp>
        <p:nvSpPr>
          <p:cNvPr id="917" name="Google Shape;917;p15"/>
          <p:cNvSpPr/>
          <p:nvPr/>
        </p:nvSpPr>
        <p:spPr>
          <a:xfrm>
            <a:off x="365760" y="1873817"/>
            <a:ext cx="11457432" cy="319337"/>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8" name="Google Shape;918;p15"/>
          <p:cNvSpPr/>
          <p:nvPr/>
        </p:nvSpPr>
        <p:spPr>
          <a:xfrm>
            <a:off x="365760" y="1873817"/>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A2</a:t>
            </a:r>
            <a:endParaRPr b="0" i="0" sz="750" u="none" cap="none" strike="noStrike">
              <a:solidFill>
                <a:schemeClr val="dk1"/>
              </a:solidFill>
              <a:latin typeface="Calibri"/>
              <a:ea typeface="Calibri"/>
              <a:cs typeface="Calibri"/>
              <a:sym typeface="Calibri"/>
            </a:endParaRPr>
          </a:p>
        </p:txBody>
      </p:sp>
      <p:sp>
        <p:nvSpPr>
          <p:cNvPr id="919" name="Google Shape;919;p15"/>
          <p:cNvSpPr/>
          <p:nvPr/>
        </p:nvSpPr>
        <p:spPr>
          <a:xfrm>
            <a:off x="1051560" y="1910393"/>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UCAS institution profile -- University of </a:t>
            </a:r>
            <a:r>
              <a:rPr lang="en-US" sz="750">
                <a:solidFill>
                  <a:srgbClr val="4D4D4D"/>
                </a:solidFill>
                <a:latin typeface="Calibri"/>
                <a:ea typeface="Calibri"/>
                <a:cs typeface="Calibri"/>
                <a:sym typeface="Calibri"/>
              </a:rPr>
              <a:t>Caerwen</a:t>
            </a:r>
            <a:r>
              <a:rPr b="0" i="0" lang="en-US" sz="750" u="none" cap="none" strike="noStrike">
                <a:solidFill>
                  <a:srgbClr val="4D4D4D"/>
                </a:solidFill>
                <a:latin typeface="Calibri"/>
                <a:ea typeface="Calibri"/>
                <a:cs typeface="Calibri"/>
                <a:sym typeface="Calibri"/>
              </a:rPr>
              <a:t> (O33)</a:t>
            </a:r>
            <a:endParaRPr b="0" i="0" sz="750" u="none" cap="none" strike="noStrike">
              <a:solidFill>
                <a:schemeClr val="dk1"/>
              </a:solidFill>
              <a:latin typeface="Calibri"/>
              <a:ea typeface="Calibri"/>
              <a:cs typeface="Calibri"/>
              <a:sym typeface="Calibri"/>
            </a:endParaRPr>
          </a:p>
        </p:txBody>
      </p:sp>
      <p:sp>
        <p:nvSpPr>
          <p:cNvPr id="920" name="Google Shape;920;p15"/>
          <p:cNvSpPr/>
          <p:nvPr/>
        </p:nvSpPr>
        <p:spPr>
          <a:xfrm>
            <a:off x="4069080" y="1946969"/>
            <a:ext cx="822960" cy="173033"/>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1" name="Google Shape;921;p15"/>
          <p:cNvSpPr/>
          <p:nvPr/>
        </p:nvSpPr>
        <p:spPr>
          <a:xfrm>
            <a:off x="4069080" y="1946969"/>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50"/>
              <a:buFont typeface="Montserrat"/>
              <a:buNone/>
            </a:pPr>
            <a:r>
              <a:rPr b="1" i="0" lang="en-US" sz="650" u="none" cap="none" strike="noStrike">
                <a:solidFill>
                  <a:srgbClr val="FFFFFF"/>
                </a:solidFill>
                <a:latin typeface="Montserrat"/>
                <a:ea typeface="Montserrat"/>
                <a:cs typeface="Montserrat"/>
                <a:sym typeface="Montserrat"/>
              </a:rPr>
              <a:t>PUBLIC</a:t>
            </a:r>
            <a:endParaRPr b="0" i="0" sz="650" u="none" cap="none" strike="noStrike">
              <a:solidFill>
                <a:schemeClr val="dk1"/>
              </a:solidFill>
              <a:latin typeface="Calibri"/>
              <a:ea typeface="Calibri"/>
              <a:cs typeface="Calibri"/>
              <a:sym typeface="Calibri"/>
            </a:endParaRPr>
          </a:p>
        </p:txBody>
      </p:sp>
      <p:sp>
        <p:nvSpPr>
          <p:cNvPr id="922" name="Google Shape;922;p15"/>
          <p:cNvSpPr/>
          <p:nvPr/>
        </p:nvSpPr>
        <p:spPr>
          <a:xfrm>
            <a:off x="4983480" y="1910393"/>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Direct fetch: ucas.com/explore/unis/O33</a:t>
            </a:r>
            <a:endParaRPr b="0" i="0" sz="700" u="none" cap="none" strike="noStrike">
              <a:solidFill>
                <a:schemeClr val="dk1"/>
              </a:solidFill>
              <a:latin typeface="Calibri"/>
              <a:ea typeface="Calibri"/>
              <a:cs typeface="Calibri"/>
              <a:sym typeface="Calibri"/>
            </a:endParaRPr>
          </a:p>
        </p:txBody>
      </p:sp>
      <p:sp>
        <p:nvSpPr>
          <p:cNvPr id="923" name="Google Shape;923;p15"/>
          <p:cNvSpPr/>
          <p:nvPr/>
        </p:nvSpPr>
        <p:spPr>
          <a:xfrm>
            <a:off x="6766560" y="1910393"/>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b="0" i="1" lang="en-US" sz="650" u="none" cap="none" strike="noStrike">
                <a:solidFill>
                  <a:srgbClr val="A0B4C8"/>
                </a:solidFill>
                <a:latin typeface="Calibri"/>
                <a:ea typeface="Calibri"/>
                <a:cs typeface="Calibri"/>
                <a:sym typeface="Calibri"/>
              </a:rPr>
              <a:t>ucas.com</a:t>
            </a:r>
            <a:endParaRPr b="0" i="0" sz="650" u="none" cap="none" strike="noStrike">
              <a:solidFill>
                <a:schemeClr val="dk1"/>
              </a:solidFill>
              <a:latin typeface="Calibri"/>
              <a:ea typeface="Calibri"/>
              <a:cs typeface="Calibri"/>
              <a:sym typeface="Calibri"/>
            </a:endParaRPr>
          </a:p>
        </p:txBody>
      </p:sp>
      <p:sp>
        <p:nvSpPr>
          <p:cNvPr id="924" name="Google Shape;924;p15"/>
          <p:cNvSpPr/>
          <p:nvPr/>
        </p:nvSpPr>
        <p:spPr>
          <a:xfrm>
            <a:off x="9144000" y="1873817"/>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925" name="Google Shape;925;p15"/>
          <p:cNvSpPr/>
          <p:nvPr/>
        </p:nvSpPr>
        <p:spPr>
          <a:xfrm>
            <a:off x="10241280" y="1946969"/>
            <a:ext cx="777240" cy="173033"/>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6" name="Google Shape;926;p15"/>
          <p:cNvSpPr/>
          <p:nvPr/>
        </p:nvSpPr>
        <p:spPr>
          <a:xfrm>
            <a:off x="10241280" y="1946969"/>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00"/>
              <a:buFont typeface="Montserrat"/>
              <a:buNone/>
            </a:pPr>
            <a:r>
              <a:rPr b="1" i="0" lang="en-US" sz="700" u="none" cap="none" strike="noStrike">
                <a:solidFill>
                  <a:srgbClr val="7D6608"/>
                </a:solidFill>
                <a:latin typeface="Montserrat"/>
                <a:ea typeface="Montserrat"/>
                <a:cs typeface="Montserrat"/>
                <a:sym typeface="Montserrat"/>
              </a:rPr>
              <a:t>Partial</a:t>
            </a:r>
            <a:endParaRPr b="0" i="0" sz="700" u="none" cap="none" strike="noStrike">
              <a:solidFill>
                <a:schemeClr val="dk1"/>
              </a:solidFill>
              <a:latin typeface="Calibri"/>
              <a:ea typeface="Calibri"/>
              <a:cs typeface="Calibri"/>
              <a:sym typeface="Calibri"/>
            </a:endParaRPr>
          </a:p>
        </p:txBody>
      </p:sp>
      <p:sp>
        <p:nvSpPr>
          <p:cNvPr id="927" name="Google Shape;927;p15"/>
          <p:cNvSpPr/>
          <p:nvPr/>
        </p:nvSpPr>
        <p:spPr>
          <a:xfrm>
            <a:off x="11109960" y="1873817"/>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50"/>
              <a:buFont typeface="Montserrat"/>
              <a:buNone/>
            </a:pPr>
            <a:r>
              <a:rPr b="1" i="0" lang="en-US" sz="750" u="none" cap="none" strike="noStrike">
                <a:solidFill>
                  <a:srgbClr val="7D6608"/>
                </a:solidFill>
                <a:latin typeface="Montserrat"/>
                <a:ea typeface="Montserrat"/>
                <a:cs typeface="Montserrat"/>
                <a:sym typeface="Montserrat"/>
              </a:rPr>
              <a:t>Medium</a:t>
            </a:r>
            <a:endParaRPr b="0" i="0" sz="750" u="none" cap="none" strike="noStrike">
              <a:solidFill>
                <a:schemeClr val="dk1"/>
              </a:solidFill>
              <a:latin typeface="Calibri"/>
              <a:ea typeface="Calibri"/>
              <a:cs typeface="Calibri"/>
              <a:sym typeface="Calibri"/>
            </a:endParaRPr>
          </a:p>
        </p:txBody>
      </p:sp>
      <p:sp>
        <p:nvSpPr>
          <p:cNvPr id="928" name="Google Shape;928;p15"/>
          <p:cNvSpPr/>
          <p:nvPr/>
        </p:nvSpPr>
        <p:spPr>
          <a:xfrm>
            <a:off x="365760" y="2211441"/>
            <a:ext cx="11457432" cy="319337"/>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9" name="Google Shape;929;p15"/>
          <p:cNvSpPr/>
          <p:nvPr/>
        </p:nvSpPr>
        <p:spPr>
          <a:xfrm>
            <a:off x="365760" y="2211441"/>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A3</a:t>
            </a:r>
            <a:endParaRPr b="0" i="0" sz="750" u="none" cap="none" strike="noStrike">
              <a:solidFill>
                <a:schemeClr val="dk1"/>
              </a:solidFill>
              <a:latin typeface="Calibri"/>
              <a:ea typeface="Calibri"/>
              <a:cs typeface="Calibri"/>
              <a:sym typeface="Calibri"/>
            </a:endParaRPr>
          </a:p>
        </p:txBody>
      </p:sp>
      <p:sp>
        <p:nvSpPr>
          <p:cNvPr id="930" name="Google Shape;930;p15"/>
          <p:cNvSpPr/>
          <p:nvPr/>
        </p:nvSpPr>
        <p:spPr>
          <a:xfrm>
            <a:off x="1051560" y="2248017"/>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Companies House: The Chancellor, Masters and Scholars of the University of </a:t>
            </a:r>
            <a:r>
              <a:rPr lang="en-US" sz="750">
                <a:solidFill>
                  <a:srgbClr val="4D4D4D"/>
                </a:solidFill>
                <a:latin typeface="Calibri"/>
                <a:ea typeface="Calibri"/>
                <a:cs typeface="Calibri"/>
                <a:sym typeface="Calibri"/>
              </a:rPr>
              <a:t>Caerwen</a:t>
            </a:r>
            <a:endParaRPr b="0" i="0" sz="750" u="none" cap="none" strike="noStrike">
              <a:solidFill>
                <a:schemeClr val="dk1"/>
              </a:solidFill>
              <a:latin typeface="Calibri"/>
              <a:ea typeface="Calibri"/>
              <a:cs typeface="Calibri"/>
              <a:sym typeface="Calibri"/>
            </a:endParaRPr>
          </a:p>
        </p:txBody>
      </p:sp>
      <p:sp>
        <p:nvSpPr>
          <p:cNvPr id="931" name="Google Shape;931;p15"/>
          <p:cNvSpPr/>
          <p:nvPr/>
        </p:nvSpPr>
        <p:spPr>
          <a:xfrm>
            <a:off x="4069080" y="2284593"/>
            <a:ext cx="822960" cy="173033"/>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2" name="Google Shape;932;p15"/>
          <p:cNvSpPr/>
          <p:nvPr/>
        </p:nvSpPr>
        <p:spPr>
          <a:xfrm>
            <a:off x="4069080" y="2284593"/>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50"/>
              <a:buFont typeface="Montserrat"/>
              <a:buNone/>
            </a:pPr>
            <a:r>
              <a:rPr b="1" i="0" lang="en-US" sz="650" u="none" cap="none" strike="noStrike">
                <a:solidFill>
                  <a:srgbClr val="FFFFFF"/>
                </a:solidFill>
                <a:latin typeface="Montserrat"/>
                <a:ea typeface="Montserrat"/>
                <a:cs typeface="Montserrat"/>
                <a:sym typeface="Montserrat"/>
              </a:rPr>
              <a:t>PUBLIC</a:t>
            </a:r>
            <a:endParaRPr b="0" i="0" sz="650" u="none" cap="none" strike="noStrike">
              <a:solidFill>
                <a:schemeClr val="dk1"/>
              </a:solidFill>
              <a:latin typeface="Calibri"/>
              <a:ea typeface="Calibri"/>
              <a:cs typeface="Calibri"/>
              <a:sym typeface="Calibri"/>
            </a:endParaRPr>
          </a:p>
        </p:txBody>
      </p:sp>
      <p:sp>
        <p:nvSpPr>
          <p:cNvPr id="933" name="Google Shape;933;p15"/>
          <p:cNvSpPr/>
          <p:nvPr/>
        </p:nvSpPr>
        <p:spPr>
          <a:xfrm>
            <a:off x="4983480" y="2248017"/>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Companies House register</a:t>
            </a:r>
            <a:endParaRPr b="0" i="0" sz="700" u="none" cap="none" strike="noStrike">
              <a:solidFill>
                <a:schemeClr val="dk1"/>
              </a:solidFill>
              <a:latin typeface="Calibri"/>
              <a:ea typeface="Calibri"/>
              <a:cs typeface="Calibri"/>
              <a:sym typeface="Calibri"/>
            </a:endParaRPr>
          </a:p>
        </p:txBody>
      </p:sp>
      <p:sp>
        <p:nvSpPr>
          <p:cNvPr id="934" name="Google Shape;934;p15"/>
          <p:cNvSpPr/>
          <p:nvPr/>
        </p:nvSpPr>
        <p:spPr>
          <a:xfrm>
            <a:off x="6766560" y="2248017"/>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b="0" i="1" lang="en-US" sz="650" u="none" cap="none" strike="noStrike">
                <a:solidFill>
                  <a:srgbClr val="A0B4C8"/>
                </a:solidFill>
                <a:latin typeface="Calibri"/>
                <a:ea typeface="Calibri"/>
                <a:cs typeface="Calibri"/>
                <a:sym typeface="Calibri"/>
              </a:rPr>
              <a:t>companieshouse.gov.uk</a:t>
            </a:r>
            <a:endParaRPr b="0" i="0" sz="650" u="none" cap="none" strike="noStrike">
              <a:solidFill>
                <a:schemeClr val="dk1"/>
              </a:solidFill>
              <a:latin typeface="Calibri"/>
              <a:ea typeface="Calibri"/>
              <a:cs typeface="Calibri"/>
              <a:sym typeface="Calibri"/>
            </a:endParaRPr>
          </a:p>
        </p:txBody>
      </p:sp>
      <p:sp>
        <p:nvSpPr>
          <p:cNvPr id="935" name="Google Shape;935;p15"/>
          <p:cNvSpPr/>
          <p:nvPr/>
        </p:nvSpPr>
        <p:spPr>
          <a:xfrm>
            <a:off x="9144000" y="2211441"/>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936" name="Google Shape;936;p15"/>
          <p:cNvSpPr/>
          <p:nvPr/>
        </p:nvSpPr>
        <p:spPr>
          <a:xfrm>
            <a:off x="10241280" y="2284593"/>
            <a:ext cx="777240" cy="173033"/>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7" name="Google Shape;937;p15"/>
          <p:cNvSpPr/>
          <p:nvPr/>
        </p:nvSpPr>
        <p:spPr>
          <a:xfrm>
            <a:off x="10241280" y="2284593"/>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700"/>
              <a:buFont typeface="Montserrat"/>
              <a:buNone/>
            </a:pPr>
            <a:r>
              <a:rPr b="1" i="0" lang="en-US" sz="700" u="none" cap="none" strike="noStrike">
                <a:solidFill>
                  <a:srgbClr val="276221"/>
                </a:solidFill>
                <a:latin typeface="Montserrat"/>
                <a:ea typeface="Montserrat"/>
                <a:cs typeface="Montserrat"/>
                <a:sym typeface="Montserrat"/>
              </a:rPr>
              <a:t>Captured</a:t>
            </a:r>
            <a:endParaRPr b="0" i="0" sz="700" u="none" cap="none" strike="noStrike">
              <a:solidFill>
                <a:schemeClr val="dk1"/>
              </a:solidFill>
              <a:latin typeface="Calibri"/>
              <a:ea typeface="Calibri"/>
              <a:cs typeface="Calibri"/>
              <a:sym typeface="Calibri"/>
            </a:endParaRPr>
          </a:p>
        </p:txBody>
      </p:sp>
      <p:sp>
        <p:nvSpPr>
          <p:cNvPr id="938" name="Google Shape;938;p15"/>
          <p:cNvSpPr/>
          <p:nvPr/>
        </p:nvSpPr>
        <p:spPr>
          <a:xfrm>
            <a:off x="11109960" y="2211441"/>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750"/>
              <a:buFont typeface="Montserrat"/>
              <a:buNone/>
            </a:pPr>
            <a:r>
              <a:rPr b="1" i="0" lang="en-US" sz="750" u="none" cap="none" strike="noStrike">
                <a:solidFill>
                  <a:srgbClr val="276221"/>
                </a:solidFill>
                <a:latin typeface="Montserrat"/>
                <a:ea typeface="Montserrat"/>
                <a:cs typeface="Montserrat"/>
                <a:sym typeface="Montserrat"/>
              </a:rPr>
              <a:t>High</a:t>
            </a:r>
            <a:endParaRPr b="0" i="0" sz="750" u="none" cap="none" strike="noStrike">
              <a:solidFill>
                <a:schemeClr val="dk1"/>
              </a:solidFill>
              <a:latin typeface="Calibri"/>
              <a:ea typeface="Calibri"/>
              <a:cs typeface="Calibri"/>
              <a:sym typeface="Calibri"/>
            </a:endParaRPr>
          </a:p>
        </p:txBody>
      </p:sp>
      <p:sp>
        <p:nvSpPr>
          <p:cNvPr id="939" name="Google Shape;939;p15"/>
          <p:cNvSpPr/>
          <p:nvPr/>
        </p:nvSpPr>
        <p:spPr>
          <a:xfrm>
            <a:off x="365760" y="2549066"/>
            <a:ext cx="11457432" cy="319337"/>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0" name="Google Shape;940;p15"/>
          <p:cNvSpPr/>
          <p:nvPr/>
        </p:nvSpPr>
        <p:spPr>
          <a:xfrm>
            <a:off x="365760" y="2549066"/>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A4</a:t>
            </a:r>
            <a:endParaRPr b="0" i="0" sz="750" u="none" cap="none" strike="noStrike">
              <a:solidFill>
                <a:schemeClr val="dk1"/>
              </a:solidFill>
              <a:latin typeface="Calibri"/>
              <a:ea typeface="Calibri"/>
              <a:cs typeface="Calibri"/>
              <a:sym typeface="Calibri"/>
            </a:endParaRPr>
          </a:p>
        </p:txBody>
      </p:sp>
      <p:sp>
        <p:nvSpPr>
          <p:cNvPr id="941" name="Google Shape;941;p15"/>
          <p:cNvSpPr/>
          <p:nvPr/>
        </p:nvSpPr>
        <p:spPr>
          <a:xfrm>
            <a:off x="1051560" y="2585642"/>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Charity Commission record -- charitable status confirmed</a:t>
            </a:r>
            <a:endParaRPr b="0" i="0" sz="750" u="none" cap="none" strike="noStrike">
              <a:solidFill>
                <a:schemeClr val="dk1"/>
              </a:solidFill>
              <a:latin typeface="Calibri"/>
              <a:ea typeface="Calibri"/>
              <a:cs typeface="Calibri"/>
              <a:sym typeface="Calibri"/>
            </a:endParaRPr>
          </a:p>
        </p:txBody>
      </p:sp>
      <p:sp>
        <p:nvSpPr>
          <p:cNvPr id="942" name="Google Shape;942;p15"/>
          <p:cNvSpPr/>
          <p:nvPr/>
        </p:nvSpPr>
        <p:spPr>
          <a:xfrm>
            <a:off x="4069080" y="2622218"/>
            <a:ext cx="822960" cy="173033"/>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3" name="Google Shape;943;p15"/>
          <p:cNvSpPr/>
          <p:nvPr/>
        </p:nvSpPr>
        <p:spPr>
          <a:xfrm>
            <a:off x="4069080" y="2622218"/>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50"/>
              <a:buFont typeface="Montserrat"/>
              <a:buNone/>
            </a:pPr>
            <a:r>
              <a:rPr b="1" i="0" lang="en-US" sz="650" u="none" cap="none" strike="noStrike">
                <a:solidFill>
                  <a:srgbClr val="FFFFFF"/>
                </a:solidFill>
                <a:latin typeface="Montserrat"/>
                <a:ea typeface="Montserrat"/>
                <a:cs typeface="Montserrat"/>
                <a:sym typeface="Montserrat"/>
              </a:rPr>
              <a:t>PUBLIC</a:t>
            </a:r>
            <a:endParaRPr b="0" i="0" sz="650" u="none" cap="none" strike="noStrike">
              <a:solidFill>
                <a:schemeClr val="dk1"/>
              </a:solidFill>
              <a:latin typeface="Calibri"/>
              <a:ea typeface="Calibri"/>
              <a:cs typeface="Calibri"/>
              <a:sym typeface="Calibri"/>
            </a:endParaRPr>
          </a:p>
        </p:txBody>
      </p:sp>
      <p:sp>
        <p:nvSpPr>
          <p:cNvPr id="944" name="Google Shape;944;p15"/>
          <p:cNvSpPr/>
          <p:nvPr/>
        </p:nvSpPr>
        <p:spPr>
          <a:xfrm>
            <a:off x="4983480" y="2585642"/>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Charity Commission register</a:t>
            </a:r>
            <a:endParaRPr b="0" i="0" sz="700" u="none" cap="none" strike="noStrike">
              <a:solidFill>
                <a:schemeClr val="dk1"/>
              </a:solidFill>
              <a:latin typeface="Calibri"/>
              <a:ea typeface="Calibri"/>
              <a:cs typeface="Calibri"/>
              <a:sym typeface="Calibri"/>
            </a:endParaRPr>
          </a:p>
        </p:txBody>
      </p:sp>
      <p:sp>
        <p:nvSpPr>
          <p:cNvPr id="945" name="Google Shape;945;p15"/>
          <p:cNvSpPr/>
          <p:nvPr/>
        </p:nvSpPr>
        <p:spPr>
          <a:xfrm>
            <a:off x="6766560" y="2585642"/>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b="0" i="1" lang="en-US" sz="650" u="none" cap="none" strike="noStrike">
                <a:solidFill>
                  <a:srgbClr val="A0B4C8"/>
                </a:solidFill>
                <a:latin typeface="Calibri"/>
                <a:ea typeface="Calibri"/>
                <a:cs typeface="Calibri"/>
                <a:sym typeface="Calibri"/>
              </a:rPr>
              <a:t>charitycommission.gov.uk</a:t>
            </a:r>
            <a:endParaRPr b="0" i="0" sz="650" u="none" cap="none" strike="noStrike">
              <a:solidFill>
                <a:schemeClr val="dk1"/>
              </a:solidFill>
              <a:latin typeface="Calibri"/>
              <a:ea typeface="Calibri"/>
              <a:cs typeface="Calibri"/>
              <a:sym typeface="Calibri"/>
            </a:endParaRPr>
          </a:p>
        </p:txBody>
      </p:sp>
      <p:sp>
        <p:nvSpPr>
          <p:cNvPr id="946" name="Google Shape;946;p15"/>
          <p:cNvSpPr/>
          <p:nvPr/>
        </p:nvSpPr>
        <p:spPr>
          <a:xfrm>
            <a:off x="9144000" y="2549066"/>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947" name="Google Shape;947;p15"/>
          <p:cNvSpPr/>
          <p:nvPr/>
        </p:nvSpPr>
        <p:spPr>
          <a:xfrm>
            <a:off x="10241280" y="2622218"/>
            <a:ext cx="777240" cy="173033"/>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8" name="Google Shape;948;p15"/>
          <p:cNvSpPr/>
          <p:nvPr/>
        </p:nvSpPr>
        <p:spPr>
          <a:xfrm>
            <a:off x="10241280" y="2622218"/>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700"/>
              <a:buFont typeface="Montserrat"/>
              <a:buNone/>
            </a:pPr>
            <a:r>
              <a:rPr b="1" i="0" lang="en-US" sz="700" u="none" cap="none" strike="noStrike">
                <a:solidFill>
                  <a:srgbClr val="276221"/>
                </a:solidFill>
                <a:latin typeface="Montserrat"/>
                <a:ea typeface="Montserrat"/>
                <a:cs typeface="Montserrat"/>
                <a:sym typeface="Montserrat"/>
              </a:rPr>
              <a:t>Captured</a:t>
            </a:r>
            <a:endParaRPr b="0" i="0" sz="700" u="none" cap="none" strike="noStrike">
              <a:solidFill>
                <a:schemeClr val="dk1"/>
              </a:solidFill>
              <a:latin typeface="Calibri"/>
              <a:ea typeface="Calibri"/>
              <a:cs typeface="Calibri"/>
              <a:sym typeface="Calibri"/>
            </a:endParaRPr>
          </a:p>
        </p:txBody>
      </p:sp>
      <p:sp>
        <p:nvSpPr>
          <p:cNvPr id="949" name="Google Shape;949;p15"/>
          <p:cNvSpPr/>
          <p:nvPr/>
        </p:nvSpPr>
        <p:spPr>
          <a:xfrm>
            <a:off x="11109960" y="2549066"/>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50"/>
              <a:buFont typeface="Montserrat"/>
              <a:buNone/>
            </a:pPr>
            <a:r>
              <a:rPr b="1" i="0" lang="en-US" sz="750" u="none" cap="none" strike="noStrike">
                <a:solidFill>
                  <a:srgbClr val="7D6608"/>
                </a:solidFill>
                <a:latin typeface="Montserrat"/>
                <a:ea typeface="Montserrat"/>
                <a:cs typeface="Montserrat"/>
                <a:sym typeface="Montserrat"/>
              </a:rPr>
              <a:t>Medium</a:t>
            </a:r>
            <a:endParaRPr b="0" i="0" sz="750" u="none" cap="none" strike="noStrike">
              <a:solidFill>
                <a:schemeClr val="dk1"/>
              </a:solidFill>
              <a:latin typeface="Calibri"/>
              <a:ea typeface="Calibri"/>
              <a:cs typeface="Calibri"/>
              <a:sym typeface="Calibri"/>
            </a:endParaRPr>
          </a:p>
        </p:txBody>
      </p:sp>
      <p:sp>
        <p:nvSpPr>
          <p:cNvPr id="950" name="Google Shape;950;p15"/>
          <p:cNvSpPr/>
          <p:nvPr/>
        </p:nvSpPr>
        <p:spPr>
          <a:xfrm>
            <a:off x="365760" y="2886690"/>
            <a:ext cx="11457432" cy="319337"/>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1" name="Google Shape;951;p15"/>
          <p:cNvSpPr/>
          <p:nvPr/>
        </p:nvSpPr>
        <p:spPr>
          <a:xfrm>
            <a:off x="365760" y="2886690"/>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A5</a:t>
            </a:r>
            <a:endParaRPr b="0" i="0" sz="750" u="none" cap="none" strike="noStrike">
              <a:solidFill>
                <a:schemeClr val="dk1"/>
              </a:solidFill>
              <a:latin typeface="Calibri"/>
              <a:ea typeface="Calibri"/>
              <a:cs typeface="Calibri"/>
              <a:sym typeface="Calibri"/>
            </a:endParaRPr>
          </a:p>
        </p:txBody>
      </p:sp>
      <p:sp>
        <p:nvSpPr>
          <p:cNvPr id="952" name="Google Shape;952;p15"/>
          <p:cNvSpPr/>
          <p:nvPr/>
        </p:nvSpPr>
        <p:spPr>
          <a:xfrm>
            <a:off x="1051560" y="2923266"/>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Strategic Plan 2025–2030 (supplementary to APP)</a:t>
            </a:r>
            <a:endParaRPr b="0" i="0" sz="750" u="none" cap="none" strike="noStrike">
              <a:solidFill>
                <a:schemeClr val="dk1"/>
              </a:solidFill>
              <a:latin typeface="Calibri"/>
              <a:ea typeface="Calibri"/>
              <a:cs typeface="Calibri"/>
              <a:sym typeface="Calibri"/>
            </a:endParaRPr>
          </a:p>
        </p:txBody>
      </p:sp>
      <p:sp>
        <p:nvSpPr>
          <p:cNvPr id="953" name="Google Shape;953;p15"/>
          <p:cNvSpPr/>
          <p:nvPr/>
        </p:nvSpPr>
        <p:spPr>
          <a:xfrm>
            <a:off x="4069080" y="2959842"/>
            <a:ext cx="822960" cy="173033"/>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4" name="Google Shape;954;p15"/>
          <p:cNvSpPr/>
          <p:nvPr/>
        </p:nvSpPr>
        <p:spPr>
          <a:xfrm>
            <a:off x="4069080" y="2959842"/>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50"/>
              <a:buFont typeface="Montserrat"/>
              <a:buNone/>
            </a:pPr>
            <a:r>
              <a:rPr b="1" i="0" lang="en-US" sz="650" u="none" cap="none" strike="noStrike">
                <a:solidFill>
                  <a:srgbClr val="FFFFFF"/>
                </a:solidFill>
                <a:latin typeface="Montserrat"/>
                <a:ea typeface="Montserrat"/>
                <a:cs typeface="Montserrat"/>
                <a:sym typeface="Montserrat"/>
              </a:rPr>
              <a:t>PUBLIC</a:t>
            </a:r>
            <a:endParaRPr b="0" i="0" sz="650" u="none" cap="none" strike="noStrike">
              <a:solidFill>
                <a:schemeClr val="dk1"/>
              </a:solidFill>
              <a:latin typeface="Calibri"/>
              <a:ea typeface="Calibri"/>
              <a:cs typeface="Calibri"/>
              <a:sym typeface="Calibri"/>
            </a:endParaRPr>
          </a:p>
        </p:txBody>
      </p:sp>
      <p:sp>
        <p:nvSpPr>
          <p:cNvPr id="955" name="Google Shape;955;p15"/>
          <p:cNvSpPr/>
          <p:nvPr/>
        </p:nvSpPr>
        <p:spPr>
          <a:xfrm>
            <a:off x="4983480" y="2923266"/>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Web search -- </a:t>
            </a:r>
            <a:r>
              <a:rPr lang="en-US" sz="700">
                <a:solidFill>
                  <a:srgbClr val="4D4D4D"/>
                </a:solidFill>
                <a:latin typeface="Calibri"/>
                <a:ea typeface="Calibri"/>
                <a:cs typeface="Calibri"/>
                <a:sym typeface="Calibri"/>
              </a:rPr>
              <a:t>Caerwen</a:t>
            </a:r>
            <a:r>
              <a:rPr b="0" i="0" lang="en-US" sz="700" u="none" cap="none" strike="noStrike">
                <a:solidFill>
                  <a:srgbClr val="4D4D4D"/>
                </a:solidFill>
                <a:latin typeface="Calibri"/>
                <a:ea typeface="Calibri"/>
                <a:cs typeface="Calibri"/>
                <a:sym typeface="Calibri"/>
              </a:rPr>
              <a:t> Gazette</a:t>
            </a:r>
            <a:endParaRPr b="0" i="0" sz="700" u="none" cap="none" strike="noStrike">
              <a:solidFill>
                <a:schemeClr val="dk1"/>
              </a:solidFill>
              <a:latin typeface="Calibri"/>
              <a:ea typeface="Calibri"/>
              <a:cs typeface="Calibri"/>
              <a:sym typeface="Calibri"/>
            </a:endParaRPr>
          </a:p>
        </p:txBody>
      </p:sp>
      <p:sp>
        <p:nvSpPr>
          <p:cNvPr id="956" name="Google Shape;956;p15"/>
          <p:cNvSpPr/>
          <p:nvPr/>
        </p:nvSpPr>
        <p:spPr>
          <a:xfrm>
            <a:off x="6766560" y="2923266"/>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b="0" i="1" lang="en-US" sz="650" u="none" cap="none" strike="noStrike">
                <a:solidFill>
                  <a:srgbClr val="A0B4C8"/>
                </a:solidFill>
                <a:latin typeface="Calibri"/>
                <a:ea typeface="Calibri"/>
                <a:cs typeface="Calibri"/>
                <a:sym typeface="Calibri"/>
              </a:rPr>
              <a:t>gazette.web.</a:t>
            </a:r>
            <a:r>
              <a:rPr i="1" lang="en-US" sz="650">
                <a:solidFill>
                  <a:srgbClr val="A0B4C8"/>
                </a:solidFill>
                <a:latin typeface="Calibri"/>
                <a:ea typeface="Calibri"/>
                <a:cs typeface="Calibri"/>
                <a:sym typeface="Calibri"/>
              </a:rPr>
              <a:t>cw.ac</a:t>
            </a:r>
            <a:r>
              <a:rPr b="0" i="1" lang="en-US" sz="650" u="none" cap="none" strike="noStrike">
                <a:solidFill>
                  <a:srgbClr val="A0B4C8"/>
                </a:solidFill>
                <a:latin typeface="Calibri"/>
                <a:ea typeface="Calibri"/>
                <a:cs typeface="Calibri"/>
                <a:sym typeface="Calibri"/>
              </a:rPr>
              <a:t>.uk</a:t>
            </a:r>
            <a:endParaRPr b="0" i="0" sz="650" u="none" cap="none" strike="noStrike">
              <a:solidFill>
                <a:schemeClr val="dk1"/>
              </a:solidFill>
              <a:latin typeface="Calibri"/>
              <a:ea typeface="Calibri"/>
              <a:cs typeface="Calibri"/>
              <a:sym typeface="Calibri"/>
            </a:endParaRPr>
          </a:p>
        </p:txBody>
      </p:sp>
      <p:sp>
        <p:nvSpPr>
          <p:cNvPr id="957" name="Google Shape;957;p15"/>
          <p:cNvSpPr/>
          <p:nvPr/>
        </p:nvSpPr>
        <p:spPr>
          <a:xfrm>
            <a:off x="9144000" y="2886690"/>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958" name="Google Shape;958;p15"/>
          <p:cNvSpPr/>
          <p:nvPr/>
        </p:nvSpPr>
        <p:spPr>
          <a:xfrm>
            <a:off x="10241280" y="2959842"/>
            <a:ext cx="777240" cy="173033"/>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9" name="Google Shape;959;p15"/>
          <p:cNvSpPr/>
          <p:nvPr/>
        </p:nvSpPr>
        <p:spPr>
          <a:xfrm>
            <a:off x="10241280" y="2959842"/>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00"/>
              <a:buFont typeface="Montserrat"/>
              <a:buNone/>
            </a:pPr>
            <a:r>
              <a:rPr b="1" i="0" lang="en-US" sz="700" u="none" cap="none" strike="noStrike">
                <a:solidFill>
                  <a:srgbClr val="7D6608"/>
                </a:solidFill>
                <a:latin typeface="Montserrat"/>
                <a:ea typeface="Montserrat"/>
                <a:cs typeface="Montserrat"/>
                <a:sym typeface="Montserrat"/>
              </a:rPr>
              <a:t>Partial</a:t>
            </a:r>
            <a:endParaRPr b="0" i="0" sz="700" u="none" cap="none" strike="noStrike">
              <a:solidFill>
                <a:schemeClr val="dk1"/>
              </a:solidFill>
              <a:latin typeface="Calibri"/>
              <a:ea typeface="Calibri"/>
              <a:cs typeface="Calibri"/>
              <a:sym typeface="Calibri"/>
            </a:endParaRPr>
          </a:p>
        </p:txBody>
      </p:sp>
      <p:sp>
        <p:nvSpPr>
          <p:cNvPr id="960" name="Google Shape;960;p15"/>
          <p:cNvSpPr/>
          <p:nvPr/>
        </p:nvSpPr>
        <p:spPr>
          <a:xfrm>
            <a:off x="11109960" y="2886690"/>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50"/>
              <a:buFont typeface="Montserrat"/>
              <a:buNone/>
            </a:pPr>
            <a:r>
              <a:rPr b="1" i="0" lang="en-US" sz="750" u="none" cap="none" strike="noStrike">
                <a:solidFill>
                  <a:srgbClr val="7D6608"/>
                </a:solidFill>
                <a:latin typeface="Montserrat"/>
                <a:ea typeface="Montserrat"/>
                <a:cs typeface="Montserrat"/>
                <a:sym typeface="Montserrat"/>
              </a:rPr>
              <a:t>Medium</a:t>
            </a:r>
            <a:endParaRPr b="0" i="0" sz="750" u="none" cap="none" strike="noStrike">
              <a:solidFill>
                <a:schemeClr val="dk1"/>
              </a:solidFill>
              <a:latin typeface="Calibri"/>
              <a:ea typeface="Calibri"/>
              <a:cs typeface="Calibri"/>
              <a:sym typeface="Calibri"/>
            </a:endParaRPr>
          </a:p>
        </p:txBody>
      </p:sp>
      <p:sp>
        <p:nvSpPr>
          <p:cNvPr id="961" name="Google Shape;961;p15"/>
          <p:cNvSpPr/>
          <p:nvPr/>
        </p:nvSpPr>
        <p:spPr>
          <a:xfrm>
            <a:off x="365760" y="3224315"/>
            <a:ext cx="11457432" cy="319337"/>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2" name="Google Shape;962;p15"/>
          <p:cNvSpPr/>
          <p:nvPr/>
        </p:nvSpPr>
        <p:spPr>
          <a:xfrm>
            <a:off x="365760" y="3224315"/>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M1</a:t>
            </a:r>
            <a:endParaRPr b="0" i="0" sz="750" u="none" cap="none" strike="noStrike">
              <a:solidFill>
                <a:schemeClr val="dk1"/>
              </a:solidFill>
              <a:latin typeface="Calibri"/>
              <a:ea typeface="Calibri"/>
              <a:cs typeface="Calibri"/>
              <a:sym typeface="Calibri"/>
            </a:endParaRPr>
          </a:p>
        </p:txBody>
      </p:sp>
      <p:sp>
        <p:nvSpPr>
          <p:cNvPr id="963" name="Google Shape;963;p15"/>
          <p:cNvSpPr/>
          <p:nvPr/>
        </p:nvSpPr>
        <p:spPr>
          <a:xfrm>
            <a:off x="1051560" y="3260891"/>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Enquiry and contact page -- </a:t>
            </a:r>
            <a:r>
              <a:rPr lang="en-US" sz="750">
                <a:solidFill>
                  <a:srgbClr val="4D4D4D"/>
                </a:solidFill>
                <a:latin typeface="Calibri"/>
                <a:ea typeface="Calibri"/>
                <a:cs typeface="Calibri"/>
                <a:sym typeface="Calibri"/>
              </a:rPr>
              <a:t>cw.ac</a:t>
            </a:r>
            <a:r>
              <a:rPr b="0" i="0" lang="en-US" sz="750" u="none" cap="none" strike="noStrike">
                <a:solidFill>
                  <a:srgbClr val="4D4D4D"/>
                </a:solidFill>
                <a:latin typeface="Calibri"/>
                <a:ea typeface="Calibri"/>
                <a:cs typeface="Calibri"/>
                <a:sym typeface="Calibri"/>
              </a:rPr>
              <a:t>.uk</a:t>
            </a:r>
            <a:endParaRPr b="0" i="0" sz="750" u="none" cap="none" strike="noStrike">
              <a:solidFill>
                <a:schemeClr val="dk1"/>
              </a:solidFill>
              <a:latin typeface="Calibri"/>
              <a:ea typeface="Calibri"/>
              <a:cs typeface="Calibri"/>
              <a:sym typeface="Calibri"/>
            </a:endParaRPr>
          </a:p>
        </p:txBody>
      </p:sp>
      <p:sp>
        <p:nvSpPr>
          <p:cNvPr id="964" name="Google Shape;964;p15"/>
          <p:cNvSpPr/>
          <p:nvPr/>
        </p:nvSpPr>
        <p:spPr>
          <a:xfrm>
            <a:off x="4069080" y="3297467"/>
            <a:ext cx="822960" cy="173033"/>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5" name="Google Shape;965;p15"/>
          <p:cNvSpPr/>
          <p:nvPr/>
        </p:nvSpPr>
        <p:spPr>
          <a:xfrm>
            <a:off x="4069080" y="3297467"/>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50"/>
              <a:buFont typeface="Montserrat"/>
              <a:buNone/>
            </a:pPr>
            <a:r>
              <a:rPr b="1" i="0" lang="en-US" sz="650" u="none" cap="none" strike="noStrike">
                <a:solidFill>
                  <a:srgbClr val="FFFFFF"/>
                </a:solidFill>
                <a:latin typeface="Montserrat"/>
                <a:ea typeface="Montserrat"/>
                <a:cs typeface="Montserrat"/>
                <a:sym typeface="Montserrat"/>
              </a:rPr>
              <a:t>PUBLIC</a:t>
            </a:r>
            <a:endParaRPr b="0" i="0" sz="650" u="none" cap="none" strike="noStrike">
              <a:solidFill>
                <a:schemeClr val="dk1"/>
              </a:solidFill>
              <a:latin typeface="Calibri"/>
              <a:ea typeface="Calibri"/>
              <a:cs typeface="Calibri"/>
              <a:sym typeface="Calibri"/>
            </a:endParaRPr>
          </a:p>
        </p:txBody>
      </p:sp>
      <p:sp>
        <p:nvSpPr>
          <p:cNvPr id="966" name="Google Shape;966;p15"/>
          <p:cNvSpPr/>
          <p:nvPr/>
        </p:nvSpPr>
        <p:spPr>
          <a:xfrm>
            <a:off x="4983480" y="3260891"/>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Direct web fetch</a:t>
            </a:r>
            <a:endParaRPr b="0" i="0" sz="700" u="none" cap="none" strike="noStrike">
              <a:solidFill>
                <a:schemeClr val="dk1"/>
              </a:solidFill>
              <a:latin typeface="Calibri"/>
              <a:ea typeface="Calibri"/>
              <a:cs typeface="Calibri"/>
              <a:sym typeface="Calibri"/>
            </a:endParaRPr>
          </a:p>
        </p:txBody>
      </p:sp>
      <p:sp>
        <p:nvSpPr>
          <p:cNvPr id="967" name="Google Shape;967;p15"/>
          <p:cNvSpPr/>
          <p:nvPr/>
        </p:nvSpPr>
        <p:spPr>
          <a:xfrm>
            <a:off x="6766560" y="3260891"/>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i="1" lang="en-US" sz="650">
                <a:solidFill>
                  <a:srgbClr val="A0B4C8"/>
                </a:solidFill>
                <a:latin typeface="Calibri"/>
                <a:ea typeface="Calibri"/>
                <a:cs typeface="Calibri"/>
                <a:sym typeface="Calibri"/>
              </a:rPr>
              <a:t>cw.ac</a:t>
            </a:r>
            <a:r>
              <a:rPr b="0" i="1" lang="en-US" sz="650" u="none" cap="none" strike="noStrike">
                <a:solidFill>
                  <a:srgbClr val="A0B4C8"/>
                </a:solidFill>
                <a:latin typeface="Calibri"/>
                <a:ea typeface="Calibri"/>
                <a:cs typeface="Calibri"/>
                <a:sym typeface="Calibri"/>
              </a:rPr>
              <a:t>.uk/contact</a:t>
            </a:r>
            <a:endParaRPr b="0" i="0" sz="650" u="none" cap="none" strike="noStrike">
              <a:solidFill>
                <a:schemeClr val="dk1"/>
              </a:solidFill>
              <a:latin typeface="Calibri"/>
              <a:ea typeface="Calibri"/>
              <a:cs typeface="Calibri"/>
              <a:sym typeface="Calibri"/>
            </a:endParaRPr>
          </a:p>
        </p:txBody>
      </p:sp>
      <p:sp>
        <p:nvSpPr>
          <p:cNvPr id="968" name="Google Shape;968;p15"/>
          <p:cNvSpPr/>
          <p:nvPr/>
        </p:nvSpPr>
        <p:spPr>
          <a:xfrm>
            <a:off x="9144000" y="3224315"/>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969" name="Google Shape;969;p15"/>
          <p:cNvSpPr/>
          <p:nvPr/>
        </p:nvSpPr>
        <p:spPr>
          <a:xfrm>
            <a:off x="10241280" y="3297467"/>
            <a:ext cx="777240" cy="173033"/>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0" name="Google Shape;970;p15"/>
          <p:cNvSpPr/>
          <p:nvPr/>
        </p:nvSpPr>
        <p:spPr>
          <a:xfrm>
            <a:off x="10241280" y="3297467"/>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00"/>
              <a:buFont typeface="Montserrat"/>
              <a:buNone/>
            </a:pPr>
            <a:r>
              <a:rPr b="1" i="0" lang="en-US" sz="700" u="none" cap="none" strike="noStrike">
                <a:solidFill>
                  <a:srgbClr val="7D6608"/>
                </a:solidFill>
                <a:latin typeface="Montserrat"/>
                <a:ea typeface="Montserrat"/>
                <a:cs typeface="Montserrat"/>
                <a:sym typeface="Montserrat"/>
              </a:rPr>
              <a:t>Partial</a:t>
            </a:r>
            <a:endParaRPr b="0" i="0" sz="700" u="none" cap="none" strike="noStrike">
              <a:solidFill>
                <a:schemeClr val="dk1"/>
              </a:solidFill>
              <a:latin typeface="Calibri"/>
              <a:ea typeface="Calibri"/>
              <a:cs typeface="Calibri"/>
              <a:sym typeface="Calibri"/>
            </a:endParaRPr>
          </a:p>
        </p:txBody>
      </p:sp>
      <p:sp>
        <p:nvSpPr>
          <p:cNvPr id="971" name="Google Shape;971;p15"/>
          <p:cNvSpPr/>
          <p:nvPr/>
        </p:nvSpPr>
        <p:spPr>
          <a:xfrm>
            <a:off x="11109960" y="3224315"/>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750"/>
              <a:buFont typeface="Montserrat"/>
              <a:buNone/>
            </a:pPr>
            <a:r>
              <a:rPr b="1" i="0" lang="en-US" sz="750" u="none" cap="none" strike="noStrike">
                <a:solidFill>
                  <a:srgbClr val="C00000"/>
                </a:solidFill>
                <a:latin typeface="Montserrat"/>
                <a:ea typeface="Montserrat"/>
                <a:cs typeface="Montserrat"/>
                <a:sym typeface="Montserrat"/>
              </a:rPr>
              <a:t>Low</a:t>
            </a:r>
            <a:endParaRPr b="0" i="0" sz="750" u="none" cap="none" strike="noStrike">
              <a:solidFill>
                <a:schemeClr val="dk1"/>
              </a:solidFill>
              <a:latin typeface="Calibri"/>
              <a:ea typeface="Calibri"/>
              <a:cs typeface="Calibri"/>
              <a:sym typeface="Calibri"/>
            </a:endParaRPr>
          </a:p>
        </p:txBody>
      </p:sp>
      <p:sp>
        <p:nvSpPr>
          <p:cNvPr id="972" name="Google Shape;972;p15"/>
          <p:cNvSpPr/>
          <p:nvPr/>
        </p:nvSpPr>
        <p:spPr>
          <a:xfrm>
            <a:off x="365760" y="3561940"/>
            <a:ext cx="11457432" cy="319337"/>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3" name="Google Shape;973;p15"/>
          <p:cNvSpPr/>
          <p:nvPr/>
        </p:nvSpPr>
        <p:spPr>
          <a:xfrm>
            <a:off x="365760" y="3561940"/>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M1-ext</a:t>
            </a:r>
            <a:endParaRPr b="0" i="0" sz="750" u="none" cap="none" strike="noStrike">
              <a:solidFill>
                <a:schemeClr val="dk1"/>
              </a:solidFill>
              <a:latin typeface="Calibri"/>
              <a:ea typeface="Calibri"/>
              <a:cs typeface="Calibri"/>
              <a:sym typeface="Calibri"/>
            </a:endParaRPr>
          </a:p>
        </p:txBody>
      </p:sp>
      <p:sp>
        <p:nvSpPr>
          <p:cNvPr id="974" name="Google Shape;974;p15"/>
          <p:cNvSpPr/>
          <p:nvPr/>
        </p:nvSpPr>
        <p:spPr>
          <a:xfrm>
            <a:off x="1051560" y="3598516"/>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Undergraduate prospectus 2025–26 (web version, gated PDF)</a:t>
            </a:r>
            <a:endParaRPr b="0" i="0" sz="750" u="none" cap="none" strike="noStrike">
              <a:solidFill>
                <a:schemeClr val="dk1"/>
              </a:solidFill>
              <a:latin typeface="Calibri"/>
              <a:ea typeface="Calibri"/>
              <a:cs typeface="Calibri"/>
              <a:sym typeface="Calibri"/>
            </a:endParaRPr>
          </a:p>
        </p:txBody>
      </p:sp>
      <p:sp>
        <p:nvSpPr>
          <p:cNvPr id="975" name="Google Shape;975;p15"/>
          <p:cNvSpPr/>
          <p:nvPr/>
        </p:nvSpPr>
        <p:spPr>
          <a:xfrm>
            <a:off x="4069080" y="3635092"/>
            <a:ext cx="822960" cy="173033"/>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6" name="Google Shape;976;p15"/>
          <p:cNvSpPr/>
          <p:nvPr/>
        </p:nvSpPr>
        <p:spPr>
          <a:xfrm>
            <a:off x="4069080" y="3635092"/>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50"/>
              <a:buFont typeface="Montserrat"/>
              <a:buNone/>
            </a:pPr>
            <a:r>
              <a:rPr b="1" i="0" lang="en-US" sz="650" u="none" cap="none" strike="noStrike">
                <a:solidFill>
                  <a:srgbClr val="FFFFFF"/>
                </a:solidFill>
                <a:latin typeface="Montserrat"/>
                <a:ea typeface="Montserrat"/>
                <a:cs typeface="Montserrat"/>
                <a:sym typeface="Montserrat"/>
              </a:rPr>
              <a:t>PUBLIC</a:t>
            </a:r>
            <a:endParaRPr b="0" i="0" sz="650" u="none" cap="none" strike="noStrike">
              <a:solidFill>
                <a:schemeClr val="dk1"/>
              </a:solidFill>
              <a:latin typeface="Calibri"/>
              <a:ea typeface="Calibri"/>
              <a:cs typeface="Calibri"/>
              <a:sym typeface="Calibri"/>
            </a:endParaRPr>
          </a:p>
        </p:txBody>
      </p:sp>
      <p:sp>
        <p:nvSpPr>
          <p:cNvPr id="977" name="Google Shape;977;p15"/>
          <p:cNvSpPr/>
          <p:nvPr/>
        </p:nvSpPr>
        <p:spPr>
          <a:xfrm>
            <a:off x="4983480" y="3598516"/>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Web fetch -- partial; PDF gated</a:t>
            </a:r>
            <a:endParaRPr b="0" i="0" sz="700" u="none" cap="none" strike="noStrike">
              <a:solidFill>
                <a:schemeClr val="dk1"/>
              </a:solidFill>
              <a:latin typeface="Calibri"/>
              <a:ea typeface="Calibri"/>
              <a:cs typeface="Calibri"/>
              <a:sym typeface="Calibri"/>
            </a:endParaRPr>
          </a:p>
        </p:txBody>
      </p:sp>
      <p:sp>
        <p:nvSpPr>
          <p:cNvPr id="978" name="Google Shape;978;p15"/>
          <p:cNvSpPr/>
          <p:nvPr/>
        </p:nvSpPr>
        <p:spPr>
          <a:xfrm>
            <a:off x="6766560" y="3598516"/>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i="1" lang="en-US" sz="650">
                <a:solidFill>
                  <a:srgbClr val="A0B4C8"/>
                </a:solidFill>
                <a:latin typeface="Calibri"/>
                <a:ea typeface="Calibri"/>
                <a:cs typeface="Calibri"/>
                <a:sym typeface="Calibri"/>
              </a:rPr>
              <a:t>cw.ac</a:t>
            </a:r>
            <a:r>
              <a:rPr b="0" i="1" lang="en-US" sz="650" u="none" cap="none" strike="noStrike">
                <a:solidFill>
                  <a:srgbClr val="A0B4C8"/>
                </a:solidFill>
                <a:latin typeface="Calibri"/>
                <a:ea typeface="Calibri"/>
                <a:cs typeface="Calibri"/>
                <a:sym typeface="Calibri"/>
              </a:rPr>
              <a:t>.uk/admissions</a:t>
            </a:r>
            <a:endParaRPr b="0" i="0" sz="650" u="none" cap="none" strike="noStrike">
              <a:solidFill>
                <a:schemeClr val="dk1"/>
              </a:solidFill>
              <a:latin typeface="Calibri"/>
              <a:ea typeface="Calibri"/>
              <a:cs typeface="Calibri"/>
              <a:sym typeface="Calibri"/>
            </a:endParaRPr>
          </a:p>
        </p:txBody>
      </p:sp>
      <p:sp>
        <p:nvSpPr>
          <p:cNvPr id="979" name="Google Shape;979;p15"/>
          <p:cNvSpPr/>
          <p:nvPr/>
        </p:nvSpPr>
        <p:spPr>
          <a:xfrm>
            <a:off x="9144000" y="3561940"/>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980" name="Google Shape;980;p15"/>
          <p:cNvSpPr/>
          <p:nvPr/>
        </p:nvSpPr>
        <p:spPr>
          <a:xfrm>
            <a:off x="10241280" y="3635092"/>
            <a:ext cx="777240" cy="173033"/>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1" name="Google Shape;981;p15"/>
          <p:cNvSpPr/>
          <p:nvPr/>
        </p:nvSpPr>
        <p:spPr>
          <a:xfrm>
            <a:off x="10241280" y="3635092"/>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00"/>
              <a:buFont typeface="Montserrat"/>
              <a:buNone/>
            </a:pPr>
            <a:r>
              <a:rPr b="1" i="0" lang="en-US" sz="700" u="none" cap="none" strike="noStrike">
                <a:solidFill>
                  <a:srgbClr val="7D6608"/>
                </a:solidFill>
                <a:latin typeface="Montserrat"/>
                <a:ea typeface="Montserrat"/>
                <a:cs typeface="Montserrat"/>
                <a:sym typeface="Montserrat"/>
              </a:rPr>
              <a:t>Partial</a:t>
            </a:r>
            <a:endParaRPr b="0" i="0" sz="700" u="none" cap="none" strike="noStrike">
              <a:solidFill>
                <a:schemeClr val="dk1"/>
              </a:solidFill>
              <a:latin typeface="Calibri"/>
              <a:ea typeface="Calibri"/>
              <a:cs typeface="Calibri"/>
              <a:sym typeface="Calibri"/>
            </a:endParaRPr>
          </a:p>
        </p:txBody>
      </p:sp>
      <p:sp>
        <p:nvSpPr>
          <p:cNvPr id="982" name="Google Shape;982;p15"/>
          <p:cNvSpPr/>
          <p:nvPr/>
        </p:nvSpPr>
        <p:spPr>
          <a:xfrm>
            <a:off x="11109960" y="3561940"/>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750"/>
              <a:buFont typeface="Montserrat"/>
              <a:buNone/>
            </a:pPr>
            <a:r>
              <a:rPr b="1" i="0" lang="en-US" sz="750" u="none" cap="none" strike="noStrike">
                <a:solidFill>
                  <a:srgbClr val="C00000"/>
                </a:solidFill>
                <a:latin typeface="Montserrat"/>
                <a:ea typeface="Montserrat"/>
                <a:cs typeface="Montserrat"/>
                <a:sym typeface="Montserrat"/>
              </a:rPr>
              <a:t>Low</a:t>
            </a:r>
            <a:endParaRPr b="0" i="0" sz="750" u="none" cap="none" strike="noStrike">
              <a:solidFill>
                <a:schemeClr val="dk1"/>
              </a:solidFill>
              <a:latin typeface="Calibri"/>
              <a:ea typeface="Calibri"/>
              <a:cs typeface="Calibri"/>
              <a:sym typeface="Calibri"/>
            </a:endParaRPr>
          </a:p>
        </p:txBody>
      </p:sp>
      <p:sp>
        <p:nvSpPr>
          <p:cNvPr id="983" name="Google Shape;983;p15"/>
          <p:cNvSpPr/>
          <p:nvPr/>
        </p:nvSpPr>
        <p:spPr>
          <a:xfrm>
            <a:off x="365760" y="3899564"/>
            <a:ext cx="11457432" cy="319337"/>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4" name="Google Shape;984;p15"/>
          <p:cNvSpPr/>
          <p:nvPr/>
        </p:nvSpPr>
        <p:spPr>
          <a:xfrm>
            <a:off x="365760" y="3899564"/>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M2</a:t>
            </a:r>
            <a:endParaRPr b="0" i="0" sz="750" u="none" cap="none" strike="noStrike">
              <a:solidFill>
                <a:schemeClr val="dk1"/>
              </a:solidFill>
              <a:latin typeface="Calibri"/>
              <a:ea typeface="Calibri"/>
              <a:cs typeface="Calibri"/>
              <a:sym typeface="Calibri"/>
            </a:endParaRPr>
          </a:p>
        </p:txBody>
      </p:sp>
      <p:sp>
        <p:nvSpPr>
          <p:cNvPr id="985" name="Google Shape;985;p15"/>
          <p:cNvSpPr/>
          <p:nvPr/>
        </p:nvSpPr>
        <p:spPr>
          <a:xfrm>
            <a:off x="1051560" y="3936140"/>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Open Day page -- </a:t>
            </a:r>
            <a:r>
              <a:rPr lang="en-US" sz="750">
                <a:solidFill>
                  <a:srgbClr val="4D4D4D"/>
                </a:solidFill>
                <a:latin typeface="Calibri"/>
                <a:ea typeface="Calibri"/>
                <a:cs typeface="Calibri"/>
                <a:sym typeface="Calibri"/>
              </a:rPr>
              <a:t>cw.ac</a:t>
            </a:r>
            <a:r>
              <a:rPr b="0" i="0" lang="en-US" sz="750" u="none" cap="none" strike="noStrike">
                <a:solidFill>
                  <a:srgbClr val="4D4D4D"/>
                </a:solidFill>
                <a:latin typeface="Calibri"/>
                <a:ea typeface="Calibri"/>
                <a:cs typeface="Calibri"/>
                <a:sym typeface="Calibri"/>
              </a:rPr>
              <a:t>.uk/admissions/undergraduate/open-days</a:t>
            </a:r>
            <a:endParaRPr b="0" i="0" sz="750" u="none" cap="none" strike="noStrike">
              <a:solidFill>
                <a:schemeClr val="dk1"/>
              </a:solidFill>
              <a:latin typeface="Calibri"/>
              <a:ea typeface="Calibri"/>
              <a:cs typeface="Calibri"/>
              <a:sym typeface="Calibri"/>
            </a:endParaRPr>
          </a:p>
        </p:txBody>
      </p:sp>
      <p:sp>
        <p:nvSpPr>
          <p:cNvPr id="986" name="Google Shape;986;p15"/>
          <p:cNvSpPr/>
          <p:nvPr/>
        </p:nvSpPr>
        <p:spPr>
          <a:xfrm>
            <a:off x="4069080" y="3972716"/>
            <a:ext cx="822960" cy="173033"/>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7" name="Google Shape;987;p15"/>
          <p:cNvSpPr/>
          <p:nvPr/>
        </p:nvSpPr>
        <p:spPr>
          <a:xfrm>
            <a:off x="4069080" y="3972716"/>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50"/>
              <a:buFont typeface="Montserrat"/>
              <a:buNone/>
            </a:pPr>
            <a:r>
              <a:rPr b="1" i="0" lang="en-US" sz="650" u="none" cap="none" strike="noStrike">
                <a:solidFill>
                  <a:srgbClr val="FFFFFF"/>
                </a:solidFill>
                <a:latin typeface="Montserrat"/>
                <a:ea typeface="Montserrat"/>
                <a:cs typeface="Montserrat"/>
                <a:sym typeface="Montserrat"/>
              </a:rPr>
              <a:t>PUBLIC</a:t>
            </a:r>
            <a:endParaRPr b="0" i="0" sz="650" u="none" cap="none" strike="noStrike">
              <a:solidFill>
                <a:schemeClr val="dk1"/>
              </a:solidFill>
              <a:latin typeface="Calibri"/>
              <a:ea typeface="Calibri"/>
              <a:cs typeface="Calibri"/>
              <a:sym typeface="Calibri"/>
            </a:endParaRPr>
          </a:p>
        </p:txBody>
      </p:sp>
      <p:sp>
        <p:nvSpPr>
          <p:cNvPr id="988" name="Google Shape;988;p15"/>
          <p:cNvSpPr/>
          <p:nvPr/>
        </p:nvSpPr>
        <p:spPr>
          <a:xfrm>
            <a:off x="4983480" y="3936140"/>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Direct web fetch</a:t>
            </a:r>
            <a:endParaRPr b="0" i="0" sz="700" u="none" cap="none" strike="noStrike">
              <a:solidFill>
                <a:schemeClr val="dk1"/>
              </a:solidFill>
              <a:latin typeface="Calibri"/>
              <a:ea typeface="Calibri"/>
              <a:cs typeface="Calibri"/>
              <a:sym typeface="Calibri"/>
            </a:endParaRPr>
          </a:p>
        </p:txBody>
      </p:sp>
      <p:sp>
        <p:nvSpPr>
          <p:cNvPr id="989" name="Google Shape;989;p15"/>
          <p:cNvSpPr/>
          <p:nvPr/>
        </p:nvSpPr>
        <p:spPr>
          <a:xfrm>
            <a:off x="6766560" y="3936140"/>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i="1" lang="en-US" sz="650">
                <a:solidFill>
                  <a:srgbClr val="A0B4C8"/>
                </a:solidFill>
                <a:latin typeface="Calibri"/>
                <a:ea typeface="Calibri"/>
                <a:cs typeface="Calibri"/>
                <a:sym typeface="Calibri"/>
              </a:rPr>
              <a:t>cw.ac</a:t>
            </a:r>
            <a:r>
              <a:rPr b="0" i="1" lang="en-US" sz="650" u="none" cap="none" strike="noStrike">
                <a:solidFill>
                  <a:srgbClr val="A0B4C8"/>
                </a:solidFill>
                <a:latin typeface="Calibri"/>
                <a:ea typeface="Calibri"/>
                <a:cs typeface="Calibri"/>
                <a:sym typeface="Calibri"/>
              </a:rPr>
              <a:t>.uk</a:t>
            </a:r>
            <a:endParaRPr b="0" i="0" sz="650" u="none" cap="none" strike="noStrike">
              <a:solidFill>
                <a:schemeClr val="dk1"/>
              </a:solidFill>
              <a:latin typeface="Calibri"/>
              <a:ea typeface="Calibri"/>
              <a:cs typeface="Calibri"/>
              <a:sym typeface="Calibri"/>
            </a:endParaRPr>
          </a:p>
        </p:txBody>
      </p:sp>
      <p:sp>
        <p:nvSpPr>
          <p:cNvPr id="990" name="Google Shape;990;p15"/>
          <p:cNvSpPr/>
          <p:nvPr/>
        </p:nvSpPr>
        <p:spPr>
          <a:xfrm>
            <a:off x="9144000" y="3899564"/>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991" name="Google Shape;991;p15"/>
          <p:cNvSpPr/>
          <p:nvPr/>
        </p:nvSpPr>
        <p:spPr>
          <a:xfrm>
            <a:off x="10241280" y="3972716"/>
            <a:ext cx="777240" cy="173033"/>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2" name="Google Shape;992;p15"/>
          <p:cNvSpPr/>
          <p:nvPr/>
        </p:nvSpPr>
        <p:spPr>
          <a:xfrm>
            <a:off x="10241280" y="3972716"/>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00"/>
              <a:buFont typeface="Montserrat"/>
              <a:buNone/>
            </a:pPr>
            <a:r>
              <a:rPr b="1" i="0" lang="en-US" sz="700" u="none" cap="none" strike="noStrike">
                <a:solidFill>
                  <a:srgbClr val="7D6608"/>
                </a:solidFill>
                <a:latin typeface="Montserrat"/>
                <a:ea typeface="Montserrat"/>
                <a:cs typeface="Montserrat"/>
                <a:sym typeface="Montserrat"/>
              </a:rPr>
              <a:t>Partial</a:t>
            </a:r>
            <a:endParaRPr b="0" i="0" sz="700" u="none" cap="none" strike="noStrike">
              <a:solidFill>
                <a:schemeClr val="dk1"/>
              </a:solidFill>
              <a:latin typeface="Calibri"/>
              <a:ea typeface="Calibri"/>
              <a:cs typeface="Calibri"/>
              <a:sym typeface="Calibri"/>
            </a:endParaRPr>
          </a:p>
        </p:txBody>
      </p:sp>
      <p:sp>
        <p:nvSpPr>
          <p:cNvPr id="993" name="Google Shape;993;p15"/>
          <p:cNvSpPr/>
          <p:nvPr/>
        </p:nvSpPr>
        <p:spPr>
          <a:xfrm>
            <a:off x="11109960" y="3899564"/>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50"/>
              <a:buFont typeface="Montserrat"/>
              <a:buNone/>
            </a:pPr>
            <a:r>
              <a:rPr b="1" i="0" lang="en-US" sz="750" u="none" cap="none" strike="noStrike">
                <a:solidFill>
                  <a:srgbClr val="7D6608"/>
                </a:solidFill>
                <a:latin typeface="Montserrat"/>
                <a:ea typeface="Montserrat"/>
                <a:cs typeface="Montserrat"/>
                <a:sym typeface="Montserrat"/>
              </a:rPr>
              <a:t>Medium</a:t>
            </a:r>
            <a:endParaRPr b="0" i="0" sz="750" u="none" cap="none" strike="noStrike">
              <a:solidFill>
                <a:schemeClr val="dk1"/>
              </a:solidFill>
              <a:latin typeface="Calibri"/>
              <a:ea typeface="Calibri"/>
              <a:cs typeface="Calibri"/>
              <a:sym typeface="Calibri"/>
            </a:endParaRPr>
          </a:p>
        </p:txBody>
      </p:sp>
      <p:sp>
        <p:nvSpPr>
          <p:cNvPr id="994" name="Google Shape;994;p15"/>
          <p:cNvSpPr/>
          <p:nvPr/>
        </p:nvSpPr>
        <p:spPr>
          <a:xfrm>
            <a:off x="365760" y="4237189"/>
            <a:ext cx="11457432" cy="319337"/>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5" name="Google Shape;995;p15"/>
          <p:cNvSpPr/>
          <p:nvPr/>
        </p:nvSpPr>
        <p:spPr>
          <a:xfrm>
            <a:off x="365760" y="4237189"/>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M2-ext</a:t>
            </a:r>
            <a:endParaRPr b="0" i="0" sz="750" u="none" cap="none" strike="noStrike">
              <a:solidFill>
                <a:schemeClr val="dk1"/>
              </a:solidFill>
              <a:latin typeface="Calibri"/>
              <a:ea typeface="Calibri"/>
              <a:cs typeface="Calibri"/>
              <a:sym typeface="Calibri"/>
            </a:endParaRPr>
          </a:p>
        </p:txBody>
      </p:sp>
      <p:sp>
        <p:nvSpPr>
          <p:cNvPr id="996" name="Google Shape;996;p15"/>
          <p:cNvSpPr/>
          <p:nvPr/>
        </p:nvSpPr>
        <p:spPr>
          <a:xfrm>
            <a:off x="1051560" y="4273765"/>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Open Day guide or programme PDF</a:t>
            </a:r>
            <a:endParaRPr b="0" i="0" sz="750" u="none" cap="none" strike="noStrike">
              <a:solidFill>
                <a:schemeClr val="dk1"/>
              </a:solidFill>
              <a:latin typeface="Calibri"/>
              <a:ea typeface="Calibri"/>
              <a:cs typeface="Calibri"/>
              <a:sym typeface="Calibri"/>
            </a:endParaRPr>
          </a:p>
        </p:txBody>
      </p:sp>
      <p:sp>
        <p:nvSpPr>
          <p:cNvPr id="997" name="Google Shape;997;p15"/>
          <p:cNvSpPr/>
          <p:nvPr/>
        </p:nvSpPr>
        <p:spPr>
          <a:xfrm>
            <a:off x="4069080" y="4310341"/>
            <a:ext cx="822960" cy="173033"/>
          </a:xfrm>
          <a:prstGeom prst="rect">
            <a:avLst/>
          </a:prstGeom>
          <a:solidFill>
            <a:srgbClr val="FFB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8" name="Google Shape;998;p15"/>
          <p:cNvSpPr/>
          <p:nvPr/>
        </p:nvSpPr>
        <p:spPr>
          <a:xfrm>
            <a:off x="4069080" y="4310341"/>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650"/>
              <a:buFont typeface="Montserrat"/>
              <a:buNone/>
            </a:pPr>
            <a:r>
              <a:rPr b="1" i="0" lang="en-US" sz="650" u="none" cap="none" strike="noStrike">
                <a:solidFill>
                  <a:srgbClr val="002147"/>
                </a:solidFill>
                <a:latin typeface="Montserrat"/>
                <a:ea typeface="Montserrat"/>
                <a:cs typeface="Montserrat"/>
                <a:sym typeface="Montserrat"/>
              </a:rPr>
              <a:t>GAP</a:t>
            </a:r>
            <a:endParaRPr b="0" i="0" sz="650" u="none" cap="none" strike="noStrike">
              <a:solidFill>
                <a:schemeClr val="dk1"/>
              </a:solidFill>
              <a:latin typeface="Calibri"/>
              <a:ea typeface="Calibri"/>
              <a:cs typeface="Calibri"/>
              <a:sym typeface="Calibri"/>
            </a:endParaRPr>
          </a:p>
        </p:txBody>
      </p:sp>
      <p:sp>
        <p:nvSpPr>
          <p:cNvPr id="999" name="Google Shape;999;p15"/>
          <p:cNvSpPr/>
          <p:nvPr/>
        </p:nvSpPr>
        <p:spPr>
          <a:xfrm>
            <a:off x="4983480" y="4273765"/>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Not publicly available -- not supplied</a:t>
            </a:r>
            <a:endParaRPr b="0" i="0" sz="700" u="none" cap="none" strike="noStrike">
              <a:solidFill>
                <a:schemeClr val="dk1"/>
              </a:solidFill>
              <a:latin typeface="Calibri"/>
              <a:ea typeface="Calibri"/>
              <a:cs typeface="Calibri"/>
              <a:sym typeface="Calibri"/>
            </a:endParaRPr>
          </a:p>
        </p:txBody>
      </p:sp>
      <p:sp>
        <p:nvSpPr>
          <p:cNvPr id="1000" name="Google Shape;1000;p15"/>
          <p:cNvSpPr/>
          <p:nvPr/>
        </p:nvSpPr>
        <p:spPr>
          <a:xfrm>
            <a:off x="6766560" y="4273765"/>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b="0" i="1" lang="en-US" sz="650" u="none" cap="none" strike="noStrike">
                <a:solidFill>
                  <a:srgbClr val="A0B4C8"/>
                </a:solidFill>
                <a:latin typeface="Calibri"/>
                <a:ea typeface="Calibri"/>
                <a:cs typeface="Calibri"/>
                <a:sym typeface="Calibri"/>
              </a:rPr>
              <a:t>Not sourced</a:t>
            </a:r>
            <a:endParaRPr b="0" i="0" sz="650" u="none" cap="none" strike="noStrike">
              <a:solidFill>
                <a:schemeClr val="dk1"/>
              </a:solidFill>
              <a:latin typeface="Calibri"/>
              <a:ea typeface="Calibri"/>
              <a:cs typeface="Calibri"/>
              <a:sym typeface="Calibri"/>
            </a:endParaRPr>
          </a:p>
        </p:txBody>
      </p:sp>
      <p:sp>
        <p:nvSpPr>
          <p:cNvPr id="1001" name="Google Shape;1001;p15"/>
          <p:cNvSpPr/>
          <p:nvPr/>
        </p:nvSpPr>
        <p:spPr>
          <a:xfrm>
            <a:off x="9144000" y="4237189"/>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1002" name="Google Shape;1002;p15"/>
          <p:cNvSpPr/>
          <p:nvPr/>
        </p:nvSpPr>
        <p:spPr>
          <a:xfrm>
            <a:off x="10241280" y="4310341"/>
            <a:ext cx="777240" cy="173033"/>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3" name="Google Shape;1003;p15"/>
          <p:cNvSpPr/>
          <p:nvPr/>
        </p:nvSpPr>
        <p:spPr>
          <a:xfrm>
            <a:off x="10241280" y="4310341"/>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700"/>
              <a:buFont typeface="Montserrat"/>
              <a:buNone/>
            </a:pPr>
            <a:r>
              <a:rPr b="1" i="0" lang="en-US" sz="700" u="none" cap="none" strike="noStrike">
                <a:solidFill>
                  <a:srgbClr val="C00000"/>
                </a:solidFill>
                <a:latin typeface="Montserrat"/>
                <a:ea typeface="Montserrat"/>
                <a:cs typeface="Montserrat"/>
                <a:sym typeface="Montserrat"/>
              </a:rPr>
              <a:t>Not Sourced</a:t>
            </a:r>
            <a:endParaRPr b="0" i="0" sz="700" u="none" cap="none" strike="noStrike">
              <a:solidFill>
                <a:schemeClr val="dk1"/>
              </a:solidFill>
              <a:latin typeface="Calibri"/>
              <a:ea typeface="Calibri"/>
              <a:cs typeface="Calibri"/>
              <a:sym typeface="Calibri"/>
            </a:endParaRPr>
          </a:p>
        </p:txBody>
      </p:sp>
      <p:sp>
        <p:nvSpPr>
          <p:cNvPr id="1004" name="Google Shape;1004;p15"/>
          <p:cNvSpPr/>
          <p:nvPr/>
        </p:nvSpPr>
        <p:spPr>
          <a:xfrm>
            <a:off x="11109960" y="4237189"/>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750"/>
              <a:buFont typeface="Montserrat"/>
              <a:buNone/>
            </a:pPr>
            <a:r>
              <a:rPr b="1" i="0" lang="en-US" sz="750" u="none" cap="none" strike="noStrike">
                <a:solidFill>
                  <a:srgbClr val="C00000"/>
                </a:solidFill>
                <a:latin typeface="Montserrat"/>
                <a:ea typeface="Montserrat"/>
                <a:cs typeface="Montserrat"/>
                <a:sym typeface="Montserrat"/>
              </a:rPr>
              <a:t>Low</a:t>
            </a:r>
            <a:endParaRPr b="0" i="0" sz="750" u="none" cap="none" strike="noStrike">
              <a:solidFill>
                <a:schemeClr val="dk1"/>
              </a:solidFill>
              <a:latin typeface="Calibri"/>
              <a:ea typeface="Calibri"/>
              <a:cs typeface="Calibri"/>
              <a:sym typeface="Calibri"/>
            </a:endParaRPr>
          </a:p>
        </p:txBody>
      </p:sp>
      <p:sp>
        <p:nvSpPr>
          <p:cNvPr id="1005" name="Google Shape;1005;p15"/>
          <p:cNvSpPr/>
          <p:nvPr/>
        </p:nvSpPr>
        <p:spPr>
          <a:xfrm>
            <a:off x="365760" y="4574814"/>
            <a:ext cx="11457432" cy="319337"/>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6" name="Google Shape;1006;p15"/>
          <p:cNvSpPr/>
          <p:nvPr/>
        </p:nvSpPr>
        <p:spPr>
          <a:xfrm>
            <a:off x="365760" y="4574814"/>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M2-ext2</a:t>
            </a:r>
            <a:endParaRPr b="0" i="0" sz="750" u="none" cap="none" strike="noStrike">
              <a:solidFill>
                <a:schemeClr val="dk1"/>
              </a:solidFill>
              <a:latin typeface="Calibri"/>
              <a:ea typeface="Calibri"/>
              <a:cs typeface="Calibri"/>
              <a:sym typeface="Calibri"/>
            </a:endParaRPr>
          </a:p>
        </p:txBody>
      </p:sp>
      <p:sp>
        <p:nvSpPr>
          <p:cNvPr id="1007" name="Google Shape;1007;p15"/>
          <p:cNvSpPr/>
          <p:nvPr/>
        </p:nvSpPr>
        <p:spPr>
          <a:xfrm>
            <a:off x="1051560" y="4611390"/>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Flagship course page -- Engineering Science (UCAS highest-volume)</a:t>
            </a:r>
            <a:endParaRPr b="0" i="0" sz="750" u="none" cap="none" strike="noStrike">
              <a:solidFill>
                <a:schemeClr val="dk1"/>
              </a:solidFill>
              <a:latin typeface="Calibri"/>
              <a:ea typeface="Calibri"/>
              <a:cs typeface="Calibri"/>
              <a:sym typeface="Calibri"/>
            </a:endParaRPr>
          </a:p>
        </p:txBody>
      </p:sp>
      <p:sp>
        <p:nvSpPr>
          <p:cNvPr id="1008" name="Google Shape;1008;p15"/>
          <p:cNvSpPr/>
          <p:nvPr/>
        </p:nvSpPr>
        <p:spPr>
          <a:xfrm>
            <a:off x="4069080" y="4647966"/>
            <a:ext cx="822960" cy="173033"/>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9" name="Google Shape;1009;p15"/>
          <p:cNvSpPr/>
          <p:nvPr/>
        </p:nvSpPr>
        <p:spPr>
          <a:xfrm>
            <a:off x="4069080" y="4647966"/>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50"/>
              <a:buFont typeface="Montserrat"/>
              <a:buNone/>
            </a:pPr>
            <a:r>
              <a:rPr b="1" i="0" lang="en-US" sz="650" u="none" cap="none" strike="noStrike">
                <a:solidFill>
                  <a:srgbClr val="FFFFFF"/>
                </a:solidFill>
                <a:latin typeface="Montserrat"/>
                <a:ea typeface="Montserrat"/>
                <a:cs typeface="Montserrat"/>
                <a:sym typeface="Montserrat"/>
              </a:rPr>
              <a:t>PUBLIC</a:t>
            </a:r>
            <a:endParaRPr b="0" i="0" sz="650" u="none" cap="none" strike="noStrike">
              <a:solidFill>
                <a:schemeClr val="dk1"/>
              </a:solidFill>
              <a:latin typeface="Calibri"/>
              <a:ea typeface="Calibri"/>
              <a:cs typeface="Calibri"/>
              <a:sym typeface="Calibri"/>
            </a:endParaRPr>
          </a:p>
        </p:txBody>
      </p:sp>
      <p:sp>
        <p:nvSpPr>
          <p:cNvPr id="1010" name="Google Shape;1010;p15"/>
          <p:cNvSpPr/>
          <p:nvPr/>
        </p:nvSpPr>
        <p:spPr>
          <a:xfrm>
            <a:off x="4983480" y="4611390"/>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Direct web fetch</a:t>
            </a:r>
            <a:endParaRPr b="0" i="0" sz="700" u="none" cap="none" strike="noStrike">
              <a:solidFill>
                <a:schemeClr val="dk1"/>
              </a:solidFill>
              <a:latin typeface="Calibri"/>
              <a:ea typeface="Calibri"/>
              <a:cs typeface="Calibri"/>
              <a:sym typeface="Calibri"/>
            </a:endParaRPr>
          </a:p>
        </p:txBody>
      </p:sp>
      <p:sp>
        <p:nvSpPr>
          <p:cNvPr id="1011" name="Google Shape;1011;p15"/>
          <p:cNvSpPr/>
          <p:nvPr/>
        </p:nvSpPr>
        <p:spPr>
          <a:xfrm>
            <a:off x="6766560" y="4611390"/>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i="1" lang="en-US" sz="650">
                <a:solidFill>
                  <a:srgbClr val="A0B4C8"/>
                </a:solidFill>
                <a:latin typeface="Calibri"/>
                <a:ea typeface="Calibri"/>
                <a:cs typeface="Calibri"/>
                <a:sym typeface="Calibri"/>
              </a:rPr>
              <a:t>cw.ac</a:t>
            </a:r>
            <a:r>
              <a:rPr b="0" i="1" lang="en-US" sz="650" u="none" cap="none" strike="noStrike">
                <a:solidFill>
                  <a:srgbClr val="A0B4C8"/>
                </a:solidFill>
                <a:latin typeface="Calibri"/>
                <a:ea typeface="Calibri"/>
                <a:cs typeface="Calibri"/>
                <a:sym typeface="Calibri"/>
              </a:rPr>
              <a:t>.uk/admissions/undergraduate</a:t>
            </a:r>
            <a:endParaRPr b="0" i="0" sz="650" u="none" cap="none" strike="noStrike">
              <a:solidFill>
                <a:schemeClr val="dk1"/>
              </a:solidFill>
              <a:latin typeface="Calibri"/>
              <a:ea typeface="Calibri"/>
              <a:cs typeface="Calibri"/>
              <a:sym typeface="Calibri"/>
            </a:endParaRPr>
          </a:p>
        </p:txBody>
      </p:sp>
      <p:sp>
        <p:nvSpPr>
          <p:cNvPr id="1012" name="Google Shape;1012;p15"/>
          <p:cNvSpPr/>
          <p:nvPr/>
        </p:nvSpPr>
        <p:spPr>
          <a:xfrm>
            <a:off x="9144000" y="4574814"/>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1013" name="Google Shape;1013;p15"/>
          <p:cNvSpPr/>
          <p:nvPr/>
        </p:nvSpPr>
        <p:spPr>
          <a:xfrm>
            <a:off x="10241280" y="4647966"/>
            <a:ext cx="777240" cy="173033"/>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4" name="Google Shape;1014;p15"/>
          <p:cNvSpPr/>
          <p:nvPr/>
        </p:nvSpPr>
        <p:spPr>
          <a:xfrm>
            <a:off x="10241280" y="4647966"/>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00"/>
              <a:buFont typeface="Montserrat"/>
              <a:buNone/>
            </a:pPr>
            <a:r>
              <a:rPr b="1" i="0" lang="en-US" sz="700" u="none" cap="none" strike="noStrike">
                <a:solidFill>
                  <a:srgbClr val="7D6608"/>
                </a:solidFill>
                <a:latin typeface="Montserrat"/>
                <a:ea typeface="Montserrat"/>
                <a:cs typeface="Montserrat"/>
                <a:sym typeface="Montserrat"/>
              </a:rPr>
              <a:t>Partial</a:t>
            </a:r>
            <a:endParaRPr b="0" i="0" sz="700" u="none" cap="none" strike="noStrike">
              <a:solidFill>
                <a:schemeClr val="dk1"/>
              </a:solidFill>
              <a:latin typeface="Calibri"/>
              <a:ea typeface="Calibri"/>
              <a:cs typeface="Calibri"/>
              <a:sym typeface="Calibri"/>
            </a:endParaRPr>
          </a:p>
        </p:txBody>
      </p:sp>
      <p:sp>
        <p:nvSpPr>
          <p:cNvPr id="1015" name="Google Shape;1015;p15"/>
          <p:cNvSpPr/>
          <p:nvPr/>
        </p:nvSpPr>
        <p:spPr>
          <a:xfrm>
            <a:off x="11109960" y="4574814"/>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50"/>
              <a:buFont typeface="Montserrat"/>
              <a:buNone/>
            </a:pPr>
            <a:r>
              <a:rPr b="1" i="0" lang="en-US" sz="750" u="none" cap="none" strike="noStrike">
                <a:solidFill>
                  <a:srgbClr val="7D6608"/>
                </a:solidFill>
                <a:latin typeface="Montserrat"/>
                <a:ea typeface="Montserrat"/>
                <a:cs typeface="Montserrat"/>
                <a:sym typeface="Montserrat"/>
              </a:rPr>
              <a:t>Medium</a:t>
            </a:r>
            <a:endParaRPr b="0" i="0" sz="750" u="none" cap="none" strike="noStrike">
              <a:solidFill>
                <a:schemeClr val="dk1"/>
              </a:solidFill>
              <a:latin typeface="Calibri"/>
              <a:ea typeface="Calibri"/>
              <a:cs typeface="Calibri"/>
              <a:sym typeface="Calibri"/>
            </a:endParaRPr>
          </a:p>
        </p:txBody>
      </p:sp>
      <p:sp>
        <p:nvSpPr>
          <p:cNvPr id="1016" name="Google Shape;1016;p15"/>
          <p:cNvSpPr/>
          <p:nvPr/>
        </p:nvSpPr>
        <p:spPr>
          <a:xfrm>
            <a:off x="365760" y="4912438"/>
            <a:ext cx="11457432" cy="319337"/>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7" name="Google Shape;1017;p15"/>
          <p:cNvSpPr/>
          <p:nvPr/>
        </p:nvSpPr>
        <p:spPr>
          <a:xfrm>
            <a:off x="365760" y="4912438"/>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M3</a:t>
            </a:r>
            <a:endParaRPr b="0" i="0" sz="750" u="none" cap="none" strike="noStrike">
              <a:solidFill>
                <a:schemeClr val="dk1"/>
              </a:solidFill>
              <a:latin typeface="Calibri"/>
              <a:ea typeface="Calibri"/>
              <a:cs typeface="Calibri"/>
              <a:sym typeface="Calibri"/>
            </a:endParaRPr>
          </a:p>
        </p:txBody>
      </p:sp>
      <p:sp>
        <p:nvSpPr>
          <p:cNvPr id="1018" name="Google Shape;1018;p15"/>
          <p:cNvSpPr/>
          <p:nvPr/>
        </p:nvSpPr>
        <p:spPr>
          <a:xfrm>
            <a:off x="1051560" y="4949014"/>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Offer letter template</a:t>
            </a:r>
            <a:endParaRPr b="0" i="0" sz="750" u="none" cap="none" strike="noStrike">
              <a:solidFill>
                <a:schemeClr val="dk1"/>
              </a:solidFill>
              <a:latin typeface="Calibri"/>
              <a:ea typeface="Calibri"/>
              <a:cs typeface="Calibri"/>
              <a:sym typeface="Calibri"/>
            </a:endParaRPr>
          </a:p>
        </p:txBody>
      </p:sp>
      <p:sp>
        <p:nvSpPr>
          <p:cNvPr id="1019" name="Google Shape;1019;p15"/>
          <p:cNvSpPr/>
          <p:nvPr/>
        </p:nvSpPr>
        <p:spPr>
          <a:xfrm>
            <a:off x="4069080" y="4985590"/>
            <a:ext cx="822960" cy="173033"/>
          </a:xfrm>
          <a:prstGeom prst="rect">
            <a:avLst/>
          </a:prstGeom>
          <a:solidFill>
            <a:srgbClr val="FFB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0" name="Google Shape;1020;p15"/>
          <p:cNvSpPr/>
          <p:nvPr/>
        </p:nvSpPr>
        <p:spPr>
          <a:xfrm>
            <a:off x="4069080" y="4985590"/>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650"/>
              <a:buFont typeface="Montserrat"/>
              <a:buNone/>
            </a:pPr>
            <a:r>
              <a:rPr b="1" i="0" lang="en-US" sz="650" u="none" cap="none" strike="noStrike">
                <a:solidFill>
                  <a:srgbClr val="002147"/>
                </a:solidFill>
                <a:latin typeface="Montserrat"/>
                <a:ea typeface="Montserrat"/>
                <a:cs typeface="Montserrat"/>
                <a:sym typeface="Montserrat"/>
              </a:rPr>
              <a:t>GAP</a:t>
            </a:r>
            <a:endParaRPr b="0" i="0" sz="650" u="none" cap="none" strike="noStrike">
              <a:solidFill>
                <a:schemeClr val="dk1"/>
              </a:solidFill>
              <a:latin typeface="Calibri"/>
              <a:ea typeface="Calibri"/>
              <a:cs typeface="Calibri"/>
              <a:sym typeface="Calibri"/>
            </a:endParaRPr>
          </a:p>
        </p:txBody>
      </p:sp>
      <p:sp>
        <p:nvSpPr>
          <p:cNvPr id="1021" name="Google Shape;1021;p15"/>
          <p:cNvSpPr/>
          <p:nvPr/>
        </p:nvSpPr>
        <p:spPr>
          <a:xfrm>
            <a:off x="4983480" y="4949014"/>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Not publicly available -- client supply required</a:t>
            </a:r>
            <a:endParaRPr b="0" i="0" sz="700" u="none" cap="none" strike="noStrike">
              <a:solidFill>
                <a:schemeClr val="dk1"/>
              </a:solidFill>
              <a:latin typeface="Calibri"/>
              <a:ea typeface="Calibri"/>
              <a:cs typeface="Calibri"/>
              <a:sym typeface="Calibri"/>
            </a:endParaRPr>
          </a:p>
        </p:txBody>
      </p:sp>
      <p:sp>
        <p:nvSpPr>
          <p:cNvPr id="1022" name="Google Shape;1022;p15"/>
          <p:cNvSpPr/>
          <p:nvPr/>
        </p:nvSpPr>
        <p:spPr>
          <a:xfrm>
            <a:off x="6766560" y="4949014"/>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b="0" i="1" lang="en-US" sz="650" u="none" cap="none" strike="noStrike">
                <a:solidFill>
                  <a:srgbClr val="A0B4C8"/>
                </a:solidFill>
                <a:latin typeface="Calibri"/>
                <a:ea typeface="Calibri"/>
                <a:cs typeface="Calibri"/>
                <a:sym typeface="Calibri"/>
              </a:rPr>
              <a:t>Not sourced</a:t>
            </a:r>
            <a:endParaRPr b="0" i="0" sz="650" u="none" cap="none" strike="noStrike">
              <a:solidFill>
                <a:schemeClr val="dk1"/>
              </a:solidFill>
              <a:latin typeface="Calibri"/>
              <a:ea typeface="Calibri"/>
              <a:cs typeface="Calibri"/>
              <a:sym typeface="Calibri"/>
            </a:endParaRPr>
          </a:p>
        </p:txBody>
      </p:sp>
      <p:sp>
        <p:nvSpPr>
          <p:cNvPr id="1023" name="Google Shape;1023;p15"/>
          <p:cNvSpPr/>
          <p:nvPr/>
        </p:nvSpPr>
        <p:spPr>
          <a:xfrm>
            <a:off x="9144000" y="4912438"/>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1024" name="Google Shape;1024;p15"/>
          <p:cNvSpPr/>
          <p:nvPr/>
        </p:nvSpPr>
        <p:spPr>
          <a:xfrm>
            <a:off x="10241280" y="4985590"/>
            <a:ext cx="777240" cy="173033"/>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5" name="Google Shape;1025;p15"/>
          <p:cNvSpPr/>
          <p:nvPr/>
        </p:nvSpPr>
        <p:spPr>
          <a:xfrm>
            <a:off x="10241280" y="4985590"/>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700"/>
              <a:buFont typeface="Montserrat"/>
              <a:buNone/>
            </a:pPr>
            <a:r>
              <a:rPr b="1" i="0" lang="en-US" sz="700" u="none" cap="none" strike="noStrike">
                <a:solidFill>
                  <a:srgbClr val="C00000"/>
                </a:solidFill>
                <a:latin typeface="Montserrat"/>
                <a:ea typeface="Montserrat"/>
                <a:cs typeface="Montserrat"/>
                <a:sym typeface="Montserrat"/>
              </a:rPr>
              <a:t>Not Sourced</a:t>
            </a:r>
            <a:endParaRPr b="0" i="0" sz="700" u="none" cap="none" strike="noStrike">
              <a:solidFill>
                <a:schemeClr val="dk1"/>
              </a:solidFill>
              <a:latin typeface="Calibri"/>
              <a:ea typeface="Calibri"/>
              <a:cs typeface="Calibri"/>
              <a:sym typeface="Calibri"/>
            </a:endParaRPr>
          </a:p>
        </p:txBody>
      </p:sp>
      <p:sp>
        <p:nvSpPr>
          <p:cNvPr id="1026" name="Google Shape;1026;p15"/>
          <p:cNvSpPr/>
          <p:nvPr/>
        </p:nvSpPr>
        <p:spPr>
          <a:xfrm>
            <a:off x="11109960" y="4912438"/>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750"/>
              <a:buFont typeface="Montserrat"/>
              <a:buNone/>
            </a:pPr>
            <a:r>
              <a:rPr b="1" i="0" lang="en-US" sz="750" u="none" cap="none" strike="noStrike">
                <a:solidFill>
                  <a:srgbClr val="C00000"/>
                </a:solidFill>
                <a:latin typeface="Montserrat"/>
                <a:ea typeface="Montserrat"/>
                <a:cs typeface="Montserrat"/>
                <a:sym typeface="Montserrat"/>
              </a:rPr>
              <a:t>Low</a:t>
            </a:r>
            <a:endParaRPr b="0" i="0" sz="750" u="none" cap="none" strike="noStrike">
              <a:solidFill>
                <a:schemeClr val="dk1"/>
              </a:solidFill>
              <a:latin typeface="Calibri"/>
              <a:ea typeface="Calibri"/>
              <a:cs typeface="Calibri"/>
              <a:sym typeface="Calibri"/>
            </a:endParaRPr>
          </a:p>
        </p:txBody>
      </p:sp>
      <p:sp>
        <p:nvSpPr>
          <p:cNvPr id="1027" name="Google Shape;1027;p15"/>
          <p:cNvSpPr/>
          <p:nvPr/>
        </p:nvSpPr>
        <p:spPr>
          <a:xfrm>
            <a:off x="365760" y="5250063"/>
            <a:ext cx="11457432" cy="319337"/>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8" name="Google Shape;1028;p15"/>
          <p:cNvSpPr/>
          <p:nvPr/>
        </p:nvSpPr>
        <p:spPr>
          <a:xfrm>
            <a:off x="365760" y="5250063"/>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M4</a:t>
            </a:r>
            <a:endParaRPr b="0" i="0" sz="750" u="none" cap="none" strike="noStrike">
              <a:solidFill>
                <a:schemeClr val="dk1"/>
              </a:solidFill>
              <a:latin typeface="Calibri"/>
              <a:ea typeface="Calibri"/>
              <a:cs typeface="Calibri"/>
              <a:sym typeface="Calibri"/>
            </a:endParaRPr>
          </a:p>
        </p:txBody>
      </p:sp>
      <p:sp>
        <p:nvSpPr>
          <p:cNvPr id="1029" name="Google Shape;1029;p15"/>
          <p:cNvSpPr/>
          <p:nvPr/>
        </p:nvSpPr>
        <p:spPr>
          <a:xfrm>
            <a:off x="1051560" y="5286639"/>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Post-acceptance pages -- </a:t>
            </a:r>
            <a:r>
              <a:rPr lang="en-US" sz="750">
                <a:solidFill>
                  <a:srgbClr val="4D4D4D"/>
                </a:solidFill>
                <a:latin typeface="Calibri"/>
                <a:ea typeface="Calibri"/>
                <a:cs typeface="Calibri"/>
                <a:sym typeface="Calibri"/>
              </a:rPr>
              <a:t>Caerwen</a:t>
            </a:r>
            <a:r>
              <a:rPr b="0" i="0" lang="en-US" sz="750" u="none" cap="none" strike="noStrike">
                <a:solidFill>
                  <a:srgbClr val="4D4D4D"/>
                </a:solidFill>
                <a:latin typeface="Calibri"/>
                <a:ea typeface="Calibri"/>
                <a:cs typeface="Calibri"/>
                <a:sym typeface="Calibri"/>
              </a:rPr>
              <a:t> First Weeks / New Students</a:t>
            </a:r>
            <a:endParaRPr b="0" i="0" sz="750" u="none" cap="none" strike="noStrike">
              <a:solidFill>
                <a:schemeClr val="dk1"/>
              </a:solidFill>
              <a:latin typeface="Calibri"/>
              <a:ea typeface="Calibri"/>
              <a:cs typeface="Calibri"/>
              <a:sym typeface="Calibri"/>
            </a:endParaRPr>
          </a:p>
        </p:txBody>
      </p:sp>
      <p:sp>
        <p:nvSpPr>
          <p:cNvPr id="1030" name="Google Shape;1030;p15"/>
          <p:cNvSpPr/>
          <p:nvPr/>
        </p:nvSpPr>
        <p:spPr>
          <a:xfrm>
            <a:off x="4069080" y="5323215"/>
            <a:ext cx="822960" cy="173033"/>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1" name="Google Shape;1031;p15"/>
          <p:cNvSpPr/>
          <p:nvPr/>
        </p:nvSpPr>
        <p:spPr>
          <a:xfrm>
            <a:off x="4069080" y="5323215"/>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50"/>
              <a:buFont typeface="Montserrat"/>
              <a:buNone/>
            </a:pPr>
            <a:r>
              <a:rPr b="1" i="0" lang="en-US" sz="650" u="none" cap="none" strike="noStrike">
                <a:solidFill>
                  <a:srgbClr val="FFFFFF"/>
                </a:solidFill>
                <a:latin typeface="Montserrat"/>
                <a:ea typeface="Montserrat"/>
                <a:cs typeface="Montserrat"/>
                <a:sym typeface="Montserrat"/>
              </a:rPr>
              <a:t>PUBLIC</a:t>
            </a:r>
            <a:endParaRPr b="0" i="0" sz="650" u="none" cap="none" strike="noStrike">
              <a:solidFill>
                <a:schemeClr val="dk1"/>
              </a:solidFill>
              <a:latin typeface="Calibri"/>
              <a:ea typeface="Calibri"/>
              <a:cs typeface="Calibri"/>
              <a:sym typeface="Calibri"/>
            </a:endParaRPr>
          </a:p>
        </p:txBody>
      </p:sp>
      <p:sp>
        <p:nvSpPr>
          <p:cNvPr id="1032" name="Google Shape;1032;p15"/>
          <p:cNvSpPr/>
          <p:nvPr/>
        </p:nvSpPr>
        <p:spPr>
          <a:xfrm>
            <a:off x="4983480" y="5286639"/>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Web search + partial fetch (403 on direct)</a:t>
            </a:r>
            <a:endParaRPr b="0" i="0" sz="700" u="none" cap="none" strike="noStrike">
              <a:solidFill>
                <a:schemeClr val="dk1"/>
              </a:solidFill>
              <a:latin typeface="Calibri"/>
              <a:ea typeface="Calibri"/>
              <a:cs typeface="Calibri"/>
              <a:sym typeface="Calibri"/>
            </a:endParaRPr>
          </a:p>
        </p:txBody>
      </p:sp>
      <p:sp>
        <p:nvSpPr>
          <p:cNvPr id="1033" name="Google Shape;1033;p15"/>
          <p:cNvSpPr/>
          <p:nvPr/>
        </p:nvSpPr>
        <p:spPr>
          <a:xfrm>
            <a:off x="6766560" y="5286639"/>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i="1" lang="en-US" sz="650">
                <a:solidFill>
                  <a:srgbClr val="A0B4C8"/>
                </a:solidFill>
                <a:latin typeface="Calibri"/>
                <a:ea typeface="Calibri"/>
                <a:cs typeface="Calibri"/>
                <a:sym typeface="Calibri"/>
              </a:rPr>
              <a:t>cw.ac</a:t>
            </a:r>
            <a:r>
              <a:rPr b="0" i="1" lang="en-US" sz="650" u="none" cap="none" strike="noStrike">
                <a:solidFill>
                  <a:srgbClr val="A0B4C8"/>
                </a:solidFill>
                <a:latin typeface="Calibri"/>
                <a:ea typeface="Calibri"/>
                <a:cs typeface="Calibri"/>
                <a:sym typeface="Calibri"/>
              </a:rPr>
              <a:t>.uk/students/new</a:t>
            </a:r>
            <a:endParaRPr b="0" i="0" sz="650" u="none" cap="none" strike="noStrike">
              <a:solidFill>
                <a:schemeClr val="dk1"/>
              </a:solidFill>
              <a:latin typeface="Calibri"/>
              <a:ea typeface="Calibri"/>
              <a:cs typeface="Calibri"/>
              <a:sym typeface="Calibri"/>
            </a:endParaRPr>
          </a:p>
        </p:txBody>
      </p:sp>
      <p:sp>
        <p:nvSpPr>
          <p:cNvPr id="1034" name="Google Shape;1034;p15"/>
          <p:cNvSpPr/>
          <p:nvPr/>
        </p:nvSpPr>
        <p:spPr>
          <a:xfrm>
            <a:off x="9144000" y="5250063"/>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1035" name="Google Shape;1035;p15"/>
          <p:cNvSpPr/>
          <p:nvPr/>
        </p:nvSpPr>
        <p:spPr>
          <a:xfrm>
            <a:off x="10241280" y="5323215"/>
            <a:ext cx="777240" cy="173033"/>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6" name="Google Shape;1036;p15"/>
          <p:cNvSpPr/>
          <p:nvPr/>
        </p:nvSpPr>
        <p:spPr>
          <a:xfrm>
            <a:off x="10241280" y="5323215"/>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700"/>
              <a:buFont typeface="Montserrat"/>
              <a:buNone/>
            </a:pPr>
            <a:r>
              <a:rPr b="1" i="0" lang="en-US" sz="700" u="none" cap="none" strike="noStrike">
                <a:solidFill>
                  <a:srgbClr val="7D6608"/>
                </a:solidFill>
                <a:latin typeface="Montserrat"/>
                <a:ea typeface="Montserrat"/>
                <a:cs typeface="Montserrat"/>
                <a:sym typeface="Montserrat"/>
              </a:rPr>
              <a:t>Partial</a:t>
            </a:r>
            <a:endParaRPr b="0" i="0" sz="700" u="none" cap="none" strike="noStrike">
              <a:solidFill>
                <a:schemeClr val="dk1"/>
              </a:solidFill>
              <a:latin typeface="Calibri"/>
              <a:ea typeface="Calibri"/>
              <a:cs typeface="Calibri"/>
              <a:sym typeface="Calibri"/>
            </a:endParaRPr>
          </a:p>
        </p:txBody>
      </p:sp>
      <p:sp>
        <p:nvSpPr>
          <p:cNvPr id="1037" name="Google Shape;1037;p15"/>
          <p:cNvSpPr/>
          <p:nvPr/>
        </p:nvSpPr>
        <p:spPr>
          <a:xfrm>
            <a:off x="11109960" y="5250063"/>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750"/>
              <a:buFont typeface="Montserrat"/>
              <a:buNone/>
            </a:pPr>
            <a:r>
              <a:rPr b="1" i="0" lang="en-US" sz="750" u="none" cap="none" strike="noStrike">
                <a:solidFill>
                  <a:srgbClr val="C00000"/>
                </a:solidFill>
                <a:latin typeface="Montserrat"/>
                <a:ea typeface="Montserrat"/>
                <a:cs typeface="Montserrat"/>
                <a:sym typeface="Montserrat"/>
              </a:rPr>
              <a:t>Low</a:t>
            </a:r>
            <a:endParaRPr b="0" i="0" sz="750" u="none" cap="none" strike="noStrike">
              <a:solidFill>
                <a:schemeClr val="dk1"/>
              </a:solidFill>
              <a:latin typeface="Calibri"/>
              <a:ea typeface="Calibri"/>
              <a:cs typeface="Calibri"/>
              <a:sym typeface="Calibri"/>
            </a:endParaRPr>
          </a:p>
        </p:txBody>
      </p:sp>
      <p:sp>
        <p:nvSpPr>
          <p:cNvPr id="1038" name="Google Shape;1038;p15"/>
          <p:cNvSpPr/>
          <p:nvPr/>
        </p:nvSpPr>
        <p:spPr>
          <a:xfrm>
            <a:off x="365760" y="5587687"/>
            <a:ext cx="11457432" cy="319337"/>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9" name="Google Shape;1039;p15"/>
          <p:cNvSpPr/>
          <p:nvPr/>
        </p:nvSpPr>
        <p:spPr>
          <a:xfrm>
            <a:off x="365760" y="5587687"/>
            <a:ext cx="64008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M5</a:t>
            </a:r>
            <a:endParaRPr b="0" i="0" sz="750" u="none" cap="none" strike="noStrike">
              <a:solidFill>
                <a:schemeClr val="dk1"/>
              </a:solidFill>
              <a:latin typeface="Calibri"/>
              <a:ea typeface="Calibri"/>
              <a:cs typeface="Calibri"/>
              <a:sym typeface="Calibri"/>
            </a:endParaRPr>
          </a:p>
        </p:txBody>
      </p:sp>
      <p:sp>
        <p:nvSpPr>
          <p:cNvPr id="1040" name="Google Shape;1040;p15"/>
          <p:cNvSpPr/>
          <p:nvPr/>
        </p:nvSpPr>
        <p:spPr>
          <a:xfrm>
            <a:off x="1051560" y="5624263"/>
            <a:ext cx="292608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Registration instructions -- </a:t>
            </a:r>
            <a:r>
              <a:rPr lang="en-US" sz="750">
                <a:solidFill>
                  <a:srgbClr val="4D4D4D"/>
                </a:solidFill>
                <a:latin typeface="Calibri"/>
                <a:ea typeface="Calibri"/>
                <a:cs typeface="Calibri"/>
                <a:sym typeface="Calibri"/>
              </a:rPr>
              <a:t>cw.ac</a:t>
            </a:r>
            <a:r>
              <a:rPr b="0" i="0" lang="en-US" sz="750" u="none" cap="none" strike="noStrike">
                <a:solidFill>
                  <a:srgbClr val="4D4D4D"/>
                </a:solidFill>
                <a:latin typeface="Calibri"/>
                <a:ea typeface="Calibri"/>
                <a:cs typeface="Calibri"/>
                <a:sym typeface="Calibri"/>
              </a:rPr>
              <a:t>.uk/students/registration</a:t>
            </a:r>
            <a:endParaRPr b="0" i="0" sz="750" u="none" cap="none" strike="noStrike">
              <a:solidFill>
                <a:schemeClr val="dk1"/>
              </a:solidFill>
              <a:latin typeface="Calibri"/>
              <a:ea typeface="Calibri"/>
              <a:cs typeface="Calibri"/>
              <a:sym typeface="Calibri"/>
            </a:endParaRPr>
          </a:p>
        </p:txBody>
      </p:sp>
      <p:sp>
        <p:nvSpPr>
          <p:cNvPr id="1041" name="Google Shape;1041;p15"/>
          <p:cNvSpPr/>
          <p:nvPr/>
        </p:nvSpPr>
        <p:spPr>
          <a:xfrm>
            <a:off x="4069080" y="5660839"/>
            <a:ext cx="822960" cy="173033"/>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2" name="Google Shape;1042;p15"/>
          <p:cNvSpPr/>
          <p:nvPr/>
        </p:nvSpPr>
        <p:spPr>
          <a:xfrm>
            <a:off x="4069080" y="5660839"/>
            <a:ext cx="82296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50"/>
              <a:buFont typeface="Montserrat"/>
              <a:buNone/>
            </a:pPr>
            <a:r>
              <a:rPr b="1" i="0" lang="en-US" sz="650" u="none" cap="none" strike="noStrike">
                <a:solidFill>
                  <a:srgbClr val="FFFFFF"/>
                </a:solidFill>
                <a:latin typeface="Montserrat"/>
                <a:ea typeface="Montserrat"/>
                <a:cs typeface="Montserrat"/>
                <a:sym typeface="Montserrat"/>
              </a:rPr>
              <a:t>PUBLIC</a:t>
            </a:r>
            <a:endParaRPr b="0" i="0" sz="650" u="none" cap="none" strike="noStrike">
              <a:solidFill>
                <a:schemeClr val="dk1"/>
              </a:solidFill>
              <a:latin typeface="Calibri"/>
              <a:ea typeface="Calibri"/>
              <a:cs typeface="Calibri"/>
              <a:sym typeface="Calibri"/>
            </a:endParaRPr>
          </a:p>
        </p:txBody>
      </p:sp>
      <p:sp>
        <p:nvSpPr>
          <p:cNvPr id="1043" name="Google Shape;1043;p15"/>
          <p:cNvSpPr/>
          <p:nvPr/>
        </p:nvSpPr>
        <p:spPr>
          <a:xfrm>
            <a:off x="4983480" y="5624263"/>
            <a:ext cx="173736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Direct web fetch -- full content</a:t>
            </a:r>
            <a:endParaRPr b="0" i="0" sz="700" u="none" cap="none" strike="noStrike">
              <a:solidFill>
                <a:schemeClr val="dk1"/>
              </a:solidFill>
              <a:latin typeface="Calibri"/>
              <a:ea typeface="Calibri"/>
              <a:cs typeface="Calibri"/>
              <a:sym typeface="Calibri"/>
            </a:endParaRPr>
          </a:p>
        </p:txBody>
      </p:sp>
      <p:sp>
        <p:nvSpPr>
          <p:cNvPr id="1044" name="Google Shape;1044;p15"/>
          <p:cNvSpPr/>
          <p:nvPr/>
        </p:nvSpPr>
        <p:spPr>
          <a:xfrm>
            <a:off x="6766560" y="5624263"/>
            <a:ext cx="2331720" cy="26447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Calibri"/>
              <a:buNone/>
            </a:pPr>
            <a:r>
              <a:rPr i="1" lang="en-US" sz="650">
                <a:solidFill>
                  <a:srgbClr val="A0B4C8"/>
                </a:solidFill>
                <a:latin typeface="Calibri"/>
                <a:ea typeface="Calibri"/>
                <a:cs typeface="Calibri"/>
                <a:sym typeface="Calibri"/>
              </a:rPr>
              <a:t>cw.ac</a:t>
            </a:r>
            <a:r>
              <a:rPr b="0" i="1" lang="en-US" sz="650" u="none" cap="none" strike="noStrike">
                <a:solidFill>
                  <a:srgbClr val="A0B4C8"/>
                </a:solidFill>
                <a:latin typeface="Calibri"/>
                <a:ea typeface="Calibri"/>
                <a:cs typeface="Calibri"/>
                <a:sym typeface="Calibri"/>
              </a:rPr>
              <a:t>.uk/students/registration</a:t>
            </a:r>
            <a:endParaRPr b="0" i="0" sz="650" u="none" cap="none" strike="noStrike">
              <a:solidFill>
                <a:schemeClr val="dk1"/>
              </a:solidFill>
              <a:latin typeface="Calibri"/>
              <a:ea typeface="Calibri"/>
              <a:cs typeface="Calibri"/>
              <a:sym typeface="Calibri"/>
            </a:endParaRPr>
          </a:p>
        </p:txBody>
      </p:sp>
      <p:sp>
        <p:nvSpPr>
          <p:cNvPr id="1045" name="Google Shape;1045;p15"/>
          <p:cNvSpPr/>
          <p:nvPr/>
        </p:nvSpPr>
        <p:spPr>
          <a:xfrm>
            <a:off x="9144000" y="5587687"/>
            <a:ext cx="1005840"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D4D4D"/>
              </a:buClr>
              <a:buSzPts val="700"/>
              <a:buFont typeface="Calibri"/>
              <a:buNone/>
            </a:pPr>
            <a:r>
              <a:rPr b="0" i="0" lang="en-US" sz="700" u="none" cap="none" strike="noStrike">
                <a:solidFill>
                  <a:srgbClr val="4D4D4D"/>
                </a:solidFill>
                <a:latin typeface="Calibri"/>
                <a:ea typeface="Calibri"/>
                <a:cs typeface="Calibri"/>
                <a:sym typeface="Calibri"/>
              </a:rPr>
              <a:t>29 Apr 2026</a:t>
            </a:r>
            <a:endParaRPr b="0" i="0" sz="700" u="none" cap="none" strike="noStrike">
              <a:solidFill>
                <a:schemeClr val="dk1"/>
              </a:solidFill>
              <a:latin typeface="Calibri"/>
              <a:ea typeface="Calibri"/>
              <a:cs typeface="Calibri"/>
              <a:sym typeface="Calibri"/>
            </a:endParaRPr>
          </a:p>
        </p:txBody>
      </p:sp>
      <p:sp>
        <p:nvSpPr>
          <p:cNvPr id="1046" name="Google Shape;1046;p15"/>
          <p:cNvSpPr/>
          <p:nvPr/>
        </p:nvSpPr>
        <p:spPr>
          <a:xfrm>
            <a:off x="10241280" y="5660839"/>
            <a:ext cx="777240" cy="173033"/>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7" name="Google Shape;1047;p15"/>
          <p:cNvSpPr/>
          <p:nvPr/>
        </p:nvSpPr>
        <p:spPr>
          <a:xfrm>
            <a:off x="10241280" y="5660839"/>
            <a:ext cx="777240" cy="17303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700"/>
              <a:buFont typeface="Montserrat"/>
              <a:buNone/>
            </a:pPr>
            <a:r>
              <a:rPr b="1" i="0" lang="en-US" sz="700" u="none" cap="none" strike="noStrike">
                <a:solidFill>
                  <a:srgbClr val="276221"/>
                </a:solidFill>
                <a:latin typeface="Montserrat"/>
                <a:ea typeface="Montserrat"/>
                <a:cs typeface="Montserrat"/>
                <a:sym typeface="Montserrat"/>
              </a:rPr>
              <a:t>Captured</a:t>
            </a:r>
            <a:endParaRPr b="0" i="0" sz="700" u="none" cap="none" strike="noStrike">
              <a:solidFill>
                <a:schemeClr val="dk1"/>
              </a:solidFill>
              <a:latin typeface="Calibri"/>
              <a:ea typeface="Calibri"/>
              <a:cs typeface="Calibri"/>
              <a:sym typeface="Calibri"/>
            </a:endParaRPr>
          </a:p>
        </p:txBody>
      </p:sp>
      <p:sp>
        <p:nvSpPr>
          <p:cNvPr id="1048" name="Google Shape;1048;p15"/>
          <p:cNvSpPr/>
          <p:nvPr/>
        </p:nvSpPr>
        <p:spPr>
          <a:xfrm>
            <a:off x="11109960" y="5587687"/>
            <a:ext cx="713232" cy="319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750"/>
              <a:buFont typeface="Montserrat"/>
              <a:buNone/>
            </a:pPr>
            <a:r>
              <a:rPr b="1" i="0" lang="en-US" sz="750" u="none" cap="none" strike="noStrike">
                <a:solidFill>
                  <a:srgbClr val="276221"/>
                </a:solidFill>
                <a:latin typeface="Montserrat"/>
                <a:ea typeface="Montserrat"/>
                <a:cs typeface="Montserrat"/>
                <a:sym typeface="Montserrat"/>
              </a:rPr>
              <a:t>High</a:t>
            </a:r>
            <a:endParaRPr b="0" i="0" sz="750" u="none" cap="none" strike="noStrike">
              <a:solidFill>
                <a:schemeClr val="dk1"/>
              </a:solidFill>
              <a:latin typeface="Calibri"/>
              <a:ea typeface="Calibri"/>
              <a:cs typeface="Calibri"/>
              <a:sym typeface="Calibri"/>
            </a:endParaRPr>
          </a:p>
        </p:txBody>
      </p:sp>
      <p:sp>
        <p:nvSpPr>
          <p:cNvPr id="1049" name="Google Shape;1049;p15"/>
          <p:cNvSpPr/>
          <p:nvPr/>
        </p:nvSpPr>
        <p:spPr>
          <a:xfrm>
            <a:off x="365760" y="6035040"/>
            <a:ext cx="11457432"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1" lang="en-US" sz="750" u="none" cap="none" strike="noStrike">
                <a:solidFill>
                  <a:srgbClr val="A0B4C8"/>
                </a:solidFill>
                <a:latin typeface="Calibri"/>
                <a:ea typeface="Calibri"/>
                <a:cs typeface="Calibri"/>
                <a:sym typeface="Calibri"/>
              </a:rPr>
              <a:t>Provenance: PUBLIC (public website/register), CLIENT (supplied by institution), GAP (not retrievable, excluded from scoring). Status: Captured, Partial, Not Sourced. Confidence: High (authoritative), Medium (reconstructed), Low (inferred).</a:t>
            </a:r>
            <a:endParaRPr b="0" i="0" sz="75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4" name="Shape 1054"/>
        <p:cNvGrpSpPr/>
        <p:nvPr/>
      </p:nvGrpSpPr>
      <p:grpSpPr>
        <a:xfrm>
          <a:off x="0" y="0"/>
          <a:ext cx="0" cy="0"/>
          <a:chOff x="0" y="0"/>
          <a:chExt cx="0" cy="0"/>
        </a:xfrm>
      </p:grpSpPr>
      <p:sp>
        <p:nvSpPr>
          <p:cNvPr id="1055" name="Google Shape;1055;p16"/>
          <p:cNvSpPr/>
          <p:nvPr/>
        </p:nvSpPr>
        <p:spPr>
          <a:xfrm>
            <a:off x="0" y="0"/>
            <a:ext cx="12188952" cy="685800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6" name="Google Shape;1056;p16"/>
          <p:cNvSpPr/>
          <p:nvPr/>
        </p:nvSpPr>
        <p:spPr>
          <a:xfrm>
            <a:off x="0" y="0"/>
            <a:ext cx="164592" cy="6858000"/>
          </a:xfrm>
          <a:prstGeom prst="rect">
            <a:avLst/>
          </a:prstGeom>
          <a:solidFill>
            <a:srgbClr val="FFB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Users/davidoconnor/Downloads/Blairgowrie_code_scripts/blairgowrie-assets/blairgowrie-logo-reversed-on-dark.png" id="1057" name="Google Shape;1057;p16"/>
          <p:cNvPicPr preferRelativeResize="0"/>
          <p:nvPr/>
        </p:nvPicPr>
        <p:blipFill rotWithShape="1">
          <a:blip r:embed="rId3">
            <a:alphaModFix/>
          </a:blip>
          <a:srcRect b="0" l="0" r="0" t="0"/>
          <a:stretch/>
        </p:blipFill>
        <p:spPr>
          <a:xfrm>
            <a:off x="502920" y="411480"/>
            <a:ext cx="1828800" cy="548640"/>
          </a:xfrm>
          <a:prstGeom prst="rect">
            <a:avLst/>
          </a:prstGeom>
          <a:noFill/>
          <a:ln>
            <a:noFill/>
          </a:ln>
        </p:spPr>
      </p:pic>
      <p:sp>
        <p:nvSpPr>
          <p:cNvPr id="1058" name="Google Shape;1058;p16"/>
          <p:cNvSpPr/>
          <p:nvPr/>
        </p:nvSpPr>
        <p:spPr>
          <a:xfrm>
            <a:off x="502920" y="1280160"/>
            <a:ext cx="68580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2200"/>
              <a:buFont typeface="Montserrat"/>
              <a:buNone/>
            </a:pPr>
            <a:r>
              <a:rPr b="1" i="0" lang="en-US" sz="2200" u="none" cap="none" strike="noStrike">
                <a:solidFill>
                  <a:srgbClr val="FFFFFF"/>
                </a:solidFill>
                <a:latin typeface="Montserrat"/>
                <a:ea typeface="Montserrat"/>
                <a:cs typeface="Montserrat"/>
                <a:sym typeface="Montserrat"/>
              </a:rPr>
              <a:t>Blairgowrie HE Advisory</a:t>
            </a:r>
            <a:endParaRPr b="0" i="0" sz="2200" u="none" cap="none" strike="noStrike">
              <a:solidFill>
                <a:schemeClr val="dk1"/>
              </a:solidFill>
              <a:latin typeface="Calibri"/>
              <a:ea typeface="Calibri"/>
              <a:cs typeface="Calibri"/>
              <a:sym typeface="Calibri"/>
            </a:endParaRPr>
          </a:p>
        </p:txBody>
      </p:sp>
      <p:sp>
        <p:nvSpPr>
          <p:cNvPr id="1059" name="Google Shape;1059;p16"/>
          <p:cNvSpPr/>
          <p:nvPr/>
        </p:nvSpPr>
        <p:spPr>
          <a:xfrm>
            <a:off x="502920" y="1755648"/>
            <a:ext cx="6858000" cy="31089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1400"/>
              <a:buFont typeface="Calibri"/>
              <a:buNone/>
            </a:pPr>
            <a:r>
              <a:rPr b="0" i="1" lang="en-US" sz="1400" u="none" cap="none" strike="noStrike">
                <a:solidFill>
                  <a:srgbClr val="00CED1"/>
                </a:solidFill>
                <a:latin typeface="Calibri"/>
                <a:ea typeface="Calibri"/>
                <a:cs typeface="Calibri"/>
                <a:sym typeface="Calibri"/>
              </a:rPr>
              <a:t>Strategy that survives first contact with operations.</a:t>
            </a:r>
            <a:endParaRPr b="0" i="0" sz="1400" u="none" cap="none" strike="noStrike">
              <a:solidFill>
                <a:schemeClr val="dk1"/>
              </a:solidFill>
              <a:latin typeface="Calibri"/>
              <a:ea typeface="Calibri"/>
              <a:cs typeface="Calibri"/>
              <a:sym typeface="Calibri"/>
            </a:endParaRPr>
          </a:p>
        </p:txBody>
      </p:sp>
      <p:sp>
        <p:nvSpPr>
          <p:cNvPr id="1060" name="Google Shape;1060;p16"/>
          <p:cNvSpPr/>
          <p:nvPr/>
        </p:nvSpPr>
        <p:spPr>
          <a:xfrm>
            <a:off x="502920" y="2176272"/>
            <a:ext cx="5029200"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1" name="Google Shape;1061;p16"/>
          <p:cNvSpPr/>
          <p:nvPr/>
        </p:nvSpPr>
        <p:spPr>
          <a:xfrm>
            <a:off x="502920" y="2340864"/>
            <a:ext cx="68580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1100"/>
              <a:buFont typeface="Calibri"/>
              <a:buNone/>
            </a:pPr>
            <a:r>
              <a:rPr b="0" i="0" lang="en-US" sz="1100" u="none" cap="none" strike="noStrike">
                <a:solidFill>
                  <a:srgbClr val="00CED1"/>
                </a:solidFill>
                <a:latin typeface="Calibri"/>
                <a:ea typeface="Calibri"/>
                <a:cs typeface="Calibri"/>
                <a:sym typeface="Calibri"/>
              </a:rPr>
              <a:t>diagnostic@blairgowriehe.com</a:t>
            </a:r>
            <a:endParaRPr b="0" i="0" sz="1100" u="none" cap="none" strike="noStrike">
              <a:solidFill>
                <a:schemeClr val="dk1"/>
              </a:solidFill>
              <a:latin typeface="Calibri"/>
              <a:ea typeface="Calibri"/>
              <a:cs typeface="Calibri"/>
              <a:sym typeface="Calibri"/>
            </a:endParaRPr>
          </a:p>
        </p:txBody>
      </p:sp>
      <p:sp>
        <p:nvSpPr>
          <p:cNvPr id="1062" name="Google Shape;1062;p16"/>
          <p:cNvSpPr/>
          <p:nvPr/>
        </p:nvSpPr>
        <p:spPr>
          <a:xfrm>
            <a:off x="502920" y="2615184"/>
            <a:ext cx="68580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1100"/>
              <a:buFont typeface="Calibri"/>
              <a:buNone/>
            </a:pPr>
            <a:r>
              <a:rPr b="0" i="0" lang="en-US" sz="1100" u="none" cap="none" strike="noStrike">
                <a:solidFill>
                  <a:srgbClr val="A0B4C8"/>
                </a:solidFill>
                <a:latin typeface="Calibri"/>
                <a:ea typeface="Calibri"/>
                <a:cs typeface="Calibri"/>
                <a:sym typeface="Calibri"/>
              </a:rPr>
              <a:t>blairgowriehe.com</a:t>
            </a:r>
            <a:endParaRPr b="0" i="0" sz="1100" u="none" cap="none" strike="noStrike">
              <a:solidFill>
                <a:schemeClr val="dk1"/>
              </a:solidFill>
              <a:latin typeface="Calibri"/>
              <a:ea typeface="Calibri"/>
              <a:cs typeface="Calibri"/>
              <a:sym typeface="Calibri"/>
            </a:endParaRPr>
          </a:p>
        </p:txBody>
      </p:sp>
      <p:sp>
        <p:nvSpPr>
          <p:cNvPr id="1063" name="Google Shape;1063;p16"/>
          <p:cNvSpPr/>
          <p:nvPr/>
        </p:nvSpPr>
        <p:spPr>
          <a:xfrm>
            <a:off x="502920" y="2926080"/>
            <a:ext cx="6858000" cy="237744"/>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950"/>
              <a:buFont typeface="Calibri"/>
              <a:buNone/>
            </a:pPr>
            <a:r>
              <a:rPr b="0" i="1" lang="en-US" sz="950" u="none" cap="none" strike="noStrike">
                <a:solidFill>
                  <a:srgbClr val="A0B4C8"/>
                </a:solidFill>
                <a:latin typeface="Calibri"/>
                <a:ea typeface="Calibri"/>
                <a:cs typeface="Calibri"/>
                <a:sym typeface="Calibri"/>
              </a:rPr>
              <a:t>Prepared for: University of </a:t>
            </a:r>
            <a:r>
              <a:rPr i="1" lang="en-US" sz="950">
                <a:solidFill>
                  <a:srgbClr val="A0B4C8"/>
                </a:solidFill>
                <a:latin typeface="Calibri"/>
                <a:ea typeface="Calibri"/>
                <a:cs typeface="Calibri"/>
                <a:sym typeface="Calibri"/>
              </a:rPr>
              <a:t>Caerwen</a:t>
            </a:r>
            <a:endParaRPr b="0" i="0" sz="950" u="none" cap="none" strike="noStrike">
              <a:solidFill>
                <a:schemeClr val="dk1"/>
              </a:solidFill>
              <a:latin typeface="Calibri"/>
              <a:ea typeface="Calibri"/>
              <a:cs typeface="Calibri"/>
              <a:sym typeface="Calibri"/>
            </a:endParaRPr>
          </a:p>
        </p:txBody>
      </p:sp>
      <p:sp>
        <p:nvSpPr>
          <p:cNvPr id="1064" name="Google Shape;1064;p16"/>
          <p:cNvSpPr/>
          <p:nvPr/>
        </p:nvSpPr>
        <p:spPr>
          <a:xfrm>
            <a:off x="502920" y="3456432"/>
            <a:ext cx="685800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900"/>
              <a:buFont typeface="Calibri"/>
              <a:buNone/>
            </a:pPr>
            <a:r>
              <a:rPr b="0" i="1" lang="en-US" sz="900" u="none" cap="none" strike="noStrike">
                <a:solidFill>
                  <a:srgbClr val="A0B4C8"/>
                </a:solidFill>
                <a:latin typeface="Calibri"/>
                <a:ea typeface="Calibri"/>
                <a:cs typeface="Calibri"/>
                <a:sym typeface="Calibri"/>
              </a:rPr>
              <a:t>To commission a companion report or refresh engagement, contact diagnostic@blairgowriehe.com</a:t>
            </a:r>
            <a:endParaRPr b="0" i="0" sz="900" u="none" cap="none" strike="noStrike">
              <a:solidFill>
                <a:schemeClr val="dk1"/>
              </a:solidFill>
              <a:latin typeface="Calibri"/>
              <a:ea typeface="Calibri"/>
              <a:cs typeface="Calibri"/>
              <a:sym typeface="Calibri"/>
            </a:endParaRPr>
          </a:p>
        </p:txBody>
      </p:sp>
      <p:sp>
        <p:nvSpPr>
          <p:cNvPr id="1065" name="Google Shape;1065;p16"/>
          <p:cNvSpPr/>
          <p:nvPr/>
        </p:nvSpPr>
        <p:spPr>
          <a:xfrm>
            <a:off x="8229600" y="502920"/>
            <a:ext cx="27432" cy="5303520"/>
          </a:xfrm>
          <a:prstGeom prst="rect">
            <a:avLst/>
          </a:prstGeom>
          <a:solidFill>
            <a:srgbClr val="1A33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6" name="Google Shape;1066;p16"/>
          <p:cNvSpPr/>
          <p:nvPr/>
        </p:nvSpPr>
        <p:spPr>
          <a:xfrm>
            <a:off x="8458200" y="502920"/>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00"/>
              <a:buFont typeface="Montserrat"/>
              <a:buNone/>
            </a:pPr>
            <a:r>
              <a:rPr b="1" i="0" lang="en-US" sz="700" u="none" cap="none" strike="noStrike">
                <a:solidFill>
                  <a:srgbClr val="00CED1"/>
                </a:solidFill>
                <a:latin typeface="Montserrat"/>
                <a:ea typeface="Montserrat"/>
                <a:cs typeface="Montserrat"/>
                <a:sym typeface="Montserrat"/>
              </a:rPr>
              <a:t>ADVISORY SUITE</a:t>
            </a:r>
            <a:endParaRPr b="0" i="0" sz="700" u="none" cap="none" strike="noStrike">
              <a:solidFill>
                <a:schemeClr val="dk1"/>
              </a:solidFill>
              <a:latin typeface="Calibri"/>
              <a:ea typeface="Calibri"/>
              <a:cs typeface="Calibri"/>
              <a:sym typeface="Calibri"/>
            </a:endParaRPr>
          </a:p>
        </p:txBody>
      </p:sp>
      <p:sp>
        <p:nvSpPr>
          <p:cNvPr id="1067" name="Google Shape;1067;p16"/>
          <p:cNvSpPr/>
          <p:nvPr/>
        </p:nvSpPr>
        <p:spPr>
          <a:xfrm>
            <a:off x="8458200" y="804672"/>
            <a:ext cx="1600200" cy="731520"/>
          </a:xfrm>
          <a:prstGeom prst="rect">
            <a:avLst/>
          </a:prstGeom>
          <a:solidFill>
            <a:srgbClr val="0A1F3A"/>
          </a:solidFill>
          <a:ln cap="flat" cmpd="sng" w="12700">
            <a:solidFill>
              <a:srgbClr val="1A335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8" name="Google Shape;1068;p16"/>
          <p:cNvSpPr/>
          <p:nvPr/>
        </p:nvSpPr>
        <p:spPr>
          <a:xfrm>
            <a:off x="8549640" y="850392"/>
            <a:ext cx="128016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1600"/>
              <a:buFont typeface="Montserrat"/>
              <a:buNone/>
            </a:pPr>
            <a:r>
              <a:rPr b="1" i="0" lang="en-US" sz="1600" u="none" cap="none" strike="noStrike">
                <a:solidFill>
                  <a:srgbClr val="A0B4C8"/>
                </a:solidFill>
                <a:latin typeface="Montserrat"/>
                <a:ea typeface="Montserrat"/>
                <a:cs typeface="Montserrat"/>
                <a:sym typeface="Montserrat"/>
              </a:rPr>
              <a:t>D1</a:t>
            </a:r>
            <a:endParaRPr b="0" i="0" sz="1600" u="none" cap="none" strike="noStrike">
              <a:solidFill>
                <a:schemeClr val="dk1"/>
              </a:solidFill>
              <a:latin typeface="Calibri"/>
              <a:ea typeface="Calibri"/>
              <a:cs typeface="Calibri"/>
              <a:sym typeface="Calibri"/>
            </a:endParaRPr>
          </a:p>
        </p:txBody>
      </p:sp>
      <p:sp>
        <p:nvSpPr>
          <p:cNvPr id="1069" name="Google Shape;1069;p16"/>
          <p:cNvSpPr/>
          <p:nvPr/>
        </p:nvSpPr>
        <p:spPr>
          <a:xfrm>
            <a:off x="9738360" y="850392"/>
            <a:ext cx="274320" cy="23774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334466"/>
              </a:buClr>
              <a:buSzPts val="1100"/>
              <a:buFont typeface="Calibri"/>
              <a:buNone/>
            </a:pPr>
            <a:r>
              <a:rPr b="0" i="0" lang="en-US" sz="1100" u="none" cap="none" strike="noStrike">
                <a:solidFill>
                  <a:srgbClr val="334466"/>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1070" name="Google Shape;1070;p16"/>
          <p:cNvSpPr/>
          <p:nvPr/>
        </p:nvSpPr>
        <p:spPr>
          <a:xfrm>
            <a:off x="8549640" y="114300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50"/>
              <a:buFont typeface="Montserrat"/>
              <a:buNone/>
            </a:pPr>
            <a:r>
              <a:rPr b="0" i="0" lang="en-US" sz="750" u="none" cap="none" strike="noStrike">
                <a:solidFill>
                  <a:srgbClr val="334466"/>
                </a:solidFill>
                <a:latin typeface="Montserrat"/>
                <a:ea typeface="Montserrat"/>
                <a:cs typeface="Montserrat"/>
                <a:sym typeface="Montserrat"/>
              </a:rPr>
              <a:t>Demand</a:t>
            </a:r>
            <a:endParaRPr b="0" i="0" sz="750" u="none" cap="none" strike="noStrike">
              <a:solidFill>
                <a:schemeClr val="dk1"/>
              </a:solidFill>
              <a:latin typeface="Calibri"/>
              <a:ea typeface="Calibri"/>
              <a:cs typeface="Calibri"/>
              <a:sym typeface="Calibri"/>
            </a:endParaRPr>
          </a:p>
        </p:txBody>
      </p:sp>
      <p:sp>
        <p:nvSpPr>
          <p:cNvPr id="1071" name="Google Shape;1071;p16"/>
          <p:cNvSpPr/>
          <p:nvPr/>
        </p:nvSpPr>
        <p:spPr>
          <a:xfrm>
            <a:off x="8549640" y="1325880"/>
            <a:ext cx="1463040" cy="16459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00"/>
              <a:buFont typeface="Calibri"/>
              <a:buNone/>
            </a:pPr>
            <a:r>
              <a:rPr b="0" i="0" lang="en-US" sz="700" u="none" cap="none" strike="noStrike">
                <a:solidFill>
                  <a:srgbClr val="334466"/>
                </a:solidFill>
                <a:latin typeface="Calibri"/>
                <a:ea typeface="Calibri"/>
                <a:cs typeface="Calibri"/>
                <a:sym typeface="Calibri"/>
              </a:rPr>
              <a:t>Intelligence</a:t>
            </a:r>
            <a:endParaRPr b="0" i="0" sz="700" u="none" cap="none" strike="noStrike">
              <a:solidFill>
                <a:schemeClr val="dk1"/>
              </a:solidFill>
              <a:latin typeface="Calibri"/>
              <a:ea typeface="Calibri"/>
              <a:cs typeface="Calibri"/>
              <a:sym typeface="Calibri"/>
            </a:endParaRPr>
          </a:p>
        </p:txBody>
      </p:sp>
      <p:sp>
        <p:nvSpPr>
          <p:cNvPr id="1072" name="Google Shape;1072;p16"/>
          <p:cNvSpPr/>
          <p:nvPr/>
        </p:nvSpPr>
        <p:spPr>
          <a:xfrm>
            <a:off x="8458200" y="1609344"/>
            <a:ext cx="1600200" cy="731520"/>
          </a:xfrm>
          <a:prstGeom prst="rect">
            <a:avLst/>
          </a:prstGeom>
          <a:solidFill>
            <a:srgbClr val="0A1F3A"/>
          </a:solidFill>
          <a:ln cap="flat" cmpd="sng" w="12700">
            <a:solidFill>
              <a:srgbClr val="1A335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3" name="Google Shape;1073;p16"/>
          <p:cNvSpPr/>
          <p:nvPr/>
        </p:nvSpPr>
        <p:spPr>
          <a:xfrm>
            <a:off x="8549640" y="1655064"/>
            <a:ext cx="128016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1600"/>
              <a:buFont typeface="Montserrat"/>
              <a:buNone/>
            </a:pPr>
            <a:r>
              <a:rPr b="1" i="0" lang="en-US" sz="1600" u="none" cap="none" strike="noStrike">
                <a:solidFill>
                  <a:srgbClr val="A0B4C8"/>
                </a:solidFill>
                <a:latin typeface="Montserrat"/>
                <a:ea typeface="Montserrat"/>
                <a:cs typeface="Montserrat"/>
                <a:sym typeface="Montserrat"/>
              </a:rPr>
              <a:t>D2</a:t>
            </a:r>
            <a:endParaRPr b="0" i="0" sz="1600" u="none" cap="none" strike="noStrike">
              <a:solidFill>
                <a:schemeClr val="dk1"/>
              </a:solidFill>
              <a:latin typeface="Calibri"/>
              <a:ea typeface="Calibri"/>
              <a:cs typeface="Calibri"/>
              <a:sym typeface="Calibri"/>
            </a:endParaRPr>
          </a:p>
        </p:txBody>
      </p:sp>
      <p:sp>
        <p:nvSpPr>
          <p:cNvPr id="1074" name="Google Shape;1074;p16"/>
          <p:cNvSpPr/>
          <p:nvPr/>
        </p:nvSpPr>
        <p:spPr>
          <a:xfrm>
            <a:off x="9738360" y="1655064"/>
            <a:ext cx="274320" cy="23774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334466"/>
              </a:buClr>
              <a:buSzPts val="1100"/>
              <a:buFont typeface="Calibri"/>
              <a:buNone/>
            </a:pPr>
            <a:r>
              <a:rPr b="0" i="0" lang="en-US" sz="1100" u="none" cap="none" strike="noStrike">
                <a:solidFill>
                  <a:srgbClr val="334466"/>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1075" name="Google Shape;1075;p16"/>
          <p:cNvSpPr/>
          <p:nvPr/>
        </p:nvSpPr>
        <p:spPr>
          <a:xfrm>
            <a:off x="8549640" y="1947672"/>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50"/>
              <a:buFont typeface="Montserrat"/>
              <a:buNone/>
            </a:pPr>
            <a:r>
              <a:rPr b="0" i="0" lang="en-US" sz="750" u="none" cap="none" strike="noStrike">
                <a:solidFill>
                  <a:srgbClr val="334466"/>
                </a:solidFill>
                <a:latin typeface="Montserrat"/>
                <a:ea typeface="Montserrat"/>
                <a:cs typeface="Montserrat"/>
                <a:sym typeface="Montserrat"/>
              </a:rPr>
              <a:t>Enrolment</a:t>
            </a:r>
            <a:endParaRPr b="0" i="0" sz="750" u="none" cap="none" strike="noStrike">
              <a:solidFill>
                <a:schemeClr val="dk1"/>
              </a:solidFill>
              <a:latin typeface="Calibri"/>
              <a:ea typeface="Calibri"/>
              <a:cs typeface="Calibri"/>
              <a:sym typeface="Calibri"/>
            </a:endParaRPr>
          </a:p>
        </p:txBody>
      </p:sp>
      <p:sp>
        <p:nvSpPr>
          <p:cNvPr id="1076" name="Google Shape;1076;p16"/>
          <p:cNvSpPr/>
          <p:nvPr/>
        </p:nvSpPr>
        <p:spPr>
          <a:xfrm>
            <a:off x="8549640" y="2130552"/>
            <a:ext cx="1463040" cy="16459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00"/>
              <a:buFont typeface="Calibri"/>
              <a:buNone/>
            </a:pPr>
            <a:r>
              <a:rPr b="0" i="0" lang="en-US" sz="700" u="none" cap="none" strike="noStrike">
                <a:solidFill>
                  <a:srgbClr val="334466"/>
                </a:solidFill>
                <a:latin typeface="Calibri"/>
                <a:ea typeface="Calibri"/>
                <a:cs typeface="Calibri"/>
                <a:sym typeface="Calibri"/>
              </a:rPr>
              <a:t>Intelligence</a:t>
            </a:r>
            <a:endParaRPr b="0" i="0" sz="700" u="none" cap="none" strike="noStrike">
              <a:solidFill>
                <a:schemeClr val="dk1"/>
              </a:solidFill>
              <a:latin typeface="Calibri"/>
              <a:ea typeface="Calibri"/>
              <a:cs typeface="Calibri"/>
              <a:sym typeface="Calibri"/>
            </a:endParaRPr>
          </a:p>
        </p:txBody>
      </p:sp>
      <p:sp>
        <p:nvSpPr>
          <p:cNvPr id="1077" name="Google Shape;1077;p16"/>
          <p:cNvSpPr/>
          <p:nvPr/>
        </p:nvSpPr>
        <p:spPr>
          <a:xfrm>
            <a:off x="8458200" y="2414016"/>
            <a:ext cx="1600200" cy="731520"/>
          </a:xfrm>
          <a:prstGeom prst="rect">
            <a:avLst/>
          </a:prstGeom>
          <a:solidFill>
            <a:srgbClr val="0A1F3A"/>
          </a:solidFill>
          <a:ln cap="flat" cmpd="sng" w="12700">
            <a:solidFill>
              <a:srgbClr val="1A335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8" name="Google Shape;1078;p16"/>
          <p:cNvSpPr/>
          <p:nvPr/>
        </p:nvSpPr>
        <p:spPr>
          <a:xfrm>
            <a:off x="8549640" y="2459736"/>
            <a:ext cx="128016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1600"/>
              <a:buFont typeface="Montserrat"/>
              <a:buNone/>
            </a:pPr>
            <a:r>
              <a:rPr b="1" i="0" lang="en-US" sz="1600" u="none" cap="none" strike="noStrike">
                <a:solidFill>
                  <a:srgbClr val="A0B4C8"/>
                </a:solidFill>
                <a:latin typeface="Montserrat"/>
                <a:ea typeface="Montserrat"/>
                <a:cs typeface="Montserrat"/>
                <a:sym typeface="Montserrat"/>
              </a:rPr>
              <a:t>D3</a:t>
            </a:r>
            <a:endParaRPr b="0" i="0" sz="1600" u="none" cap="none" strike="noStrike">
              <a:solidFill>
                <a:schemeClr val="dk1"/>
              </a:solidFill>
              <a:latin typeface="Calibri"/>
              <a:ea typeface="Calibri"/>
              <a:cs typeface="Calibri"/>
              <a:sym typeface="Calibri"/>
            </a:endParaRPr>
          </a:p>
        </p:txBody>
      </p:sp>
      <p:sp>
        <p:nvSpPr>
          <p:cNvPr id="1079" name="Google Shape;1079;p16"/>
          <p:cNvSpPr/>
          <p:nvPr/>
        </p:nvSpPr>
        <p:spPr>
          <a:xfrm>
            <a:off x="9738360" y="2459736"/>
            <a:ext cx="274320" cy="23774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334466"/>
              </a:buClr>
              <a:buSzPts val="1100"/>
              <a:buFont typeface="Calibri"/>
              <a:buNone/>
            </a:pPr>
            <a:r>
              <a:rPr b="0" i="0" lang="en-US" sz="1100" u="none" cap="none" strike="noStrike">
                <a:solidFill>
                  <a:srgbClr val="334466"/>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1080" name="Google Shape;1080;p16"/>
          <p:cNvSpPr/>
          <p:nvPr/>
        </p:nvSpPr>
        <p:spPr>
          <a:xfrm>
            <a:off x="8549640" y="2752344"/>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50"/>
              <a:buFont typeface="Montserrat"/>
              <a:buNone/>
            </a:pPr>
            <a:r>
              <a:rPr b="0" i="0" lang="en-US" sz="750" u="none" cap="none" strike="noStrike">
                <a:solidFill>
                  <a:srgbClr val="334466"/>
                </a:solidFill>
                <a:latin typeface="Montserrat"/>
                <a:ea typeface="Montserrat"/>
                <a:cs typeface="Montserrat"/>
                <a:sym typeface="Montserrat"/>
              </a:rPr>
              <a:t>Graduate</a:t>
            </a:r>
            <a:endParaRPr b="0" i="0" sz="750" u="none" cap="none" strike="noStrike">
              <a:solidFill>
                <a:schemeClr val="dk1"/>
              </a:solidFill>
              <a:latin typeface="Calibri"/>
              <a:ea typeface="Calibri"/>
              <a:cs typeface="Calibri"/>
              <a:sym typeface="Calibri"/>
            </a:endParaRPr>
          </a:p>
        </p:txBody>
      </p:sp>
      <p:sp>
        <p:nvSpPr>
          <p:cNvPr id="1081" name="Google Shape;1081;p16"/>
          <p:cNvSpPr/>
          <p:nvPr/>
        </p:nvSpPr>
        <p:spPr>
          <a:xfrm>
            <a:off x="8549640" y="2935224"/>
            <a:ext cx="1463040" cy="16459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00"/>
              <a:buFont typeface="Calibri"/>
              <a:buNone/>
            </a:pPr>
            <a:r>
              <a:rPr b="0" i="0" lang="en-US" sz="700" u="none" cap="none" strike="noStrike">
                <a:solidFill>
                  <a:srgbClr val="334466"/>
                </a:solidFill>
                <a:latin typeface="Calibri"/>
                <a:ea typeface="Calibri"/>
                <a:cs typeface="Calibri"/>
                <a:sym typeface="Calibri"/>
              </a:rPr>
              <a:t>Outcomes</a:t>
            </a:r>
            <a:endParaRPr b="0" i="0" sz="700" u="none" cap="none" strike="noStrike">
              <a:solidFill>
                <a:schemeClr val="dk1"/>
              </a:solidFill>
              <a:latin typeface="Calibri"/>
              <a:ea typeface="Calibri"/>
              <a:cs typeface="Calibri"/>
              <a:sym typeface="Calibri"/>
            </a:endParaRPr>
          </a:p>
        </p:txBody>
      </p:sp>
      <p:sp>
        <p:nvSpPr>
          <p:cNvPr id="1082" name="Google Shape;1082;p16"/>
          <p:cNvSpPr/>
          <p:nvPr/>
        </p:nvSpPr>
        <p:spPr>
          <a:xfrm>
            <a:off x="8458200" y="3218688"/>
            <a:ext cx="1600200" cy="731520"/>
          </a:xfrm>
          <a:prstGeom prst="rect">
            <a:avLst/>
          </a:prstGeom>
          <a:solidFill>
            <a:srgbClr val="0A1F3A"/>
          </a:solidFill>
          <a:ln cap="flat" cmpd="sng" w="12700">
            <a:solidFill>
              <a:srgbClr val="1A335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3" name="Google Shape;1083;p16"/>
          <p:cNvSpPr/>
          <p:nvPr/>
        </p:nvSpPr>
        <p:spPr>
          <a:xfrm>
            <a:off x="8549640" y="3264408"/>
            <a:ext cx="128016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1600"/>
              <a:buFont typeface="Montserrat"/>
              <a:buNone/>
            </a:pPr>
            <a:r>
              <a:rPr b="1" i="0" lang="en-US" sz="1600" u="none" cap="none" strike="noStrike">
                <a:solidFill>
                  <a:srgbClr val="A0B4C8"/>
                </a:solidFill>
                <a:latin typeface="Montserrat"/>
                <a:ea typeface="Montserrat"/>
                <a:cs typeface="Montserrat"/>
                <a:sym typeface="Montserrat"/>
              </a:rPr>
              <a:t>D4</a:t>
            </a:r>
            <a:endParaRPr b="0" i="0" sz="1600" u="none" cap="none" strike="noStrike">
              <a:solidFill>
                <a:schemeClr val="dk1"/>
              </a:solidFill>
              <a:latin typeface="Calibri"/>
              <a:ea typeface="Calibri"/>
              <a:cs typeface="Calibri"/>
              <a:sym typeface="Calibri"/>
            </a:endParaRPr>
          </a:p>
        </p:txBody>
      </p:sp>
      <p:sp>
        <p:nvSpPr>
          <p:cNvPr id="1084" name="Google Shape;1084;p16"/>
          <p:cNvSpPr/>
          <p:nvPr/>
        </p:nvSpPr>
        <p:spPr>
          <a:xfrm>
            <a:off x="9738360" y="3264408"/>
            <a:ext cx="274320" cy="23774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334466"/>
              </a:buClr>
              <a:buSzPts val="1100"/>
              <a:buFont typeface="Calibri"/>
              <a:buNone/>
            </a:pPr>
            <a:r>
              <a:rPr b="0" i="0" lang="en-US" sz="1100" u="none" cap="none" strike="noStrike">
                <a:solidFill>
                  <a:srgbClr val="334466"/>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1085" name="Google Shape;1085;p16"/>
          <p:cNvSpPr/>
          <p:nvPr/>
        </p:nvSpPr>
        <p:spPr>
          <a:xfrm>
            <a:off x="8549640" y="3557016"/>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50"/>
              <a:buFont typeface="Montserrat"/>
              <a:buNone/>
            </a:pPr>
            <a:r>
              <a:rPr b="0" i="0" lang="en-US" sz="750" u="none" cap="none" strike="noStrike">
                <a:solidFill>
                  <a:srgbClr val="334466"/>
                </a:solidFill>
                <a:latin typeface="Montserrat"/>
                <a:ea typeface="Montserrat"/>
                <a:cs typeface="Montserrat"/>
                <a:sym typeface="Montserrat"/>
              </a:rPr>
              <a:t>Financial</a:t>
            </a:r>
            <a:endParaRPr b="0" i="0" sz="750" u="none" cap="none" strike="noStrike">
              <a:solidFill>
                <a:schemeClr val="dk1"/>
              </a:solidFill>
              <a:latin typeface="Calibri"/>
              <a:ea typeface="Calibri"/>
              <a:cs typeface="Calibri"/>
              <a:sym typeface="Calibri"/>
            </a:endParaRPr>
          </a:p>
        </p:txBody>
      </p:sp>
      <p:sp>
        <p:nvSpPr>
          <p:cNvPr id="1086" name="Google Shape;1086;p16"/>
          <p:cNvSpPr/>
          <p:nvPr/>
        </p:nvSpPr>
        <p:spPr>
          <a:xfrm>
            <a:off x="8549640" y="3739896"/>
            <a:ext cx="1463040" cy="16459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00"/>
              <a:buFont typeface="Calibri"/>
              <a:buNone/>
            </a:pPr>
            <a:r>
              <a:rPr b="0" i="0" lang="en-US" sz="700" u="none" cap="none" strike="noStrike">
                <a:solidFill>
                  <a:srgbClr val="334466"/>
                </a:solidFill>
                <a:latin typeface="Calibri"/>
                <a:ea typeface="Calibri"/>
                <a:cs typeface="Calibri"/>
                <a:sym typeface="Calibri"/>
              </a:rPr>
              <a:t>Health</a:t>
            </a:r>
            <a:endParaRPr b="0" i="0" sz="700" u="none" cap="none" strike="noStrike">
              <a:solidFill>
                <a:schemeClr val="dk1"/>
              </a:solidFill>
              <a:latin typeface="Calibri"/>
              <a:ea typeface="Calibri"/>
              <a:cs typeface="Calibri"/>
              <a:sym typeface="Calibri"/>
            </a:endParaRPr>
          </a:p>
        </p:txBody>
      </p:sp>
      <p:sp>
        <p:nvSpPr>
          <p:cNvPr id="1087" name="Google Shape;1087;p16"/>
          <p:cNvSpPr/>
          <p:nvPr/>
        </p:nvSpPr>
        <p:spPr>
          <a:xfrm>
            <a:off x="8458200" y="4023360"/>
            <a:ext cx="1600200" cy="731520"/>
          </a:xfrm>
          <a:prstGeom prst="rect">
            <a:avLst/>
          </a:prstGeom>
          <a:solidFill>
            <a:srgbClr val="0A1F3A"/>
          </a:solidFill>
          <a:ln cap="flat" cmpd="sng" w="12700">
            <a:solidFill>
              <a:srgbClr val="1A335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8" name="Google Shape;1088;p16"/>
          <p:cNvSpPr/>
          <p:nvPr/>
        </p:nvSpPr>
        <p:spPr>
          <a:xfrm>
            <a:off x="8549640" y="4069080"/>
            <a:ext cx="128016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1600"/>
              <a:buFont typeface="Montserrat"/>
              <a:buNone/>
            </a:pPr>
            <a:r>
              <a:rPr b="1" i="0" lang="en-US" sz="1600" u="none" cap="none" strike="noStrike">
                <a:solidFill>
                  <a:srgbClr val="A0B4C8"/>
                </a:solidFill>
                <a:latin typeface="Montserrat"/>
                <a:ea typeface="Montserrat"/>
                <a:cs typeface="Montserrat"/>
                <a:sym typeface="Montserrat"/>
              </a:rPr>
              <a:t>D5</a:t>
            </a:r>
            <a:endParaRPr b="0" i="0" sz="1600" u="none" cap="none" strike="noStrike">
              <a:solidFill>
                <a:schemeClr val="dk1"/>
              </a:solidFill>
              <a:latin typeface="Calibri"/>
              <a:ea typeface="Calibri"/>
              <a:cs typeface="Calibri"/>
              <a:sym typeface="Calibri"/>
            </a:endParaRPr>
          </a:p>
        </p:txBody>
      </p:sp>
      <p:sp>
        <p:nvSpPr>
          <p:cNvPr id="1089" name="Google Shape;1089;p16"/>
          <p:cNvSpPr/>
          <p:nvPr/>
        </p:nvSpPr>
        <p:spPr>
          <a:xfrm>
            <a:off x="9738360" y="4069080"/>
            <a:ext cx="274320" cy="23774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334466"/>
              </a:buClr>
              <a:buSzPts val="1100"/>
              <a:buFont typeface="Calibri"/>
              <a:buNone/>
            </a:pPr>
            <a:r>
              <a:rPr b="0" i="0" lang="en-US" sz="1100" u="none" cap="none" strike="noStrike">
                <a:solidFill>
                  <a:srgbClr val="334466"/>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1090" name="Google Shape;1090;p16"/>
          <p:cNvSpPr/>
          <p:nvPr/>
        </p:nvSpPr>
        <p:spPr>
          <a:xfrm>
            <a:off x="8549640" y="4361688"/>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50"/>
              <a:buFont typeface="Montserrat"/>
              <a:buNone/>
            </a:pPr>
            <a:r>
              <a:rPr b="0" i="0" lang="en-US" sz="750" u="none" cap="none" strike="noStrike">
                <a:solidFill>
                  <a:srgbClr val="334466"/>
                </a:solidFill>
                <a:latin typeface="Montserrat"/>
                <a:ea typeface="Montserrat"/>
                <a:cs typeface="Montserrat"/>
                <a:sym typeface="Montserrat"/>
              </a:rPr>
              <a:t>NSS</a:t>
            </a:r>
            <a:endParaRPr b="0" i="0" sz="750" u="none" cap="none" strike="noStrike">
              <a:solidFill>
                <a:schemeClr val="dk1"/>
              </a:solidFill>
              <a:latin typeface="Calibri"/>
              <a:ea typeface="Calibri"/>
              <a:cs typeface="Calibri"/>
              <a:sym typeface="Calibri"/>
            </a:endParaRPr>
          </a:p>
        </p:txBody>
      </p:sp>
      <p:sp>
        <p:nvSpPr>
          <p:cNvPr id="1091" name="Google Shape;1091;p16"/>
          <p:cNvSpPr/>
          <p:nvPr/>
        </p:nvSpPr>
        <p:spPr>
          <a:xfrm>
            <a:off x="8549640" y="4544568"/>
            <a:ext cx="1463040" cy="16459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00"/>
              <a:buFont typeface="Calibri"/>
              <a:buNone/>
            </a:pPr>
            <a:r>
              <a:rPr b="0" i="0" lang="en-US" sz="700" u="none" cap="none" strike="noStrike">
                <a:solidFill>
                  <a:srgbClr val="334466"/>
                </a:solidFill>
                <a:latin typeface="Calibri"/>
                <a:ea typeface="Calibri"/>
                <a:cs typeface="Calibri"/>
                <a:sym typeface="Calibri"/>
              </a:rPr>
              <a:t>Intelligence</a:t>
            </a:r>
            <a:endParaRPr b="0" i="0" sz="700" u="none" cap="none" strike="noStrike">
              <a:solidFill>
                <a:schemeClr val="dk1"/>
              </a:solidFill>
              <a:latin typeface="Calibri"/>
              <a:ea typeface="Calibri"/>
              <a:cs typeface="Calibri"/>
              <a:sym typeface="Calibri"/>
            </a:endParaRPr>
          </a:p>
        </p:txBody>
      </p:sp>
      <p:sp>
        <p:nvSpPr>
          <p:cNvPr id="1092" name="Google Shape;1092;p16"/>
          <p:cNvSpPr/>
          <p:nvPr/>
        </p:nvSpPr>
        <p:spPr>
          <a:xfrm>
            <a:off x="10241280" y="804672"/>
            <a:ext cx="1600200" cy="731520"/>
          </a:xfrm>
          <a:prstGeom prst="rect">
            <a:avLst/>
          </a:prstGeom>
          <a:solidFill>
            <a:srgbClr val="0A1F3A"/>
          </a:solidFill>
          <a:ln cap="flat" cmpd="sng" w="12700">
            <a:solidFill>
              <a:srgbClr val="1A335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3" name="Google Shape;1093;p16"/>
          <p:cNvSpPr/>
          <p:nvPr/>
        </p:nvSpPr>
        <p:spPr>
          <a:xfrm>
            <a:off x="10332720" y="850392"/>
            <a:ext cx="128016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1600"/>
              <a:buFont typeface="Montserrat"/>
              <a:buNone/>
            </a:pPr>
            <a:r>
              <a:rPr b="1" i="0" lang="en-US" sz="1600" u="none" cap="none" strike="noStrike">
                <a:solidFill>
                  <a:srgbClr val="A0B4C8"/>
                </a:solidFill>
                <a:latin typeface="Montserrat"/>
                <a:ea typeface="Montserrat"/>
                <a:cs typeface="Montserrat"/>
                <a:sym typeface="Montserrat"/>
              </a:rPr>
              <a:t>V1</a:t>
            </a:r>
            <a:endParaRPr b="0" i="0" sz="1600" u="none" cap="none" strike="noStrike">
              <a:solidFill>
                <a:schemeClr val="dk1"/>
              </a:solidFill>
              <a:latin typeface="Calibri"/>
              <a:ea typeface="Calibri"/>
              <a:cs typeface="Calibri"/>
              <a:sym typeface="Calibri"/>
            </a:endParaRPr>
          </a:p>
        </p:txBody>
      </p:sp>
      <p:sp>
        <p:nvSpPr>
          <p:cNvPr id="1094" name="Google Shape;1094;p16"/>
          <p:cNvSpPr/>
          <p:nvPr/>
        </p:nvSpPr>
        <p:spPr>
          <a:xfrm>
            <a:off x="11521440" y="850392"/>
            <a:ext cx="274320" cy="23774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334466"/>
              </a:buClr>
              <a:buSzPts val="1100"/>
              <a:buFont typeface="Calibri"/>
              <a:buNone/>
            </a:pPr>
            <a:r>
              <a:rPr b="0" i="0" lang="en-US" sz="1100" u="none" cap="none" strike="noStrike">
                <a:solidFill>
                  <a:srgbClr val="334466"/>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1095" name="Google Shape;1095;p16"/>
          <p:cNvSpPr/>
          <p:nvPr/>
        </p:nvSpPr>
        <p:spPr>
          <a:xfrm>
            <a:off x="10332720" y="114300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50"/>
              <a:buFont typeface="Montserrat"/>
              <a:buNone/>
            </a:pPr>
            <a:r>
              <a:rPr b="0" i="0" lang="en-US" sz="750" u="none" cap="none" strike="noStrike">
                <a:solidFill>
                  <a:srgbClr val="334466"/>
                </a:solidFill>
                <a:latin typeface="Montserrat"/>
                <a:ea typeface="Montserrat"/>
                <a:cs typeface="Montserrat"/>
                <a:sym typeface="Montserrat"/>
              </a:rPr>
              <a:t>Student Value</a:t>
            </a:r>
            <a:endParaRPr b="0" i="0" sz="750" u="none" cap="none" strike="noStrike">
              <a:solidFill>
                <a:schemeClr val="dk1"/>
              </a:solidFill>
              <a:latin typeface="Calibri"/>
              <a:ea typeface="Calibri"/>
              <a:cs typeface="Calibri"/>
              <a:sym typeface="Calibri"/>
            </a:endParaRPr>
          </a:p>
        </p:txBody>
      </p:sp>
      <p:sp>
        <p:nvSpPr>
          <p:cNvPr id="1096" name="Google Shape;1096;p16"/>
          <p:cNvSpPr/>
          <p:nvPr/>
        </p:nvSpPr>
        <p:spPr>
          <a:xfrm>
            <a:off x="10332720" y="1325880"/>
            <a:ext cx="1463040" cy="16459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00"/>
              <a:buFont typeface="Calibri"/>
              <a:buNone/>
            </a:pPr>
            <a:r>
              <a:rPr b="0" i="0" lang="en-US" sz="700" u="none" cap="none" strike="noStrike">
                <a:solidFill>
                  <a:srgbClr val="334466"/>
                </a:solidFill>
                <a:latin typeface="Calibri"/>
                <a:ea typeface="Calibri"/>
                <a:cs typeface="Calibri"/>
                <a:sym typeface="Calibri"/>
              </a:rPr>
              <a:t>Diagnostic</a:t>
            </a:r>
            <a:endParaRPr b="0" i="0" sz="700" u="none" cap="none" strike="noStrike">
              <a:solidFill>
                <a:schemeClr val="dk1"/>
              </a:solidFill>
              <a:latin typeface="Calibri"/>
              <a:ea typeface="Calibri"/>
              <a:cs typeface="Calibri"/>
              <a:sym typeface="Calibri"/>
            </a:endParaRPr>
          </a:p>
        </p:txBody>
      </p:sp>
      <p:sp>
        <p:nvSpPr>
          <p:cNvPr id="1097" name="Google Shape;1097;p16"/>
          <p:cNvSpPr/>
          <p:nvPr/>
        </p:nvSpPr>
        <p:spPr>
          <a:xfrm>
            <a:off x="10241280" y="1609344"/>
            <a:ext cx="1600200" cy="731520"/>
          </a:xfrm>
          <a:prstGeom prst="rect">
            <a:avLst/>
          </a:prstGeom>
          <a:solidFill>
            <a:srgbClr val="0A1F3A"/>
          </a:solidFill>
          <a:ln cap="flat" cmpd="sng" w="12700">
            <a:solidFill>
              <a:srgbClr val="1A335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8" name="Google Shape;1098;p16"/>
          <p:cNvSpPr/>
          <p:nvPr/>
        </p:nvSpPr>
        <p:spPr>
          <a:xfrm>
            <a:off x="10332720" y="1655064"/>
            <a:ext cx="128016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1600"/>
              <a:buFont typeface="Montserrat"/>
              <a:buNone/>
            </a:pPr>
            <a:r>
              <a:rPr b="1" i="0" lang="en-US" sz="1600" u="none" cap="none" strike="noStrike">
                <a:solidFill>
                  <a:srgbClr val="A0B4C8"/>
                </a:solidFill>
                <a:latin typeface="Montserrat"/>
                <a:ea typeface="Montserrat"/>
                <a:cs typeface="Montserrat"/>
                <a:sym typeface="Montserrat"/>
              </a:rPr>
              <a:t>V2</a:t>
            </a:r>
            <a:endParaRPr b="0" i="0" sz="1600" u="none" cap="none" strike="noStrike">
              <a:solidFill>
                <a:schemeClr val="dk1"/>
              </a:solidFill>
              <a:latin typeface="Calibri"/>
              <a:ea typeface="Calibri"/>
              <a:cs typeface="Calibri"/>
              <a:sym typeface="Calibri"/>
            </a:endParaRPr>
          </a:p>
        </p:txBody>
      </p:sp>
      <p:sp>
        <p:nvSpPr>
          <p:cNvPr id="1099" name="Google Shape;1099;p16"/>
          <p:cNvSpPr/>
          <p:nvPr/>
        </p:nvSpPr>
        <p:spPr>
          <a:xfrm>
            <a:off x="11521440" y="1655064"/>
            <a:ext cx="274320" cy="23774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334466"/>
              </a:buClr>
              <a:buSzPts val="1100"/>
              <a:buFont typeface="Calibri"/>
              <a:buNone/>
            </a:pPr>
            <a:r>
              <a:rPr b="0" i="0" lang="en-US" sz="1100" u="none" cap="none" strike="noStrike">
                <a:solidFill>
                  <a:srgbClr val="334466"/>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1100" name="Google Shape;1100;p16"/>
          <p:cNvSpPr/>
          <p:nvPr/>
        </p:nvSpPr>
        <p:spPr>
          <a:xfrm>
            <a:off x="10332720" y="1947672"/>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50"/>
              <a:buFont typeface="Montserrat"/>
              <a:buNone/>
            </a:pPr>
            <a:r>
              <a:rPr b="0" i="0" lang="en-US" sz="750" u="none" cap="none" strike="noStrike">
                <a:solidFill>
                  <a:srgbClr val="334466"/>
                </a:solidFill>
                <a:latin typeface="Montserrat"/>
                <a:ea typeface="Montserrat"/>
                <a:cs typeface="Montserrat"/>
                <a:sym typeface="Montserrat"/>
              </a:rPr>
              <a:t>Employee Value</a:t>
            </a:r>
            <a:endParaRPr b="0" i="0" sz="750" u="none" cap="none" strike="noStrike">
              <a:solidFill>
                <a:schemeClr val="dk1"/>
              </a:solidFill>
              <a:latin typeface="Calibri"/>
              <a:ea typeface="Calibri"/>
              <a:cs typeface="Calibri"/>
              <a:sym typeface="Calibri"/>
            </a:endParaRPr>
          </a:p>
        </p:txBody>
      </p:sp>
      <p:sp>
        <p:nvSpPr>
          <p:cNvPr id="1101" name="Google Shape;1101;p16"/>
          <p:cNvSpPr/>
          <p:nvPr/>
        </p:nvSpPr>
        <p:spPr>
          <a:xfrm>
            <a:off x="10332720" y="2130552"/>
            <a:ext cx="1463040" cy="16459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00"/>
              <a:buFont typeface="Calibri"/>
              <a:buNone/>
            </a:pPr>
            <a:r>
              <a:rPr b="0" i="0" lang="en-US" sz="700" u="none" cap="none" strike="noStrike">
                <a:solidFill>
                  <a:srgbClr val="334466"/>
                </a:solidFill>
                <a:latin typeface="Calibri"/>
                <a:ea typeface="Calibri"/>
                <a:cs typeface="Calibri"/>
                <a:sym typeface="Calibri"/>
              </a:rPr>
              <a:t>Diagnostic</a:t>
            </a:r>
            <a:endParaRPr b="0" i="0" sz="700" u="none" cap="none" strike="noStrike">
              <a:solidFill>
                <a:schemeClr val="dk1"/>
              </a:solidFill>
              <a:latin typeface="Calibri"/>
              <a:ea typeface="Calibri"/>
              <a:cs typeface="Calibri"/>
              <a:sym typeface="Calibri"/>
            </a:endParaRPr>
          </a:p>
        </p:txBody>
      </p:sp>
      <p:sp>
        <p:nvSpPr>
          <p:cNvPr id="1102" name="Google Shape;1102;p16"/>
          <p:cNvSpPr/>
          <p:nvPr/>
        </p:nvSpPr>
        <p:spPr>
          <a:xfrm>
            <a:off x="10241280" y="2414016"/>
            <a:ext cx="1600200" cy="731520"/>
          </a:xfrm>
          <a:prstGeom prst="rect">
            <a:avLst/>
          </a:prstGeom>
          <a:solidFill>
            <a:srgbClr val="FFBF00"/>
          </a:solidFill>
          <a:ln cap="flat" cmpd="sng" w="12700">
            <a:solidFill>
              <a:srgbClr val="FFBF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3" name="Google Shape;1103;p16"/>
          <p:cNvSpPr/>
          <p:nvPr/>
        </p:nvSpPr>
        <p:spPr>
          <a:xfrm>
            <a:off x="10332720" y="2459736"/>
            <a:ext cx="128016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600"/>
              <a:buFont typeface="Montserrat"/>
              <a:buNone/>
            </a:pPr>
            <a:r>
              <a:rPr b="1" i="0" lang="en-US" sz="1600" u="none" cap="none" strike="noStrike">
                <a:solidFill>
                  <a:srgbClr val="002147"/>
                </a:solidFill>
                <a:latin typeface="Montserrat"/>
                <a:ea typeface="Montserrat"/>
                <a:cs typeface="Montserrat"/>
                <a:sym typeface="Montserrat"/>
              </a:rPr>
              <a:t>V3</a:t>
            </a:r>
            <a:endParaRPr b="0" i="0" sz="1600" u="none" cap="none" strike="noStrike">
              <a:solidFill>
                <a:schemeClr val="dk1"/>
              </a:solidFill>
              <a:latin typeface="Calibri"/>
              <a:ea typeface="Calibri"/>
              <a:cs typeface="Calibri"/>
              <a:sym typeface="Calibri"/>
            </a:endParaRPr>
          </a:p>
        </p:txBody>
      </p:sp>
      <p:sp>
        <p:nvSpPr>
          <p:cNvPr id="1104" name="Google Shape;1104;p16"/>
          <p:cNvSpPr/>
          <p:nvPr/>
        </p:nvSpPr>
        <p:spPr>
          <a:xfrm>
            <a:off x="11521440" y="2459736"/>
            <a:ext cx="274320" cy="23774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147"/>
              </a:buClr>
              <a:buSzPts val="1100"/>
              <a:buFont typeface="Calibri"/>
              <a:buNone/>
            </a:pPr>
            <a:r>
              <a:rPr b="0" i="0" lang="en-US" sz="1100" u="none" cap="none" strike="noStrike">
                <a:solidFill>
                  <a:srgbClr val="002147"/>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1105" name="Google Shape;1105;p16"/>
          <p:cNvSpPr/>
          <p:nvPr/>
        </p:nvSpPr>
        <p:spPr>
          <a:xfrm>
            <a:off x="10332720" y="2752344"/>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Student Momentum</a:t>
            </a:r>
            <a:endParaRPr b="0" i="0" sz="750" u="none" cap="none" strike="noStrike">
              <a:solidFill>
                <a:schemeClr val="dk1"/>
              </a:solidFill>
              <a:latin typeface="Calibri"/>
              <a:ea typeface="Calibri"/>
              <a:cs typeface="Calibri"/>
              <a:sym typeface="Calibri"/>
            </a:endParaRPr>
          </a:p>
        </p:txBody>
      </p:sp>
      <p:sp>
        <p:nvSpPr>
          <p:cNvPr id="1106" name="Google Shape;1106;p16"/>
          <p:cNvSpPr/>
          <p:nvPr/>
        </p:nvSpPr>
        <p:spPr>
          <a:xfrm>
            <a:off x="10332720" y="2935224"/>
            <a:ext cx="1463040" cy="16459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700"/>
              <a:buFont typeface="Calibri"/>
              <a:buNone/>
            </a:pPr>
            <a:r>
              <a:rPr b="0" i="0" lang="en-US" sz="700" u="none" cap="none" strike="noStrike">
                <a:solidFill>
                  <a:srgbClr val="002147"/>
                </a:solidFill>
                <a:latin typeface="Calibri"/>
                <a:ea typeface="Calibri"/>
                <a:cs typeface="Calibri"/>
                <a:sym typeface="Calibri"/>
              </a:rPr>
              <a:t>Diagnostic</a:t>
            </a:r>
            <a:endParaRPr b="0" i="0" sz="700" u="none" cap="none" strike="noStrike">
              <a:solidFill>
                <a:schemeClr val="dk1"/>
              </a:solidFill>
              <a:latin typeface="Calibri"/>
              <a:ea typeface="Calibri"/>
              <a:cs typeface="Calibri"/>
              <a:sym typeface="Calibri"/>
            </a:endParaRPr>
          </a:p>
        </p:txBody>
      </p:sp>
      <p:sp>
        <p:nvSpPr>
          <p:cNvPr id="1107" name="Google Shape;1107;p16"/>
          <p:cNvSpPr/>
          <p:nvPr/>
        </p:nvSpPr>
        <p:spPr>
          <a:xfrm>
            <a:off x="10241280" y="3218688"/>
            <a:ext cx="1600200" cy="731520"/>
          </a:xfrm>
          <a:prstGeom prst="rect">
            <a:avLst/>
          </a:prstGeom>
          <a:solidFill>
            <a:srgbClr val="0A1F3A"/>
          </a:solidFill>
          <a:ln cap="flat" cmpd="sng" w="12700">
            <a:solidFill>
              <a:srgbClr val="1A335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8" name="Google Shape;1108;p16"/>
          <p:cNvSpPr/>
          <p:nvPr/>
        </p:nvSpPr>
        <p:spPr>
          <a:xfrm>
            <a:off x="10332720" y="3264408"/>
            <a:ext cx="128016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1600"/>
              <a:buFont typeface="Montserrat"/>
              <a:buNone/>
            </a:pPr>
            <a:r>
              <a:rPr b="1" i="0" lang="en-US" sz="1600" u="none" cap="none" strike="noStrike">
                <a:solidFill>
                  <a:srgbClr val="A0B4C8"/>
                </a:solidFill>
                <a:latin typeface="Montserrat"/>
                <a:ea typeface="Montserrat"/>
                <a:cs typeface="Montserrat"/>
                <a:sym typeface="Montserrat"/>
              </a:rPr>
              <a:t>V4</a:t>
            </a:r>
            <a:endParaRPr b="0" i="0" sz="1600" u="none" cap="none" strike="noStrike">
              <a:solidFill>
                <a:schemeClr val="dk1"/>
              </a:solidFill>
              <a:latin typeface="Calibri"/>
              <a:ea typeface="Calibri"/>
              <a:cs typeface="Calibri"/>
              <a:sym typeface="Calibri"/>
            </a:endParaRPr>
          </a:p>
        </p:txBody>
      </p:sp>
      <p:sp>
        <p:nvSpPr>
          <p:cNvPr id="1109" name="Google Shape;1109;p16"/>
          <p:cNvSpPr/>
          <p:nvPr/>
        </p:nvSpPr>
        <p:spPr>
          <a:xfrm>
            <a:off x="11521440" y="3264408"/>
            <a:ext cx="274320" cy="23774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334466"/>
              </a:buClr>
              <a:buSzPts val="1100"/>
              <a:buFont typeface="Calibri"/>
              <a:buNone/>
            </a:pPr>
            <a:r>
              <a:rPr b="0" i="0" lang="en-US" sz="1100" u="none" cap="none" strike="noStrike">
                <a:solidFill>
                  <a:srgbClr val="334466"/>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1110" name="Google Shape;1110;p16"/>
          <p:cNvSpPr/>
          <p:nvPr/>
        </p:nvSpPr>
        <p:spPr>
          <a:xfrm>
            <a:off x="10332720" y="3557016"/>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50"/>
              <a:buFont typeface="Montserrat"/>
              <a:buNone/>
            </a:pPr>
            <a:r>
              <a:rPr b="0" i="0" lang="en-US" sz="750" u="none" cap="none" strike="noStrike">
                <a:solidFill>
                  <a:srgbClr val="334466"/>
                </a:solidFill>
                <a:latin typeface="Montserrat"/>
                <a:ea typeface="Montserrat"/>
                <a:cs typeface="Montserrat"/>
                <a:sym typeface="Montserrat"/>
              </a:rPr>
              <a:t>Main Scheme</a:t>
            </a:r>
            <a:endParaRPr b="0" i="0" sz="750" u="none" cap="none" strike="noStrike">
              <a:solidFill>
                <a:schemeClr val="dk1"/>
              </a:solidFill>
              <a:latin typeface="Calibri"/>
              <a:ea typeface="Calibri"/>
              <a:cs typeface="Calibri"/>
              <a:sym typeface="Calibri"/>
            </a:endParaRPr>
          </a:p>
        </p:txBody>
      </p:sp>
      <p:sp>
        <p:nvSpPr>
          <p:cNvPr id="1111" name="Google Shape;1111;p16"/>
          <p:cNvSpPr/>
          <p:nvPr/>
        </p:nvSpPr>
        <p:spPr>
          <a:xfrm>
            <a:off x="10332720" y="3739896"/>
            <a:ext cx="1463040" cy="16459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00"/>
              <a:buFont typeface="Calibri"/>
              <a:buNone/>
            </a:pPr>
            <a:r>
              <a:rPr b="0" i="0" lang="en-US" sz="700" u="none" cap="none" strike="noStrike">
                <a:solidFill>
                  <a:srgbClr val="334466"/>
                </a:solidFill>
                <a:latin typeface="Calibri"/>
                <a:ea typeface="Calibri"/>
                <a:cs typeface="Calibri"/>
                <a:sym typeface="Calibri"/>
              </a:rPr>
              <a:t>Conversion</a:t>
            </a:r>
            <a:endParaRPr b="0" i="0" sz="700" u="none" cap="none" strike="noStrike">
              <a:solidFill>
                <a:schemeClr val="dk1"/>
              </a:solidFill>
              <a:latin typeface="Calibri"/>
              <a:ea typeface="Calibri"/>
              <a:cs typeface="Calibri"/>
              <a:sym typeface="Calibri"/>
            </a:endParaRPr>
          </a:p>
        </p:txBody>
      </p:sp>
      <p:sp>
        <p:nvSpPr>
          <p:cNvPr id="1112" name="Google Shape;1112;p16"/>
          <p:cNvSpPr/>
          <p:nvPr/>
        </p:nvSpPr>
        <p:spPr>
          <a:xfrm>
            <a:off x="10241280" y="4023360"/>
            <a:ext cx="1600200" cy="731520"/>
          </a:xfrm>
          <a:prstGeom prst="rect">
            <a:avLst/>
          </a:prstGeom>
          <a:solidFill>
            <a:srgbClr val="0A1F3A"/>
          </a:solidFill>
          <a:ln cap="flat" cmpd="sng" w="12700">
            <a:solidFill>
              <a:srgbClr val="1A335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3" name="Google Shape;1113;p16"/>
          <p:cNvSpPr/>
          <p:nvPr/>
        </p:nvSpPr>
        <p:spPr>
          <a:xfrm>
            <a:off x="10332720" y="4069080"/>
            <a:ext cx="128016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1600"/>
              <a:buFont typeface="Montserrat"/>
              <a:buNone/>
            </a:pPr>
            <a:r>
              <a:rPr b="1" i="0" lang="en-US" sz="1600" u="none" cap="none" strike="noStrike">
                <a:solidFill>
                  <a:srgbClr val="A0B4C8"/>
                </a:solidFill>
                <a:latin typeface="Montserrat"/>
                <a:ea typeface="Montserrat"/>
                <a:cs typeface="Montserrat"/>
                <a:sym typeface="Montserrat"/>
              </a:rPr>
              <a:t>CED</a:t>
            </a:r>
            <a:endParaRPr b="0" i="0" sz="1600" u="none" cap="none" strike="noStrike">
              <a:solidFill>
                <a:schemeClr val="dk1"/>
              </a:solidFill>
              <a:latin typeface="Calibri"/>
              <a:ea typeface="Calibri"/>
              <a:cs typeface="Calibri"/>
              <a:sym typeface="Calibri"/>
            </a:endParaRPr>
          </a:p>
        </p:txBody>
      </p:sp>
      <p:sp>
        <p:nvSpPr>
          <p:cNvPr id="1114" name="Google Shape;1114;p16"/>
          <p:cNvSpPr/>
          <p:nvPr/>
        </p:nvSpPr>
        <p:spPr>
          <a:xfrm>
            <a:off x="11521440" y="4069080"/>
            <a:ext cx="274320" cy="23774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334466"/>
              </a:buClr>
              <a:buSzPts val="1100"/>
              <a:buFont typeface="Calibri"/>
              <a:buNone/>
            </a:pPr>
            <a:r>
              <a:rPr b="0" i="0" lang="en-US" sz="1100" u="none" cap="none" strike="noStrike">
                <a:solidFill>
                  <a:srgbClr val="334466"/>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1115" name="Google Shape;1115;p16"/>
          <p:cNvSpPr/>
          <p:nvPr/>
        </p:nvSpPr>
        <p:spPr>
          <a:xfrm>
            <a:off x="10332720" y="4361688"/>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50"/>
              <a:buFont typeface="Montserrat"/>
              <a:buNone/>
            </a:pPr>
            <a:r>
              <a:rPr b="0" i="0" lang="en-US" sz="750" u="none" cap="none" strike="noStrike">
                <a:solidFill>
                  <a:srgbClr val="334466"/>
                </a:solidFill>
                <a:latin typeface="Montserrat"/>
                <a:ea typeface="Montserrat"/>
                <a:cs typeface="Montserrat"/>
                <a:sym typeface="Montserrat"/>
              </a:rPr>
              <a:t>Clearing Exposure</a:t>
            </a:r>
            <a:endParaRPr b="0" i="0" sz="750" u="none" cap="none" strike="noStrike">
              <a:solidFill>
                <a:schemeClr val="dk1"/>
              </a:solidFill>
              <a:latin typeface="Calibri"/>
              <a:ea typeface="Calibri"/>
              <a:cs typeface="Calibri"/>
              <a:sym typeface="Calibri"/>
            </a:endParaRPr>
          </a:p>
        </p:txBody>
      </p:sp>
      <p:sp>
        <p:nvSpPr>
          <p:cNvPr id="1116" name="Google Shape;1116;p16"/>
          <p:cNvSpPr/>
          <p:nvPr/>
        </p:nvSpPr>
        <p:spPr>
          <a:xfrm>
            <a:off x="10332720" y="4544568"/>
            <a:ext cx="1463040" cy="16459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00"/>
              <a:buFont typeface="Calibri"/>
              <a:buNone/>
            </a:pPr>
            <a:r>
              <a:rPr b="0" i="0" lang="en-US" sz="700" u="none" cap="none" strike="noStrike">
                <a:solidFill>
                  <a:srgbClr val="334466"/>
                </a:solidFill>
                <a:latin typeface="Calibri"/>
                <a:ea typeface="Calibri"/>
                <a:cs typeface="Calibri"/>
                <a:sym typeface="Calibri"/>
              </a:rPr>
              <a:t>Diagnostic</a:t>
            </a:r>
            <a:endParaRPr b="0" i="0" sz="700" u="none" cap="none" strike="noStrike">
              <a:solidFill>
                <a:schemeClr val="dk1"/>
              </a:solidFill>
              <a:latin typeface="Calibri"/>
              <a:ea typeface="Calibri"/>
              <a:cs typeface="Calibri"/>
              <a:sym typeface="Calibri"/>
            </a:endParaRPr>
          </a:p>
        </p:txBody>
      </p:sp>
      <p:sp>
        <p:nvSpPr>
          <p:cNvPr id="1117" name="Google Shape;1117;p16"/>
          <p:cNvSpPr/>
          <p:nvPr/>
        </p:nvSpPr>
        <p:spPr>
          <a:xfrm>
            <a:off x="10241280" y="4828032"/>
            <a:ext cx="1600200" cy="731520"/>
          </a:xfrm>
          <a:prstGeom prst="rect">
            <a:avLst/>
          </a:prstGeom>
          <a:solidFill>
            <a:srgbClr val="0A1F3A"/>
          </a:solidFill>
          <a:ln cap="flat" cmpd="sng" w="12700">
            <a:solidFill>
              <a:srgbClr val="1A335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8" name="Google Shape;1118;p16"/>
          <p:cNvSpPr/>
          <p:nvPr/>
        </p:nvSpPr>
        <p:spPr>
          <a:xfrm>
            <a:off x="10332720" y="4873752"/>
            <a:ext cx="128016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1600"/>
              <a:buFont typeface="Montserrat"/>
              <a:buNone/>
            </a:pPr>
            <a:r>
              <a:rPr b="1" i="0" lang="en-US" sz="1600" u="none" cap="none" strike="noStrike">
                <a:solidFill>
                  <a:srgbClr val="00CED1"/>
                </a:solidFill>
                <a:latin typeface="Montserrat"/>
                <a:ea typeface="Montserrat"/>
                <a:cs typeface="Montserrat"/>
                <a:sym typeface="Montserrat"/>
              </a:rPr>
              <a:t>IHD</a:t>
            </a:r>
            <a:endParaRPr b="0" i="0" sz="1600" u="none" cap="none" strike="noStrike">
              <a:solidFill>
                <a:schemeClr val="dk1"/>
              </a:solidFill>
              <a:latin typeface="Calibri"/>
              <a:ea typeface="Calibri"/>
              <a:cs typeface="Calibri"/>
              <a:sym typeface="Calibri"/>
            </a:endParaRPr>
          </a:p>
        </p:txBody>
      </p:sp>
      <p:sp>
        <p:nvSpPr>
          <p:cNvPr id="1119" name="Google Shape;1119;p16"/>
          <p:cNvSpPr/>
          <p:nvPr/>
        </p:nvSpPr>
        <p:spPr>
          <a:xfrm>
            <a:off x="11521440" y="4873752"/>
            <a:ext cx="274320" cy="23774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334466"/>
              </a:buClr>
              <a:buSzPts val="1100"/>
              <a:buFont typeface="Calibri"/>
              <a:buNone/>
            </a:pPr>
            <a:r>
              <a:rPr b="0" i="0" lang="en-US" sz="1100" u="none" cap="none" strike="noStrike">
                <a:solidFill>
                  <a:srgbClr val="334466"/>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1120" name="Google Shape;1120;p16"/>
          <p:cNvSpPr/>
          <p:nvPr/>
        </p:nvSpPr>
        <p:spPr>
          <a:xfrm>
            <a:off x="10332720" y="5166360"/>
            <a:ext cx="146304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50"/>
              <a:buFont typeface="Montserrat"/>
              <a:buNone/>
            </a:pPr>
            <a:r>
              <a:rPr b="0" i="0" lang="en-US" sz="750" u="none" cap="none" strike="noStrike">
                <a:solidFill>
                  <a:srgbClr val="334466"/>
                </a:solidFill>
                <a:latin typeface="Montserrat"/>
                <a:ea typeface="Montserrat"/>
                <a:cs typeface="Montserrat"/>
                <a:sym typeface="Montserrat"/>
              </a:rPr>
              <a:t>Institutional</a:t>
            </a:r>
            <a:endParaRPr b="0" i="0" sz="750" u="none" cap="none" strike="noStrike">
              <a:solidFill>
                <a:schemeClr val="dk1"/>
              </a:solidFill>
              <a:latin typeface="Calibri"/>
              <a:ea typeface="Calibri"/>
              <a:cs typeface="Calibri"/>
              <a:sym typeface="Calibri"/>
            </a:endParaRPr>
          </a:p>
        </p:txBody>
      </p:sp>
      <p:sp>
        <p:nvSpPr>
          <p:cNvPr id="1121" name="Google Shape;1121;p16"/>
          <p:cNvSpPr/>
          <p:nvPr/>
        </p:nvSpPr>
        <p:spPr>
          <a:xfrm>
            <a:off x="10332720" y="5349240"/>
            <a:ext cx="1463040" cy="16459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34466"/>
              </a:buClr>
              <a:buSzPts val="700"/>
              <a:buFont typeface="Calibri"/>
              <a:buNone/>
            </a:pPr>
            <a:r>
              <a:rPr b="0" i="0" lang="en-US" sz="700" u="none" cap="none" strike="noStrike">
                <a:solidFill>
                  <a:srgbClr val="334466"/>
                </a:solidFill>
                <a:latin typeface="Calibri"/>
                <a:ea typeface="Calibri"/>
                <a:cs typeface="Calibri"/>
                <a:sym typeface="Calibri"/>
              </a:rPr>
              <a:t>Health Diag.</a:t>
            </a:r>
            <a:endParaRPr b="0" i="0" sz="700" u="none" cap="none" strike="noStrike">
              <a:solidFill>
                <a:schemeClr val="dk1"/>
              </a:solidFill>
              <a:latin typeface="Calibri"/>
              <a:ea typeface="Calibri"/>
              <a:cs typeface="Calibri"/>
              <a:sym typeface="Calibri"/>
            </a:endParaRPr>
          </a:p>
        </p:txBody>
      </p:sp>
      <p:sp>
        <p:nvSpPr>
          <p:cNvPr id="1122" name="Google Shape;1122;p16"/>
          <p:cNvSpPr/>
          <p:nvPr/>
        </p:nvSpPr>
        <p:spPr>
          <a:xfrm>
            <a:off x="0" y="6309360"/>
            <a:ext cx="12188952" cy="54864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3" name="Google Shape;1123;p16"/>
          <p:cNvSpPr/>
          <p:nvPr/>
        </p:nvSpPr>
        <p:spPr>
          <a:xfrm>
            <a:off x="365760" y="6364224"/>
            <a:ext cx="114300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750"/>
              <a:buFont typeface="Calibri"/>
              <a:buNone/>
            </a:pPr>
            <a:r>
              <a:rPr b="0" i="0" lang="en-US" sz="750" u="none" cap="none" strike="noStrike">
                <a:solidFill>
                  <a:srgbClr val="002147"/>
                </a:solidFill>
                <a:latin typeface="Calibri"/>
                <a:ea typeface="Calibri"/>
                <a:cs typeface="Calibri"/>
                <a:sym typeface="Calibri"/>
              </a:rPr>
              <a:t>V3 Report  |  © Blairgowrie HE Advisory Limited 2026  |  Company No. 17140253  |  diagnostic@blairgowriehe.com</a:t>
            </a:r>
            <a:endParaRPr b="0" i="0" sz="75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6FA"/>
        </a:solidFill>
      </p:bgPr>
    </p:bg>
    <p:spTree>
      <p:nvGrpSpPr>
        <p:cNvPr id="32" name="Shape 32"/>
        <p:cNvGrpSpPr/>
        <p:nvPr/>
      </p:nvGrpSpPr>
      <p:grpSpPr>
        <a:xfrm>
          <a:off x="0" y="0"/>
          <a:ext cx="0" cy="0"/>
          <a:chOff x="0" y="0"/>
          <a:chExt cx="0" cy="0"/>
        </a:xfrm>
      </p:grpSpPr>
      <p:pic>
        <p:nvPicPr>
          <p:cNvPr descr="/Users/davidoconnor/Downloads/Blairgowrie_code_scripts/blairgowrie-assets/blairgowrie-logo-primary-on-light.png" id="33" name="Google Shape;33;p2"/>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34" name="Google Shape;34;p2"/>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36" name="Google Shape;36;p2"/>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CONTENTS</a:t>
            </a:r>
            <a:endParaRPr b="0" i="0" sz="750" u="none" cap="none" strike="noStrike">
              <a:solidFill>
                <a:schemeClr val="dk1"/>
              </a:solidFill>
              <a:latin typeface="Calibri"/>
              <a:ea typeface="Calibri"/>
              <a:cs typeface="Calibri"/>
              <a:sym typeface="Calibri"/>
            </a:endParaRPr>
          </a:p>
        </p:txBody>
      </p:sp>
      <p:sp>
        <p:nvSpPr>
          <p:cNvPr id="37" name="Google Shape;37;p2"/>
          <p:cNvSpPr/>
          <p:nvPr/>
        </p:nvSpPr>
        <p:spPr>
          <a:xfrm>
            <a:off x="365760" y="457200"/>
            <a:ext cx="109728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200"/>
              <a:buFont typeface="Montserrat"/>
              <a:buNone/>
            </a:pPr>
            <a:r>
              <a:rPr b="1" i="0" lang="en-US" sz="2200" u="none" cap="none" strike="noStrike">
                <a:solidFill>
                  <a:srgbClr val="002147"/>
                </a:solidFill>
                <a:latin typeface="Montserrat"/>
                <a:ea typeface="Montserrat"/>
                <a:cs typeface="Montserrat"/>
                <a:sym typeface="Montserrat"/>
              </a:rPr>
              <a:t>What This Report Contains</a:t>
            </a:r>
            <a:endParaRPr b="0" i="0" sz="2200" u="none" cap="none" strike="noStrike">
              <a:solidFill>
                <a:schemeClr val="dk1"/>
              </a:solidFill>
              <a:latin typeface="Calibri"/>
              <a:ea typeface="Calibri"/>
              <a:cs typeface="Calibri"/>
              <a:sym typeface="Calibri"/>
            </a:endParaRPr>
          </a:p>
        </p:txBody>
      </p:sp>
      <p:sp>
        <p:nvSpPr>
          <p:cNvPr id="38" name="Google Shape;38;p2"/>
          <p:cNvSpPr/>
          <p:nvPr/>
        </p:nvSpPr>
        <p:spPr>
          <a:xfrm>
            <a:off x="365760" y="914400"/>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
          <p:cNvSpPr/>
          <p:nvPr/>
        </p:nvSpPr>
        <p:spPr>
          <a:xfrm>
            <a:off x="365760" y="1051560"/>
            <a:ext cx="11457432" cy="65836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2"/>
          <p:cNvSpPr/>
          <p:nvPr/>
        </p:nvSpPr>
        <p:spPr>
          <a:xfrm>
            <a:off x="365760" y="1051560"/>
            <a:ext cx="457200" cy="658368"/>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a:off x="365760" y="1216152"/>
            <a:ext cx="457200" cy="32918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100"/>
              <a:buFont typeface="Montserrat"/>
              <a:buNone/>
            </a:pPr>
            <a:r>
              <a:rPr b="1" i="0" lang="en-US" sz="1100" u="none" cap="none" strike="noStrike">
                <a:solidFill>
                  <a:srgbClr val="00CED1"/>
                </a:solidFill>
                <a:latin typeface="Montserrat"/>
                <a:ea typeface="Montserrat"/>
                <a:cs typeface="Montserrat"/>
                <a:sym typeface="Montserrat"/>
              </a:rPr>
              <a:t>01</a:t>
            </a:r>
            <a:endParaRPr b="0" i="0" sz="1100" u="none" cap="none" strike="noStrike">
              <a:solidFill>
                <a:schemeClr val="dk1"/>
              </a:solidFill>
              <a:latin typeface="Calibri"/>
              <a:ea typeface="Calibri"/>
              <a:cs typeface="Calibri"/>
              <a:sym typeface="Calibri"/>
            </a:endParaRPr>
          </a:p>
        </p:txBody>
      </p:sp>
      <p:sp>
        <p:nvSpPr>
          <p:cNvPr id="42" name="Google Shape;42;p2"/>
          <p:cNvSpPr/>
          <p:nvPr/>
        </p:nvSpPr>
        <p:spPr>
          <a:xfrm>
            <a:off x="914400" y="1106424"/>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100"/>
              <a:buFont typeface="Montserrat"/>
              <a:buNone/>
            </a:pPr>
            <a:r>
              <a:rPr b="1" i="0" lang="en-US" sz="1100" u="none" cap="none" strike="noStrike">
                <a:solidFill>
                  <a:srgbClr val="002147"/>
                </a:solidFill>
                <a:latin typeface="Montserrat"/>
                <a:ea typeface="Montserrat"/>
                <a:cs typeface="Montserrat"/>
                <a:sym typeface="Montserrat"/>
              </a:rPr>
              <a:t>Executive Summary</a:t>
            </a:r>
            <a:endParaRPr b="0" i="0" sz="1100" u="none" cap="none" strike="noStrike">
              <a:solidFill>
                <a:schemeClr val="dk1"/>
              </a:solidFill>
              <a:latin typeface="Calibri"/>
              <a:ea typeface="Calibri"/>
              <a:cs typeface="Calibri"/>
              <a:sym typeface="Calibri"/>
            </a:endParaRPr>
          </a:p>
        </p:txBody>
      </p:sp>
      <p:sp>
        <p:nvSpPr>
          <p:cNvPr id="43" name="Google Shape;43;p2"/>
          <p:cNvSpPr/>
          <p:nvPr/>
        </p:nvSpPr>
        <p:spPr>
          <a:xfrm>
            <a:off x="914400" y="1380744"/>
            <a:ext cx="105156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900"/>
              <a:buFont typeface="Calibri"/>
              <a:buNone/>
            </a:pPr>
            <a:r>
              <a:rPr b="0" i="0" lang="en-US" sz="900" u="none" cap="none" strike="noStrike">
                <a:solidFill>
                  <a:srgbClr val="4D4D4D"/>
                </a:solidFill>
                <a:latin typeface="Calibri"/>
                <a:ea typeface="Calibri"/>
                <a:cs typeface="Calibri"/>
                <a:sym typeface="Calibri"/>
              </a:rPr>
              <a:t>Momentum Score, Verdict, and strategic headline.</a:t>
            </a:r>
            <a:endParaRPr b="0" i="0" sz="900" u="none" cap="none" strike="noStrike">
              <a:solidFill>
                <a:schemeClr val="dk1"/>
              </a:solidFill>
              <a:latin typeface="Calibri"/>
              <a:ea typeface="Calibri"/>
              <a:cs typeface="Calibri"/>
              <a:sym typeface="Calibri"/>
            </a:endParaRPr>
          </a:p>
        </p:txBody>
      </p:sp>
      <p:sp>
        <p:nvSpPr>
          <p:cNvPr id="44" name="Google Shape;44;p2"/>
          <p:cNvSpPr/>
          <p:nvPr/>
        </p:nvSpPr>
        <p:spPr>
          <a:xfrm>
            <a:off x="365760" y="1783080"/>
            <a:ext cx="11457432" cy="658368"/>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2"/>
          <p:cNvSpPr/>
          <p:nvPr/>
        </p:nvSpPr>
        <p:spPr>
          <a:xfrm>
            <a:off x="365760" y="1783080"/>
            <a:ext cx="457200" cy="658368"/>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2"/>
          <p:cNvSpPr/>
          <p:nvPr/>
        </p:nvSpPr>
        <p:spPr>
          <a:xfrm>
            <a:off x="365760" y="1947672"/>
            <a:ext cx="457200" cy="32918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100"/>
              <a:buFont typeface="Montserrat"/>
              <a:buNone/>
            </a:pPr>
            <a:r>
              <a:rPr b="1" i="0" lang="en-US" sz="1100" u="none" cap="none" strike="noStrike">
                <a:solidFill>
                  <a:srgbClr val="00CED1"/>
                </a:solidFill>
                <a:latin typeface="Montserrat"/>
                <a:ea typeface="Montserrat"/>
                <a:cs typeface="Montserrat"/>
                <a:sym typeface="Montserrat"/>
              </a:rPr>
              <a:t>02</a:t>
            </a:r>
            <a:endParaRPr b="0" i="0" sz="1100" u="none" cap="none" strike="noStrike">
              <a:solidFill>
                <a:schemeClr val="dk1"/>
              </a:solidFill>
              <a:latin typeface="Calibri"/>
              <a:ea typeface="Calibri"/>
              <a:cs typeface="Calibri"/>
              <a:sym typeface="Calibri"/>
            </a:endParaRPr>
          </a:p>
        </p:txBody>
      </p:sp>
      <p:sp>
        <p:nvSpPr>
          <p:cNvPr id="47" name="Google Shape;47;p2"/>
          <p:cNvSpPr/>
          <p:nvPr/>
        </p:nvSpPr>
        <p:spPr>
          <a:xfrm>
            <a:off x="914400" y="1837944"/>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100"/>
              <a:buFont typeface="Montserrat"/>
              <a:buNone/>
            </a:pPr>
            <a:r>
              <a:rPr b="1" i="0" lang="en-US" sz="1100" u="none" cap="none" strike="noStrike">
                <a:solidFill>
                  <a:srgbClr val="002147"/>
                </a:solidFill>
                <a:latin typeface="Montserrat"/>
                <a:ea typeface="Montserrat"/>
                <a:cs typeface="Montserrat"/>
                <a:sym typeface="Montserrat"/>
              </a:rPr>
              <a:t>Momentum Heatmap</a:t>
            </a:r>
            <a:endParaRPr b="0" i="0" sz="1100" u="none" cap="none" strike="noStrike">
              <a:solidFill>
                <a:schemeClr val="dk1"/>
              </a:solidFill>
              <a:latin typeface="Calibri"/>
              <a:ea typeface="Calibri"/>
              <a:cs typeface="Calibri"/>
              <a:sym typeface="Calibri"/>
            </a:endParaRPr>
          </a:p>
        </p:txBody>
      </p:sp>
      <p:sp>
        <p:nvSpPr>
          <p:cNvPr id="48" name="Google Shape;48;p2"/>
          <p:cNvSpPr/>
          <p:nvPr/>
        </p:nvSpPr>
        <p:spPr>
          <a:xfrm>
            <a:off x="914400" y="2112264"/>
            <a:ext cx="105156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900"/>
              <a:buFont typeface="Calibri"/>
              <a:buNone/>
            </a:pPr>
            <a:r>
              <a:rPr b="0" i="0" lang="en-US" sz="900" u="none" cap="none" strike="noStrike">
                <a:solidFill>
                  <a:srgbClr val="4D4D4D"/>
                </a:solidFill>
                <a:latin typeface="Calibri"/>
                <a:ea typeface="Calibri"/>
                <a:cs typeface="Calibri"/>
                <a:sym typeface="Calibri"/>
              </a:rPr>
              <a:t>RAG overview of all five admissions moments.</a:t>
            </a:r>
            <a:endParaRPr b="0" i="0" sz="900" u="none" cap="none" strike="noStrike">
              <a:solidFill>
                <a:schemeClr val="dk1"/>
              </a:solidFill>
              <a:latin typeface="Calibri"/>
              <a:ea typeface="Calibri"/>
              <a:cs typeface="Calibri"/>
              <a:sym typeface="Calibri"/>
            </a:endParaRPr>
          </a:p>
        </p:txBody>
      </p:sp>
      <p:sp>
        <p:nvSpPr>
          <p:cNvPr id="49" name="Google Shape;49;p2"/>
          <p:cNvSpPr/>
          <p:nvPr/>
        </p:nvSpPr>
        <p:spPr>
          <a:xfrm>
            <a:off x="365760" y="2514600"/>
            <a:ext cx="11457432" cy="65836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2"/>
          <p:cNvSpPr/>
          <p:nvPr/>
        </p:nvSpPr>
        <p:spPr>
          <a:xfrm>
            <a:off x="365760" y="2514600"/>
            <a:ext cx="457200" cy="658368"/>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2"/>
          <p:cNvSpPr/>
          <p:nvPr/>
        </p:nvSpPr>
        <p:spPr>
          <a:xfrm>
            <a:off x="365760" y="2679192"/>
            <a:ext cx="457200" cy="32918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100"/>
              <a:buFont typeface="Montserrat"/>
              <a:buNone/>
            </a:pPr>
            <a:r>
              <a:rPr b="1" i="0" lang="en-US" sz="1100" u="none" cap="none" strike="noStrike">
                <a:solidFill>
                  <a:srgbClr val="00CED1"/>
                </a:solidFill>
                <a:latin typeface="Montserrat"/>
                <a:ea typeface="Montserrat"/>
                <a:cs typeface="Montserrat"/>
                <a:sym typeface="Montserrat"/>
              </a:rPr>
              <a:t>03</a:t>
            </a:r>
            <a:endParaRPr b="0" i="0" sz="1100" u="none" cap="none" strike="noStrike">
              <a:solidFill>
                <a:schemeClr val="dk1"/>
              </a:solidFill>
              <a:latin typeface="Calibri"/>
              <a:ea typeface="Calibri"/>
              <a:cs typeface="Calibri"/>
              <a:sym typeface="Calibri"/>
            </a:endParaRPr>
          </a:p>
        </p:txBody>
      </p:sp>
      <p:sp>
        <p:nvSpPr>
          <p:cNvPr id="52" name="Google Shape;52;p2"/>
          <p:cNvSpPr/>
          <p:nvPr/>
        </p:nvSpPr>
        <p:spPr>
          <a:xfrm>
            <a:off x="914400" y="2569464"/>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100"/>
              <a:buFont typeface="Montserrat"/>
              <a:buNone/>
            </a:pPr>
            <a:r>
              <a:rPr b="1" i="0" lang="en-US" sz="1100" u="none" cap="none" strike="noStrike">
                <a:solidFill>
                  <a:srgbClr val="002147"/>
                </a:solidFill>
                <a:latin typeface="Montserrat"/>
                <a:ea typeface="Montserrat"/>
                <a:cs typeface="Montserrat"/>
                <a:sym typeface="Montserrat"/>
              </a:rPr>
              <a:t>Value Profile</a:t>
            </a:r>
            <a:endParaRPr b="0" i="0" sz="1100" u="none" cap="none" strike="noStrike">
              <a:solidFill>
                <a:schemeClr val="dk1"/>
              </a:solidFill>
              <a:latin typeface="Calibri"/>
              <a:ea typeface="Calibri"/>
              <a:cs typeface="Calibri"/>
              <a:sym typeface="Calibri"/>
            </a:endParaRPr>
          </a:p>
        </p:txBody>
      </p:sp>
      <p:sp>
        <p:nvSpPr>
          <p:cNvPr id="53" name="Google Shape;53;p2"/>
          <p:cNvSpPr/>
          <p:nvPr/>
        </p:nvSpPr>
        <p:spPr>
          <a:xfrm>
            <a:off x="914400" y="2843784"/>
            <a:ext cx="105156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900"/>
              <a:buFont typeface="Calibri"/>
              <a:buNone/>
            </a:pPr>
            <a:r>
              <a:rPr b="0" i="0" lang="en-US" sz="900" u="none" cap="none" strike="noStrike">
                <a:solidFill>
                  <a:srgbClr val="4D4D4D"/>
                </a:solidFill>
                <a:latin typeface="Calibri"/>
                <a:ea typeface="Calibri"/>
                <a:cs typeface="Calibri"/>
                <a:sym typeface="Calibri"/>
              </a:rPr>
              <a:t>How the institution performs across all eight BAVF dimensions.</a:t>
            </a:r>
            <a:endParaRPr b="0" i="0" sz="900" u="none" cap="none" strike="noStrike">
              <a:solidFill>
                <a:schemeClr val="dk1"/>
              </a:solidFill>
              <a:latin typeface="Calibri"/>
              <a:ea typeface="Calibri"/>
              <a:cs typeface="Calibri"/>
              <a:sym typeface="Calibri"/>
            </a:endParaRPr>
          </a:p>
        </p:txBody>
      </p:sp>
      <p:sp>
        <p:nvSpPr>
          <p:cNvPr id="54" name="Google Shape;54;p2"/>
          <p:cNvSpPr/>
          <p:nvPr/>
        </p:nvSpPr>
        <p:spPr>
          <a:xfrm>
            <a:off x="365760" y="3246120"/>
            <a:ext cx="11457432" cy="658368"/>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2"/>
          <p:cNvSpPr/>
          <p:nvPr/>
        </p:nvSpPr>
        <p:spPr>
          <a:xfrm>
            <a:off x="365760" y="3246120"/>
            <a:ext cx="457200" cy="658368"/>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2"/>
          <p:cNvSpPr/>
          <p:nvPr/>
        </p:nvSpPr>
        <p:spPr>
          <a:xfrm>
            <a:off x="365760" y="3410712"/>
            <a:ext cx="457200" cy="32918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100"/>
              <a:buFont typeface="Montserrat"/>
              <a:buNone/>
            </a:pPr>
            <a:r>
              <a:rPr b="1" i="0" lang="en-US" sz="1100" u="none" cap="none" strike="noStrike">
                <a:solidFill>
                  <a:srgbClr val="00CED1"/>
                </a:solidFill>
                <a:latin typeface="Montserrat"/>
                <a:ea typeface="Montserrat"/>
                <a:cs typeface="Montserrat"/>
                <a:sym typeface="Montserrat"/>
              </a:rPr>
              <a:t>04</a:t>
            </a:r>
            <a:endParaRPr b="0" i="0" sz="1100" u="none" cap="none" strike="noStrike">
              <a:solidFill>
                <a:schemeClr val="dk1"/>
              </a:solidFill>
              <a:latin typeface="Calibri"/>
              <a:ea typeface="Calibri"/>
              <a:cs typeface="Calibri"/>
              <a:sym typeface="Calibri"/>
            </a:endParaRPr>
          </a:p>
        </p:txBody>
      </p:sp>
      <p:sp>
        <p:nvSpPr>
          <p:cNvPr id="57" name="Google Shape;57;p2"/>
          <p:cNvSpPr/>
          <p:nvPr/>
        </p:nvSpPr>
        <p:spPr>
          <a:xfrm>
            <a:off x="914400" y="3300984"/>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100"/>
              <a:buFont typeface="Montserrat"/>
              <a:buNone/>
            </a:pPr>
            <a:r>
              <a:rPr b="1" i="0" lang="en-US" sz="1100" u="none" cap="none" strike="noStrike">
                <a:solidFill>
                  <a:srgbClr val="002147"/>
                </a:solidFill>
                <a:latin typeface="Montserrat"/>
                <a:ea typeface="Montserrat"/>
                <a:cs typeface="Montserrat"/>
                <a:sym typeface="Montserrat"/>
              </a:rPr>
              <a:t>Moment-by-Moment Breakdown</a:t>
            </a:r>
            <a:endParaRPr b="0" i="0" sz="1100" u="none" cap="none" strike="noStrike">
              <a:solidFill>
                <a:schemeClr val="dk1"/>
              </a:solidFill>
              <a:latin typeface="Calibri"/>
              <a:ea typeface="Calibri"/>
              <a:cs typeface="Calibri"/>
              <a:sym typeface="Calibri"/>
            </a:endParaRPr>
          </a:p>
        </p:txBody>
      </p:sp>
      <p:sp>
        <p:nvSpPr>
          <p:cNvPr id="58" name="Google Shape;58;p2"/>
          <p:cNvSpPr/>
          <p:nvPr/>
        </p:nvSpPr>
        <p:spPr>
          <a:xfrm>
            <a:off x="914400" y="3575304"/>
            <a:ext cx="105156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900"/>
              <a:buFont typeface="Calibri"/>
              <a:buNone/>
            </a:pPr>
            <a:r>
              <a:rPr b="0" i="0" lang="en-US" sz="900" u="none" cap="none" strike="noStrike">
                <a:solidFill>
                  <a:srgbClr val="4D4D4D"/>
                </a:solidFill>
                <a:latin typeface="Calibri"/>
                <a:ea typeface="Calibri"/>
                <a:cs typeface="Calibri"/>
                <a:sym typeface="Calibri"/>
              </a:rPr>
              <a:t>Detailed scoring and analysis for each of the five admissions moments.</a:t>
            </a:r>
            <a:endParaRPr b="0" i="0" sz="900" u="none" cap="none" strike="noStrike">
              <a:solidFill>
                <a:schemeClr val="dk1"/>
              </a:solidFill>
              <a:latin typeface="Calibri"/>
              <a:ea typeface="Calibri"/>
              <a:cs typeface="Calibri"/>
              <a:sym typeface="Calibri"/>
            </a:endParaRPr>
          </a:p>
        </p:txBody>
      </p:sp>
      <p:sp>
        <p:nvSpPr>
          <p:cNvPr id="59" name="Google Shape;59;p2"/>
          <p:cNvSpPr/>
          <p:nvPr/>
        </p:nvSpPr>
        <p:spPr>
          <a:xfrm>
            <a:off x="365760" y="3977640"/>
            <a:ext cx="11457432" cy="65836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2"/>
          <p:cNvSpPr/>
          <p:nvPr/>
        </p:nvSpPr>
        <p:spPr>
          <a:xfrm>
            <a:off x="365760" y="3977640"/>
            <a:ext cx="457200" cy="658368"/>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2"/>
          <p:cNvSpPr/>
          <p:nvPr/>
        </p:nvSpPr>
        <p:spPr>
          <a:xfrm>
            <a:off x="365760" y="4142232"/>
            <a:ext cx="457200" cy="32918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100"/>
              <a:buFont typeface="Montserrat"/>
              <a:buNone/>
            </a:pPr>
            <a:r>
              <a:rPr b="1" i="0" lang="en-US" sz="1100" u="none" cap="none" strike="noStrike">
                <a:solidFill>
                  <a:srgbClr val="00CED1"/>
                </a:solidFill>
                <a:latin typeface="Montserrat"/>
                <a:ea typeface="Montserrat"/>
                <a:cs typeface="Montserrat"/>
                <a:sym typeface="Montserrat"/>
              </a:rPr>
              <a:t>05</a:t>
            </a:r>
            <a:endParaRPr b="0" i="0" sz="1100" u="none" cap="none" strike="noStrike">
              <a:solidFill>
                <a:schemeClr val="dk1"/>
              </a:solidFill>
              <a:latin typeface="Calibri"/>
              <a:ea typeface="Calibri"/>
              <a:cs typeface="Calibri"/>
              <a:sym typeface="Calibri"/>
            </a:endParaRPr>
          </a:p>
        </p:txBody>
      </p:sp>
      <p:sp>
        <p:nvSpPr>
          <p:cNvPr id="62" name="Google Shape;62;p2"/>
          <p:cNvSpPr/>
          <p:nvPr/>
        </p:nvSpPr>
        <p:spPr>
          <a:xfrm>
            <a:off x="914400" y="4032504"/>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100"/>
              <a:buFont typeface="Montserrat"/>
              <a:buNone/>
            </a:pPr>
            <a:r>
              <a:rPr b="1" i="0" lang="en-US" sz="1100" u="none" cap="none" strike="noStrike">
                <a:solidFill>
                  <a:srgbClr val="002147"/>
                </a:solidFill>
                <a:latin typeface="Montserrat"/>
                <a:ea typeface="Montserrat"/>
                <a:cs typeface="Montserrat"/>
                <a:sym typeface="Montserrat"/>
              </a:rPr>
              <a:t>Top 2 Momentum Killers</a:t>
            </a:r>
            <a:endParaRPr b="0" i="0" sz="1100" u="none" cap="none" strike="noStrike">
              <a:solidFill>
                <a:schemeClr val="dk1"/>
              </a:solidFill>
              <a:latin typeface="Calibri"/>
              <a:ea typeface="Calibri"/>
              <a:cs typeface="Calibri"/>
              <a:sym typeface="Calibri"/>
            </a:endParaRPr>
          </a:p>
        </p:txBody>
      </p:sp>
      <p:sp>
        <p:nvSpPr>
          <p:cNvPr id="63" name="Google Shape;63;p2"/>
          <p:cNvSpPr/>
          <p:nvPr/>
        </p:nvSpPr>
        <p:spPr>
          <a:xfrm>
            <a:off x="914400" y="4306824"/>
            <a:ext cx="105156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900"/>
              <a:buFont typeface="Calibri"/>
              <a:buNone/>
            </a:pPr>
            <a:r>
              <a:rPr b="0" i="0" lang="en-US" sz="900" u="none" cap="none" strike="noStrike">
                <a:solidFill>
                  <a:srgbClr val="4D4D4D"/>
                </a:solidFill>
                <a:latin typeface="Calibri"/>
                <a:ea typeface="Calibri"/>
                <a:cs typeface="Calibri"/>
                <a:sym typeface="Calibri"/>
              </a:rPr>
              <a:t>The highest-impact failures — and what to do about them.</a:t>
            </a:r>
            <a:endParaRPr b="0" i="0" sz="900" u="none" cap="none" strike="noStrike">
              <a:solidFill>
                <a:schemeClr val="dk1"/>
              </a:solidFill>
              <a:latin typeface="Calibri"/>
              <a:ea typeface="Calibri"/>
              <a:cs typeface="Calibri"/>
              <a:sym typeface="Calibri"/>
            </a:endParaRPr>
          </a:p>
        </p:txBody>
      </p:sp>
      <p:sp>
        <p:nvSpPr>
          <p:cNvPr id="64" name="Google Shape;64;p2"/>
          <p:cNvSpPr/>
          <p:nvPr/>
        </p:nvSpPr>
        <p:spPr>
          <a:xfrm>
            <a:off x="365760" y="4709160"/>
            <a:ext cx="11457432" cy="658368"/>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2"/>
          <p:cNvSpPr/>
          <p:nvPr/>
        </p:nvSpPr>
        <p:spPr>
          <a:xfrm>
            <a:off x="365760" y="4709160"/>
            <a:ext cx="457200" cy="658368"/>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2"/>
          <p:cNvSpPr/>
          <p:nvPr/>
        </p:nvSpPr>
        <p:spPr>
          <a:xfrm>
            <a:off x="365760" y="4873752"/>
            <a:ext cx="457200" cy="32918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100"/>
              <a:buFont typeface="Montserrat"/>
              <a:buNone/>
            </a:pPr>
            <a:r>
              <a:rPr b="1" i="0" lang="en-US" sz="1100" u="none" cap="none" strike="noStrike">
                <a:solidFill>
                  <a:srgbClr val="00CED1"/>
                </a:solidFill>
                <a:latin typeface="Montserrat"/>
                <a:ea typeface="Montserrat"/>
                <a:cs typeface="Montserrat"/>
                <a:sym typeface="Montserrat"/>
              </a:rPr>
              <a:t>06</a:t>
            </a:r>
            <a:endParaRPr b="0" i="0" sz="1100" u="none" cap="none" strike="noStrike">
              <a:solidFill>
                <a:schemeClr val="dk1"/>
              </a:solidFill>
              <a:latin typeface="Calibri"/>
              <a:ea typeface="Calibri"/>
              <a:cs typeface="Calibri"/>
              <a:sym typeface="Calibri"/>
            </a:endParaRPr>
          </a:p>
        </p:txBody>
      </p:sp>
      <p:sp>
        <p:nvSpPr>
          <p:cNvPr id="67" name="Google Shape;67;p2"/>
          <p:cNvSpPr/>
          <p:nvPr/>
        </p:nvSpPr>
        <p:spPr>
          <a:xfrm>
            <a:off x="914400" y="4764024"/>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100"/>
              <a:buFont typeface="Montserrat"/>
              <a:buNone/>
            </a:pPr>
            <a:r>
              <a:rPr b="1" i="0" lang="en-US" sz="1100" u="none" cap="none" strike="noStrike">
                <a:solidFill>
                  <a:srgbClr val="002147"/>
                </a:solidFill>
                <a:latin typeface="Montserrat"/>
                <a:ea typeface="Montserrat"/>
                <a:cs typeface="Montserrat"/>
                <a:sym typeface="Montserrat"/>
              </a:rPr>
              <a:t>Truth Gap</a:t>
            </a:r>
            <a:endParaRPr b="0" i="0" sz="1100" u="none" cap="none" strike="noStrike">
              <a:solidFill>
                <a:schemeClr val="dk1"/>
              </a:solidFill>
              <a:latin typeface="Calibri"/>
              <a:ea typeface="Calibri"/>
              <a:cs typeface="Calibri"/>
              <a:sym typeface="Calibri"/>
            </a:endParaRPr>
          </a:p>
        </p:txBody>
      </p:sp>
      <p:sp>
        <p:nvSpPr>
          <p:cNvPr id="68" name="Google Shape;68;p2"/>
          <p:cNvSpPr/>
          <p:nvPr/>
        </p:nvSpPr>
        <p:spPr>
          <a:xfrm>
            <a:off x="914400" y="5038344"/>
            <a:ext cx="105156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900"/>
              <a:buFont typeface="Calibri"/>
              <a:buNone/>
            </a:pPr>
            <a:r>
              <a:rPr b="0" i="0" lang="en-US" sz="900" u="none" cap="none" strike="noStrike">
                <a:solidFill>
                  <a:srgbClr val="4D4D4D"/>
                </a:solidFill>
                <a:latin typeface="Calibri"/>
                <a:ea typeface="Calibri"/>
                <a:cs typeface="Calibri"/>
                <a:sym typeface="Calibri"/>
              </a:rPr>
              <a:t>Strategic commitments vs what the admissions journey actually delivers.</a:t>
            </a:r>
            <a:endParaRPr b="0" i="0" sz="900" u="none" cap="none" strike="noStrike">
              <a:solidFill>
                <a:schemeClr val="dk1"/>
              </a:solidFill>
              <a:latin typeface="Calibri"/>
              <a:ea typeface="Calibri"/>
              <a:cs typeface="Calibri"/>
              <a:sym typeface="Calibri"/>
            </a:endParaRPr>
          </a:p>
        </p:txBody>
      </p:sp>
      <p:sp>
        <p:nvSpPr>
          <p:cNvPr id="69" name="Google Shape;69;p2"/>
          <p:cNvSpPr/>
          <p:nvPr/>
        </p:nvSpPr>
        <p:spPr>
          <a:xfrm>
            <a:off x="365760" y="5440680"/>
            <a:ext cx="11457432" cy="65836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2"/>
          <p:cNvSpPr/>
          <p:nvPr/>
        </p:nvSpPr>
        <p:spPr>
          <a:xfrm>
            <a:off x="365760" y="5440680"/>
            <a:ext cx="457200" cy="658368"/>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2"/>
          <p:cNvSpPr/>
          <p:nvPr/>
        </p:nvSpPr>
        <p:spPr>
          <a:xfrm>
            <a:off x="365760" y="5605272"/>
            <a:ext cx="457200" cy="32918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100"/>
              <a:buFont typeface="Montserrat"/>
              <a:buNone/>
            </a:pPr>
            <a:r>
              <a:rPr b="1" i="0" lang="en-US" sz="1100" u="none" cap="none" strike="noStrike">
                <a:solidFill>
                  <a:srgbClr val="00CED1"/>
                </a:solidFill>
                <a:latin typeface="Montserrat"/>
                <a:ea typeface="Montserrat"/>
                <a:cs typeface="Montserrat"/>
                <a:sym typeface="Montserrat"/>
              </a:rPr>
              <a:t>07</a:t>
            </a:r>
            <a:endParaRPr b="0" i="0" sz="1100" u="none" cap="none" strike="noStrike">
              <a:solidFill>
                <a:schemeClr val="dk1"/>
              </a:solidFill>
              <a:latin typeface="Calibri"/>
              <a:ea typeface="Calibri"/>
              <a:cs typeface="Calibri"/>
              <a:sym typeface="Calibri"/>
            </a:endParaRPr>
          </a:p>
        </p:txBody>
      </p:sp>
      <p:sp>
        <p:nvSpPr>
          <p:cNvPr id="72" name="Google Shape;72;p2"/>
          <p:cNvSpPr/>
          <p:nvPr/>
        </p:nvSpPr>
        <p:spPr>
          <a:xfrm>
            <a:off x="914400" y="5495544"/>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100"/>
              <a:buFont typeface="Montserrat"/>
              <a:buNone/>
            </a:pPr>
            <a:r>
              <a:rPr b="1" i="0" lang="en-US" sz="1100" u="none" cap="none" strike="noStrike">
                <a:solidFill>
                  <a:srgbClr val="002147"/>
                </a:solidFill>
                <a:latin typeface="Montserrat"/>
                <a:ea typeface="Montserrat"/>
                <a:cs typeface="Montserrat"/>
                <a:sym typeface="Montserrat"/>
              </a:rPr>
              <a:t>Strategic Fix and Action Plan</a:t>
            </a:r>
            <a:endParaRPr b="0" i="0" sz="1100" u="none" cap="none" strike="noStrike">
              <a:solidFill>
                <a:schemeClr val="dk1"/>
              </a:solidFill>
              <a:latin typeface="Calibri"/>
              <a:ea typeface="Calibri"/>
              <a:cs typeface="Calibri"/>
              <a:sym typeface="Calibri"/>
            </a:endParaRPr>
          </a:p>
        </p:txBody>
      </p:sp>
      <p:sp>
        <p:nvSpPr>
          <p:cNvPr id="73" name="Google Shape;73;p2"/>
          <p:cNvSpPr/>
          <p:nvPr/>
        </p:nvSpPr>
        <p:spPr>
          <a:xfrm>
            <a:off x="914400" y="5769864"/>
            <a:ext cx="105156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900"/>
              <a:buFont typeface="Calibri"/>
              <a:buNone/>
            </a:pPr>
            <a:r>
              <a:rPr b="0" i="0" lang="en-US" sz="900" u="none" cap="none" strike="noStrike">
                <a:solidFill>
                  <a:srgbClr val="4D4D4D"/>
                </a:solidFill>
                <a:latin typeface="Calibri"/>
                <a:ea typeface="Calibri"/>
                <a:cs typeface="Calibri"/>
                <a:sym typeface="Calibri"/>
              </a:rPr>
              <a:t>The overarching realignment and five prioritised interventions.</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78" name="Shape 78"/>
        <p:cNvGrpSpPr/>
        <p:nvPr/>
      </p:nvGrpSpPr>
      <p:grpSpPr>
        <a:xfrm>
          <a:off x="0" y="0"/>
          <a:ext cx="0" cy="0"/>
          <a:chOff x="0" y="0"/>
          <a:chExt cx="0" cy="0"/>
        </a:xfrm>
      </p:grpSpPr>
      <p:pic>
        <p:nvPicPr>
          <p:cNvPr descr="/Users/davidoconnor/Downloads/Blairgowrie_code_scripts/blairgowrie-assets/blairgowrie-logo-primary-on-light.png" id="79" name="Google Shape;79;p3"/>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80" name="Google Shape;80;p3"/>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3"/>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82" name="Google Shape;82;p3"/>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EXECUTIVE SUMMARY</a:t>
            </a:r>
            <a:endParaRPr b="0" i="0" sz="750" u="none" cap="none" strike="noStrike">
              <a:solidFill>
                <a:schemeClr val="dk1"/>
              </a:solidFill>
              <a:latin typeface="Calibri"/>
              <a:ea typeface="Calibri"/>
              <a:cs typeface="Calibri"/>
              <a:sym typeface="Calibri"/>
            </a:endParaRPr>
          </a:p>
        </p:txBody>
      </p:sp>
      <p:sp>
        <p:nvSpPr>
          <p:cNvPr id="83" name="Google Shape;83;p3"/>
          <p:cNvSpPr/>
          <p:nvPr/>
        </p:nvSpPr>
        <p:spPr>
          <a:xfrm>
            <a:off x="365760" y="457200"/>
            <a:ext cx="91440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200"/>
              <a:buFont typeface="Montserrat"/>
              <a:buNone/>
            </a:pPr>
            <a:r>
              <a:rPr b="1" i="0" lang="en-US" sz="2200" u="none" cap="none" strike="noStrike">
                <a:solidFill>
                  <a:srgbClr val="002147"/>
                </a:solidFill>
                <a:latin typeface="Montserrat"/>
                <a:ea typeface="Montserrat"/>
                <a:cs typeface="Montserrat"/>
                <a:sym typeface="Montserrat"/>
              </a:rPr>
              <a:t>Executive Summary</a:t>
            </a:r>
            <a:endParaRPr b="0" i="0" sz="2200" u="none" cap="none" strike="noStrike">
              <a:solidFill>
                <a:schemeClr val="dk1"/>
              </a:solidFill>
              <a:latin typeface="Calibri"/>
              <a:ea typeface="Calibri"/>
              <a:cs typeface="Calibri"/>
              <a:sym typeface="Calibri"/>
            </a:endParaRPr>
          </a:p>
        </p:txBody>
      </p:sp>
      <p:sp>
        <p:nvSpPr>
          <p:cNvPr id="84" name="Google Shape;84;p3"/>
          <p:cNvSpPr/>
          <p:nvPr/>
        </p:nvSpPr>
        <p:spPr>
          <a:xfrm>
            <a:off x="365760" y="914400"/>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3"/>
          <p:cNvSpPr/>
          <p:nvPr/>
        </p:nvSpPr>
        <p:spPr>
          <a:xfrm>
            <a:off x="365760" y="1005840"/>
            <a:ext cx="2926080" cy="2377440"/>
          </a:xfrm>
          <a:prstGeom prst="rect">
            <a:avLst/>
          </a:prstGeom>
          <a:solidFill>
            <a:srgbClr val="002147"/>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3"/>
          <p:cNvSpPr/>
          <p:nvPr/>
        </p:nvSpPr>
        <p:spPr>
          <a:xfrm>
            <a:off x="365760" y="1097280"/>
            <a:ext cx="292608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900"/>
              <a:buFont typeface="Montserrat"/>
              <a:buNone/>
            </a:pPr>
            <a:r>
              <a:rPr b="1" i="0" lang="en-US" sz="900" u="none" cap="none" strike="noStrike">
                <a:solidFill>
                  <a:srgbClr val="00CED1"/>
                </a:solidFill>
                <a:latin typeface="Montserrat"/>
                <a:ea typeface="Montserrat"/>
                <a:cs typeface="Montserrat"/>
                <a:sym typeface="Montserrat"/>
              </a:rPr>
              <a:t>MOMENTUM SCORE</a:t>
            </a:r>
            <a:endParaRPr b="0" i="0" sz="900" u="none" cap="none" strike="noStrike">
              <a:solidFill>
                <a:schemeClr val="dk1"/>
              </a:solidFill>
              <a:latin typeface="Calibri"/>
              <a:ea typeface="Calibri"/>
              <a:cs typeface="Calibri"/>
              <a:sym typeface="Calibri"/>
            </a:endParaRPr>
          </a:p>
        </p:txBody>
      </p:sp>
      <p:sp>
        <p:nvSpPr>
          <p:cNvPr id="87" name="Google Shape;87;p3"/>
          <p:cNvSpPr/>
          <p:nvPr/>
        </p:nvSpPr>
        <p:spPr>
          <a:xfrm>
            <a:off x="365760" y="1417320"/>
            <a:ext cx="2926080" cy="10972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000"/>
              <a:buFont typeface="Montserrat"/>
              <a:buNone/>
            </a:pPr>
            <a:r>
              <a:rPr b="1" i="0" lang="en-US" sz="6000" u="none" cap="none" strike="noStrike">
                <a:solidFill>
                  <a:srgbClr val="FFFFFF"/>
                </a:solidFill>
                <a:latin typeface="Montserrat"/>
                <a:ea typeface="Montserrat"/>
                <a:cs typeface="Montserrat"/>
                <a:sym typeface="Montserrat"/>
              </a:rPr>
              <a:t>23</a:t>
            </a:r>
            <a:endParaRPr b="0" i="0" sz="6000" u="none" cap="none" strike="noStrike">
              <a:solidFill>
                <a:schemeClr val="dk1"/>
              </a:solidFill>
              <a:latin typeface="Calibri"/>
              <a:ea typeface="Calibri"/>
              <a:cs typeface="Calibri"/>
              <a:sym typeface="Calibri"/>
            </a:endParaRPr>
          </a:p>
        </p:txBody>
      </p:sp>
      <p:sp>
        <p:nvSpPr>
          <p:cNvPr id="88" name="Google Shape;88;p3"/>
          <p:cNvSpPr/>
          <p:nvPr/>
        </p:nvSpPr>
        <p:spPr>
          <a:xfrm>
            <a:off x="365760" y="2514600"/>
            <a:ext cx="2926080" cy="20116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900"/>
              <a:buFont typeface="Calibri"/>
              <a:buNone/>
            </a:pPr>
            <a:r>
              <a:rPr b="0" i="0" lang="en-US" sz="900" u="none" cap="none" strike="noStrike">
                <a:solidFill>
                  <a:srgbClr val="A0B4C8"/>
                </a:solidFill>
                <a:latin typeface="Calibri"/>
                <a:ea typeface="Calibri"/>
                <a:cs typeface="Calibri"/>
                <a:sym typeface="Calibri"/>
              </a:rPr>
              <a:t>out of 100</a:t>
            </a:r>
            <a:endParaRPr b="0" i="0" sz="900" u="none" cap="none" strike="noStrike">
              <a:solidFill>
                <a:schemeClr val="dk1"/>
              </a:solidFill>
              <a:latin typeface="Calibri"/>
              <a:ea typeface="Calibri"/>
              <a:cs typeface="Calibri"/>
              <a:sym typeface="Calibri"/>
            </a:endParaRPr>
          </a:p>
        </p:txBody>
      </p:sp>
      <p:sp>
        <p:nvSpPr>
          <p:cNvPr id="89" name="Google Shape;89;p3"/>
          <p:cNvSpPr/>
          <p:nvPr/>
        </p:nvSpPr>
        <p:spPr>
          <a:xfrm>
            <a:off x="548640" y="2834640"/>
            <a:ext cx="2560320" cy="411480"/>
          </a:xfrm>
          <a:prstGeom prst="rect">
            <a:avLst/>
          </a:prstGeom>
          <a:solidFill>
            <a:srgbClr val="FFC7CE"/>
          </a:solidFill>
          <a:ln cap="flat" cmpd="sng" w="12700">
            <a:solidFill>
              <a:srgbClr val="FFC7C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3"/>
          <p:cNvSpPr/>
          <p:nvPr/>
        </p:nvSpPr>
        <p:spPr>
          <a:xfrm>
            <a:off x="548640" y="2834640"/>
            <a:ext cx="2560320" cy="4114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1100"/>
              <a:buFont typeface="Montserrat"/>
              <a:buNone/>
            </a:pPr>
            <a:r>
              <a:rPr b="1" i="0" lang="en-US" sz="1100" u="none" cap="none" strike="noStrike">
                <a:solidFill>
                  <a:srgbClr val="C00000"/>
                </a:solidFill>
                <a:latin typeface="Montserrat"/>
                <a:ea typeface="Montserrat"/>
                <a:cs typeface="Montserrat"/>
                <a:sym typeface="Montserrat"/>
              </a:rPr>
              <a:t>Broken Momentum</a:t>
            </a:r>
            <a:endParaRPr b="0" i="0" sz="1100" u="none" cap="none" strike="noStrike">
              <a:solidFill>
                <a:schemeClr val="dk1"/>
              </a:solidFill>
              <a:latin typeface="Calibri"/>
              <a:ea typeface="Calibri"/>
              <a:cs typeface="Calibri"/>
              <a:sym typeface="Calibri"/>
            </a:endParaRPr>
          </a:p>
        </p:txBody>
      </p:sp>
      <p:sp>
        <p:nvSpPr>
          <p:cNvPr id="91" name="Google Shape;91;p3"/>
          <p:cNvSpPr/>
          <p:nvPr/>
        </p:nvSpPr>
        <p:spPr>
          <a:xfrm>
            <a:off x="365760" y="3474720"/>
            <a:ext cx="2926080" cy="73152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3"/>
          <p:cNvSpPr/>
          <p:nvPr/>
        </p:nvSpPr>
        <p:spPr>
          <a:xfrm>
            <a:off x="365760" y="3520440"/>
            <a:ext cx="2926080" cy="1828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50"/>
              <a:buFont typeface="Montserrat"/>
              <a:buNone/>
            </a:pPr>
            <a:r>
              <a:rPr b="1" i="0" lang="en-US" sz="750" u="none" cap="none" strike="noStrike">
                <a:solidFill>
                  <a:srgbClr val="A0B4C8"/>
                </a:solidFill>
                <a:latin typeface="Montserrat"/>
                <a:ea typeface="Montserrat"/>
                <a:cs typeface="Montserrat"/>
                <a:sym typeface="Montserrat"/>
              </a:rPr>
              <a:t>MOMENTUM KILLERS</a:t>
            </a:r>
            <a:endParaRPr b="0" i="0" sz="750" u="none" cap="none" strike="noStrike">
              <a:solidFill>
                <a:schemeClr val="dk1"/>
              </a:solidFill>
              <a:latin typeface="Calibri"/>
              <a:ea typeface="Calibri"/>
              <a:cs typeface="Calibri"/>
              <a:sym typeface="Calibri"/>
            </a:endParaRPr>
          </a:p>
        </p:txBody>
      </p:sp>
      <p:sp>
        <p:nvSpPr>
          <p:cNvPr id="93" name="Google Shape;93;p3"/>
          <p:cNvSpPr/>
          <p:nvPr/>
        </p:nvSpPr>
        <p:spPr>
          <a:xfrm>
            <a:off x="365760" y="3703320"/>
            <a:ext cx="292608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2800"/>
              <a:buFont typeface="Montserrat"/>
              <a:buNone/>
            </a:pPr>
            <a:r>
              <a:rPr b="1" i="0" lang="en-US" sz="2800" u="none" cap="none" strike="noStrike">
                <a:solidFill>
                  <a:srgbClr val="7D6608"/>
                </a:solidFill>
                <a:latin typeface="Montserrat"/>
                <a:ea typeface="Montserrat"/>
                <a:cs typeface="Montserrat"/>
                <a:sym typeface="Montserrat"/>
              </a:rPr>
              <a:t>2</a:t>
            </a:r>
            <a:endParaRPr b="0" i="0" sz="2800" u="none" cap="none" strike="noStrike">
              <a:solidFill>
                <a:schemeClr val="dk1"/>
              </a:solidFill>
              <a:latin typeface="Calibri"/>
              <a:ea typeface="Calibri"/>
              <a:cs typeface="Calibri"/>
              <a:sym typeface="Calibri"/>
            </a:endParaRPr>
          </a:p>
        </p:txBody>
      </p:sp>
      <p:sp>
        <p:nvSpPr>
          <p:cNvPr id="94" name="Google Shape;94;p3"/>
          <p:cNvSpPr/>
          <p:nvPr/>
        </p:nvSpPr>
        <p:spPr>
          <a:xfrm>
            <a:off x="365760" y="4297680"/>
            <a:ext cx="2926080" cy="59436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
          <p:cNvSpPr/>
          <p:nvPr/>
        </p:nvSpPr>
        <p:spPr>
          <a:xfrm>
            <a:off x="365760" y="4343400"/>
            <a:ext cx="2926080" cy="1828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750"/>
              <a:buFont typeface="Montserrat"/>
              <a:buNone/>
            </a:pPr>
            <a:r>
              <a:rPr b="1" i="0" lang="en-US" sz="750" u="none" cap="none" strike="noStrike">
                <a:solidFill>
                  <a:srgbClr val="C00000"/>
                </a:solidFill>
                <a:latin typeface="Montserrat"/>
                <a:ea typeface="Montserrat"/>
                <a:cs typeface="Montserrat"/>
                <a:sym typeface="Montserrat"/>
              </a:rPr>
              <a:t>M3 EXCLUDED</a:t>
            </a:r>
            <a:endParaRPr b="0" i="0" sz="750" u="none" cap="none" strike="noStrike">
              <a:solidFill>
                <a:schemeClr val="dk1"/>
              </a:solidFill>
              <a:latin typeface="Calibri"/>
              <a:ea typeface="Calibri"/>
              <a:cs typeface="Calibri"/>
              <a:sym typeface="Calibri"/>
            </a:endParaRPr>
          </a:p>
        </p:txBody>
      </p:sp>
      <p:sp>
        <p:nvSpPr>
          <p:cNvPr id="96" name="Google Shape;96;p3"/>
          <p:cNvSpPr/>
          <p:nvPr/>
        </p:nvSpPr>
        <p:spPr>
          <a:xfrm>
            <a:off x="365760" y="4544568"/>
            <a:ext cx="292608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1000"/>
              <a:buFont typeface="Montserrat"/>
              <a:buNone/>
            </a:pPr>
            <a:r>
              <a:rPr b="1" i="0" lang="en-US" sz="1000" u="none" cap="none" strike="noStrike">
                <a:solidFill>
                  <a:srgbClr val="C00000"/>
                </a:solidFill>
                <a:latin typeface="Montserrat"/>
                <a:ea typeface="Montserrat"/>
                <a:cs typeface="Montserrat"/>
                <a:sym typeface="Montserrat"/>
              </a:rPr>
              <a:t>25% weight unscored</a:t>
            </a:r>
            <a:endParaRPr b="0" i="0" sz="1000" u="none" cap="none" strike="noStrike">
              <a:solidFill>
                <a:schemeClr val="dk1"/>
              </a:solidFill>
              <a:latin typeface="Calibri"/>
              <a:ea typeface="Calibri"/>
              <a:cs typeface="Calibri"/>
              <a:sym typeface="Calibri"/>
            </a:endParaRPr>
          </a:p>
        </p:txBody>
      </p:sp>
      <p:sp>
        <p:nvSpPr>
          <p:cNvPr id="97" name="Google Shape;97;p3"/>
          <p:cNvSpPr/>
          <p:nvPr/>
        </p:nvSpPr>
        <p:spPr>
          <a:xfrm>
            <a:off x="3474720" y="1005840"/>
            <a:ext cx="8321040" cy="118872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3"/>
          <p:cNvSpPr/>
          <p:nvPr/>
        </p:nvSpPr>
        <p:spPr>
          <a:xfrm>
            <a:off x="3611880" y="1051560"/>
            <a:ext cx="804672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000"/>
              <a:buFont typeface="Montserrat"/>
              <a:buNone/>
            </a:pPr>
            <a:r>
              <a:rPr b="1" i="0" lang="en-US" sz="1000" u="none" cap="none" strike="noStrike">
                <a:solidFill>
                  <a:srgbClr val="002147"/>
                </a:solidFill>
                <a:latin typeface="Montserrat"/>
                <a:ea typeface="Montserrat"/>
                <a:cs typeface="Montserrat"/>
                <a:sym typeface="Montserrat"/>
              </a:rPr>
              <a:t>The Truth Gap</a:t>
            </a:r>
            <a:endParaRPr b="0" i="0" sz="1000" u="none" cap="none" strike="noStrike">
              <a:solidFill>
                <a:schemeClr val="dk1"/>
              </a:solidFill>
              <a:latin typeface="Calibri"/>
              <a:ea typeface="Calibri"/>
              <a:cs typeface="Calibri"/>
              <a:sym typeface="Calibri"/>
            </a:endParaRPr>
          </a:p>
        </p:txBody>
      </p:sp>
      <p:sp>
        <p:nvSpPr>
          <p:cNvPr id="99" name="Google Shape;99;p3"/>
          <p:cNvSpPr/>
          <p:nvPr/>
        </p:nvSpPr>
        <p:spPr>
          <a:xfrm>
            <a:off x="3611880" y="1298448"/>
            <a:ext cx="8046720" cy="18288"/>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3"/>
          <p:cNvSpPr/>
          <p:nvPr/>
        </p:nvSpPr>
        <p:spPr>
          <a:xfrm>
            <a:off x="3611880" y="1353312"/>
            <a:ext cx="804672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900"/>
              <a:buFont typeface="Calibri"/>
              <a:buNone/>
            </a:pPr>
            <a:r>
              <a:rPr b="0" i="1" lang="en-US" sz="900" u="none" cap="none" strike="noStrike">
                <a:solidFill>
                  <a:srgbClr val="4D4D4D"/>
                </a:solidFill>
                <a:latin typeface="Calibri"/>
                <a:ea typeface="Calibri"/>
                <a:cs typeface="Calibri"/>
                <a:sym typeface="Calibri"/>
              </a:rPr>
              <a:t>What the institution says it is: A globally respected institution committed to ensuring everyone with potential has the opportunity to access a </a:t>
            </a:r>
            <a:r>
              <a:rPr i="1" lang="en-US" sz="900">
                <a:solidFill>
                  <a:srgbClr val="4D4D4D"/>
                </a:solidFill>
                <a:latin typeface="Calibri"/>
                <a:ea typeface="Calibri"/>
                <a:cs typeface="Calibri"/>
                <a:sym typeface="Calibri"/>
              </a:rPr>
              <a:t>Caerwen</a:t>
            </a:r>
            <a:r>
              <a:rPr b="0" i="1" lang="en-US" sz="900" u="none" cap="none" strike="noStrike">
                <a:solidFill>
                  <a:srgbClr val="4D4D4D"/>
                </a:solidFill>
                <a:latin typeface="Calibri"/>
                <a:ea typeface="Calibri"/>
                <a:cs typeface="Calibri"/>
                <a:sym typeface="Calibri"/>
              </a:rPr>
              <a:t> education, regardless of background.</a:t>
            </a:r>
            <a:endParaRPr b="0" i="0" sz="900" u="none" cap="none" strike="noStrike">
              <a:solidFill>
                <a:schemeClr val="dk1"/>
              </a:solidFill>
              <a:latin typeface="Calibri"/>
              <a:ea typeface="Calibri"/>
              <a:cs typeface="Calibri"/>
              <a:sym typeface="Calibri"/>
            </a:endParaRPr>
          </a:p>
        </p:txBody>
      </p:sp>
      <p:sp>
        <p:nvSpPr>
          <p:cNvPr id="101" name="Google Shape;101;p3"/>
          <p:cNvSpPr/>
          <p:nvPr/>
        </p:nvSpPr>
        <p:spPr>
          <a:xfrm>
            <a:off x="3611880" y="1719072"/>
            <a:ext cx="804672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900"/>
              <a:buFont typeface="Calibri"/>
              <a:buNone/>
            </a:pPr>
            <a:r>
              <a:rPr b="1" i="0" lang="en-US" sz="900" u="none" cap="none" strike="noStrike">
                <a:solidFill>
                  <a:srgbClr val="C00000"/>
                </a:solidFill>
                <a:latin typeface="Calibri"/>
                <a:ea typeface="Calibri"/>
                <a:cs typeface="Calibri"/>
                <a:sym typeface="Calibri"/>
              </a:rPr>
              <a:t>What the student experiences: A strong Open Day flanked by a generic enquiry page, an absent offer letter, and a post-acceptance communication that treats the student's first moment of membership as a compliance exercise.</a:t>
            </a:r>
            <a:endParaRPr b="0" i="0" sz="900" u="none" cap="none" strike="noStrike">
              <a:solidFill>
                <a:schemeClr val="dk1"/>
              </a:solidFill>
              <a:latin typeface="Calibri"/>
              <a:ea typeface="Calibri"/>
              <a:cs typeface="Calibri"/>
              <a:sym typeface="Calibri"/>
            </a:endParaRPr>
          </a:p>
        </p:txBody>
      </p:sp>
      <p:sp>
        <p:nvSpPr>
          <p:cNvPr id="102" name="Google Shape;102;p3"/>
          <p:cNvSpPr/>
          <p:nvPr/>
        </p:nvSpPr>
        <p:spPr>
          <a:xfrm>
            <a:off x="3474720" y="2286000"/>
            <a:ext cx="8321040" cy="1737360"/>
          </a:xfrm>
          <a:prstGeom prst="rect">
            <a:avLst/>
          </a:prstGeom>
          <a:solidFill>
            <a:srgbClr val="FFFFFF"/>
          </a:solidFill>
          <a:ln cap="flat" cmpd="sng" w="12700">
            <a:solidFill>
              <a:srgbClr val="F2F6F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3"/>
          <p:cNvSpPr/>
          <p:nvPr/>
        </p:nvSpPr>
        <p:spPr>
          <a:xfrm>
            <a:off x="3611880" y="2331720"/>
            <a:ext cx="804672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000"/>
              <a:buFont typeface="Montserrat"/>
              <a:buNone/>
            </a:pPr>
            <a:r>
              <a:rPr b="1" i="0" lang="en-US" sz="1000" u="none" cap="none" strike="noStrike">
                <a:solidFill>
                  <a:srgbClr val="002147"/>
                </a:solidFill>
                <a:latin typeface="Montserrat"/>
                <a:ea typeface="Montserrat"/>
                <a:cs typeface="Montserrat"/>
                <a:sym typeface="Montserrat"/>
              </a:rPr>
              <a:t>Strategic Headline</a:t>
            </a:r>
            <a:endParaRPr b="0" i="0" sz="1000" u="none" cap="none" strike="noStrike">
              <a:solidFill>
                <a:schemeClr val="dk1"/>
              </a:solidFill>
              <a:latin typeface="Calibri"/>
              <a:ea typeface="Calibri"/>
              <a:cs typeface="Calibri"/>
              <a:sym typeface="Calibri"/>
            </a:endParaRPr>
          </a:p>
        </p:txBody>
      </p:sp>
      <p:sp>
        <p:nvSpPr>
          <p:cNvPr id="104" name="Google Shape;104;p3"/>
          <p:cNvSpPr/>
          <p:nvPr/>
        </p:nvSpPr>
        <p:spPr>
          <a:xfrm>
            <a:off x="3611880" y="2578608"/>
            <a:ext cx="8046720" cy="18288"/>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3"/>
          <p:cNvSpPr/>
          <p:nvPr/>
        </p:nvSpPr>
        <p:spPr>
          <a:xfrm>
            <a:off x="3611880" y="2633472"/>
            <a:ext cx="8046720" cy="13258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950"/>
              <a:buFont typeface="Calibri"/>
              <a:buNone/>
            </a:pPr>
            <a:r>
              <a:rPr lang="en-US" sz="950">
                <a:solidFill>
                  <a:srgbClr val="4D4D4D"/>
                </a:solidFill>
                <a:latin typeface="Calibri"/>
                <a:ea typeface="Calibri"/>
                <a:cs typeface="Calibri"/>
                <a:sym typeface="Calibri"/>
              </a:rPr>
              <a:t>Caerwen</a:t>
            </a:r>
            <a:r>
              <a:rPr b="0" i="0" lang="en-US" sz="950" u="none" cap="none" strike="noStrike">
                <a:solidFill>
                  <a:srgbClr val="4D4D4D"/>
                </a:solidFill>
                <a:latin typeface="Calibri"/>
                <a:ea typeface="Calibri"/>
                <a:cs typeface="Calibri"/>
                <a:sym typeface="Calibri"/>
              </a:rPr>
              <a:t>'s admissions journey is built on the assumption that its reputation does the work. At the Open Day it delivers: academic credibility, aesthetic confidence, and an operational clarity that carries the brand. But the moments that conversion science tells us matter most -- first enquiry, the offer response, and post-acceptance -- are managed with a bureaucratic distance that is the structural opposite of what </a:t>
            </a:r>
            <a:r>
              <a:rPr lang="en-US" sz="950">
                <a:solidFill>
                  <a:srgbClr val="4D4D4D"/>
                </a:solidFill>
                <a:latin typeface="Calibri"/>
                <a:ea typeface="Calibri"/>
                <a:cs typeface="Calibri"/>
                <a:sym typeface="Calibri"/>
              </a:rPr>
              <a:t>Caerwen</a:t>
            </a:r>
            <a:r>
              <a:rPr b="0" i="0" lang="en-US" sz="950" u="none" cap="none" strike="noStrike">
                <a:solidFill>
                  <a:srgbClr val="4D4D4D"/>
                </a:solidFill>
                <a:latin typeface="Calibri"/>
                <a:ea typeface="Calibri"/>
                <a:cs typeface="Calibri"/>
                <a:sym typeface="Calibri"/>
              </a:rPr>
              <a:t>'s own Access and Participation Plan commits to. A student from an underrepresented background who enquires, waits, receives an offer, and is told to report to a website has not experienced the </a:t>
            </a:r>
            <a:r>
              <a:rPr lang="en-US" sz="950">
                <a:solidFill>
                  <a:srgbClr val="4D4D4D"/>
                </a:solidFill>
                <a:latin typeface="Calibri"/>
                <a:ea typeface="Calibri"/>
                <a:cs typeface="Calibri"/>
                <a:sym typeface="Calibri"/>
              </a:rPr>
              <a:t>Caerwen</a:t>
            </a:r>
            <a:r>
              <a:rPr b="0" i="0" lang="en-US" sz="950" u="none" cap="none" strike="noStrike">
                <a:solidFill>
                  <a:srgbClr val="4D4D4D"/>
                </a:solidFill>
                <a:latin typeface="Calibri"/>
                <a:ea typeface="Calibri"/>
                <a:cs typeface="Calibri"/>
                <a:sym typeface="Calibri"/>
              </a:rPr>
              <a:t> that the strategy describes. The gap is not a content problem. It is a decision problem. Until it is decided that every pre-enrolment communication carries the belonging signal, the conversion rate will be determined by students who can tolerate impersonal processes -- not by the students </a:t>
            </a:r>
            <a:r>
              <a:rPr lang="en-US" sz="950">
                <a:solidFill>
                  <a:srgbClr val="4D4D4D"/>
                </a:solidFill>
                <a:latin typeface="Calibri"/>
                <a:ea typeface="Calibri"/>
                <a:cs typeface="Calibri"/>
                <a:sym typeface="Calibri"/>
              </a:rPr>
              <a:t>Caerwen</a:t>
            </a:r>
            <a:r>
              <a:rPr b="0" i="0" lang="en-US" sz="950" u="none" cap="none" strike="noStrike">
                <a:solidFill>
                  <a:srgbClr val="4D4D4D"/>
                </a:solidFill>
                <a:latin typeface="Calibri"/>
                <a:ea typeface="Calibri"/>
                <a:cs typeface="Calibri"/>
                <a:sym typeface="Calibri"/>
              </a:rPr>
              <a:t> most needs to reach.</a:t>
            </a:r>
            <a:endParaRPr b="0" i="0" sz="950" u="none" cap="none" strike="noStrike">
              <a:solidFill>
                <a:schemeClr val="dk1"/>
              </a:solidFill>
              <a:latin typeface="Calibri"/>
              <a:ea typeface="Calibri"/>
              <a:cs typeface="Calibri"/>
              <a:sym typeface="Calibri"/>
            </a:endParaRPr>
          </a:p>
        </p:txBody>
      </p:sp>
      <p:sp>
        <p:nvSpPr>
          <p:cNvPr id="106" name="Google Shape;106;p3"/>
          <p:cNvSpPr/>
          <p:nvPr/>
        </p:nvSpPr>
        <p:spPr>
          <a:xfrm>
            <a:off x="365760" y="4114800"/>
            <a:ext cx="5760720" cy="128016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3"/>
          <p:cNvSpPr/>
          <p:nvPr/>
        </p:nvSpPr>
        <p:spPr>
          <a:xfrm>
            <a:off x="365760" y="4114800"/>
            <a:ext cx="54864" cy="128016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3"/>
          <p:cNvSpPr/>
          <p:nvPr/>
        </p:nvSpPr>
        <p:spPr>
          <a:xfrm>
            <a:off x="502920" y="4187952"/>
            <a:ext cx="54864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WHAT THIS SCORE MEASURES</a:t>
            </a:r>
            <a:endParaRPr b="0" i="0" sz="750" u="none" cap="none" strike="noStrike">
              <a:solidFill>
                <a:schemeClr val="dk1"/>
              </a:solidFill>
              <a:latin typeface="Calibri"/>
              <a:ea typeface="Calibri"/>
              <a:cs typeface="Calibri"/>
              <a:sym typeface="Calibri"/>
            </a:endParaRPr>
          </a:p>
        </p:txBody>
      </p:sp>
      <p:sp>
        <p:nvSpPr>
          <p:cNvPr id="109" name="Google Shape;109;p3"/>
          <p:cNvSpPr/>
          <p:nvPr/>
        </p:nvSpPr>
        <p:spPr>
          <a:xfrm>
            <a:off x="502920" y="4407408"/>
            <a:ext cx="5486400" cy="914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The Momentum Score rates </a:t>
            </a:r>
            <a:r>
              <a:rPr lang="en-US" sz="850">
                <a:solidFill>
                  <a:srgbClr val="4D4D4D"/>
                </a:solidFill>
                <a:latin typeface="Calibri"/>
                <a:ea typeface="Calibri"/>
                <a:cs typeface="Calibri"/>
                <a:sym typeface="Calibri"/>
              </a:rPr>
              <a:t>Caerwen</a:t>
            </a:r>
            <a:r>
              <a:rPr b="0" i="0" lang="en-US" sz="850" u="none" cap="none" strike="noStrike">
                <a:solidFill>
                  <a:srgbClr val="4D4D4D"/>
                </a:solidFill>
                <a:latin typeface="Calibri"/>
                <a:ea typeface="Calibri"/>
                <a:cs typeface="Calibri"/>
                <a:sym typeface="Calibri"/>
              </a:rPr>
              <a:t>'s five pre-enrolment communications -- enquiry, Open Day, offer, acceptance, and registration -- against eight value dimensions from O'Connor (2023), applied without post-hoc adjustment. This run excludes Moment 3 (offer letter, not available); the score is computed on the remaining 75% of the framework with weights proportionally redistributed. Two Momentum Killers (Ethics and Play scores below 3.0) each deduct 10 points from the raw score of 43, giving a Final Momentum Score of 23.</a:t>
            </a:r>
            <a:endParaRPr b="0" i="0" sz="850" u="none" cap="none" strike="noStrike">
              <a:solidFill>
                <a:schemeClr val="dk1"/>
              </a:solidFill>
              <a:latin typeface="Calibri"/>
              <a:ea typeface="Calibri"/>
              <a:cs typeface="Calibri"/>
              <a:sym typeface="Calibri"/>
            </a:endParaRPr>
          </a:p>
        </p:txBody>
      </p:sp>
      <p:sp>
        <p:nvSpPr>
          <p:cNvPr id="110" name="Google Shape;110;p3"/>
          <p:cNvSpPr/>
          <p:nvPr/>
        </p:nvSpPr>
        <p:spPr>
          <a:xfrm>
            <a:off x="6263640" y="4114800"/>
            <a:ext cx="5559552" cy="128016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3"/>
          <p:cNvSpPr/>
          <p:nvPr/>
        </p:nvSpPr>
        <p:spPr>
          <a:xfrm>
            <a:off x="6263640" y="4114800"/>
            <a:ext cx="54864" cy="1280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3"/>
          <p:cNvSpPr/>
          <p:nvPr/>
        </p:nvSpPr>
        <p:spPr>
          <a:xfrm>
            <a:off x="6400800" y="4187952"/>
            <a:ext cx="53035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CONTENT GAPS IN THIS ENGAGEMENT</a:t>
            </a:r>
            <a:endParaRPr b="0" i="0" sz="750" u="none" cap="none" strike="noStrike">
              <a:solidFill>
                <a:schemeClr val="dk1"/>
              </a:solidFill>
              <a:latin typeface="Calibri"/>
              <a:ea typeface="Calibri"/>
              <a:cs typeface="Calibri"/>
              <a:sym typeface="Calibri"/>
            </a:endParaRPr>
          </a:p>
        </p:txBody>
      </p:sp>
      <p:sp>
        <p:nvSpPr>
          <p:cNvPr id="113" name="Google Shape;113;p3"/>
          <p:cNvSpPr/>
          <p:nvPr/>
        </p:nvSpPr>
        <p:spPr>
          <a:xfrm>
            <a:off x="6400800" y="4407408"/>
            <a:ext cx="5303520" cy="914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[M3] Offer letter template -- not publicly available and not supplied by client. Carries 25% of framework weight. Material gap.</a:t>
            </a:r>
            <a:endParaRPr b="0" i="0" sz="8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[M2-ext] Open Day guide or programme PDF -- not publicly available and not supplied. Extended artefact; does not affect weighted score.</a:t>
            </a:r>
            <a:endParaRPr b="0" i="0" sz="850" u="none" cap="none" strike="noStrike">
              <a:solidFill>
                <a:schemeClr val="dk1"/>
              </a:solidFill>
              <a:latin typeface="Calibri"/>
              <a:ea typeface="Calibri"/>
              <a:cs typeface="Calibri"/>
              <a:sym typeface="Calibri"/>
            </a:endParaRPr>
          </a:p>
        </p:txBody>
      </p:sp>
      <p:sp>
        <p:nvSpPr>
          <p:cNvPr id="114" name="Google Shape;114;p3"/>
          <p:cNvSpPr/>
          <p:nvPr/>
        </p:nvSpPr>
        <p:spPr>
          <a:xfrm>
            <a:off x="365760" y="6080760"/>
            <a:ext cx="11457432" cy="2926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A0B4C8"/>
              </a:buClr>
              <a:buSzPts val="700"/>
              <a:buFont typeface="Calibri"/>
              <a:buNone/>
            </a:pPr>
            <a:r>
              <a:rPr b="0" i="1" lang="en-US" sz="700" u="none" cap="none" strike="noStrike">
                <a:solidFill>
                  <a:srgbClr val="A0B4C8"/>
                </a:solidFill>
                <a:latin typeface="Calibri"/>
                <a:ea typeface="Calibri"/>
                <a:cs typeface="Calibri"/>
                <a:sym typeface="Calibri"/>
              </a:rPr>
              <a:t>Methodology note: moment scores and the overall Momentum Score are produced by the published Blairgowrie Admissions Value Framework methodology applied without post-hoc adjustment. Dimension and moment weights are fixed across all engagements to ensure inter-institutional comparability. Momentum Killers are flagged mechanically when Ethics or Play scores fall below 3.0; verdict overrides apply automatically.</a:t>
            </a:r>
            <a:endParaRPr b="0" i="0" sz="7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6FA"/>
        </a:solidFill>
      </p:bgPr>
    </p:bg>
    <p:spTree>
      <p:nvGrpSpPr>
        <p:cNvPr id="119" name="Shape 119"/>
        <p:cNvGrpSpPr/>
        <p:nvPr/>
      </p:nvGrpSpPr>
      <p:grpSpPr>
        <a:xfrm>
          <a:off x="0" y="0"/>
          <a:ext cx="0" cy="0"/>
          <a:chOff x="0" y="0"/>
          <a:chExt cx="0" cy="0"/>
        </a:xfrm>
      </p:grpSpPr>
      <p:pic>
        <p:nvPicPr>
          <p:cNvPr descr="/Users/davidoconnor/Downloads/Blairgowrie_code_scripts/blairgowrie-assets/blairgowrie-logo-primary-on-light.png" id="120" name="Google Shape;120;p4"/>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121" name="Google Shape;121;p4"/>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4"/>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123" name="Google Shape;123;p4"/>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MOMENTUM HEATMAP</a:t>
            </a:r>
            <a:endParaRPr b="0" i="0" sz="750" u="none" cap="none" strike="noStrike">
              <a:solidFill>
                <a:schemeClr val="dk1"/>
              </a:solidFill>
              <a:latin typeface="Calibri"/>
              <a:ea typeface="Calibri"/>
              <a:cs typeface="Calibri"/>
              <a:sym typeface="Calibri"/>
            </a:endParaRPr>
          </a:p>
        </p:txBody>
      </p:sp>
      <p:sp>
        <p:nvSpPr>
          <p:cNvPr id="124" name="Google Shape;124;p4"/>
          <p:cNvSpPr/>
          <p:nvPr/>
        </p:nvSpPr>
        <p:spPr>
          <a:xfrm>
            <a:off x="365760" y="457200"/>
            <a:ext cx="91440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200"/>
              <a:buFont typeface="Montserrat"/>
              <a:buNone/>
            </a:pPr>
            <a:r>
              <a:rPr b="1" i="0" lang="en-US" sz="2200" u="none" cap="none" strike="noStrike">
                <a:solidFill>
                  <a:srgbClr val="002147"/>
                </a:solidFill>
                <a:latin typeface="Montserrat"/>
                <a:ea typeface="Montserrat"/>
                <a:cs typeface="Montserrat"/>
                <a:sym typeface="Montserrat"/>
              </a:rPr>
              <a:t>Momentum Heatmap</a:t>
            </a:r>
            <a:endParaRPr b="0" i="0" sz="2200" u="none" cap="none" strike="noStrike">
              <a:solidFill>
                <a:schemeClr val="dk1"/>
              </a:solidFill>
              <a:latin typeface="Calibri"/>
              <a:ea typeface="Calibri"/>
              <a:cs typeface="Calibri"/>
              <a:sym typeface="Calibri"/>
            </a:endParaRPr>
          </a:p>
        </p:txBody>
      </p:sp>
      <p:sp>
        <p:nvSpPr>
          <p:cNvPr id="125" name="Google Shape;125;p4"/>
          <p:cNvSpPr/>
          <p:nvPr/>
        </p:nvSpPr>
        <p:spPr>
          <a:xfrm>
            <a:off x="365760" y="914400"/>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4"/>
          <p:cNvSpPr/>
          <p:nvPr/>
        </p:nvSpPr>
        <p:spPr>
          <a:xfrm>
            <a:off x="2560320" y="1051560"/>
            <a:ext cx="1783080" cy="86868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4"/>
          <p:cNvSpPr/>
          <p:nvPr/>
        </p:nvSpPr>
        <p:spPr>
          <a:xfrm>
            <a:off x="2560320" y="1069848"/>
            <a:ext cx="1783080" cy="25603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900"/>
              <a:buFont typeface="Montserrat"/>
              <a:buNone/>
            </a:pPr>
            <a:r>
              <a:rPr b="1" i="0" lang="en-US" sz="900" u="none" cap="none" strike="noStrike">
                <a:solidFill>
                  <a:srgbClr val="FFFFFF"/>
                </a:solidFill>
                <a:latin typeface="Montserrat"/>
                <a:ea typeface="Montserrat"/>
                <a:cs typeface="Montserrat"/>
                <a:sym typeface="Montserrat"/>
              </a:rPr>
              <a:t>Enquiry</a:t>
            </a:r>
            <a:endParaRPr b="0" i="0" sz="900" u="none" cap="none" strike="noStrike">
              <a:solidFill>
                <a:schemeClr val="dk1"/>
              </a:solidFill>
              <a:latin typeface="Calibri"/>
              <a:ea typeface="Calibri"/>
              <a:cs typeface="Calibri"/>
              <a:sym typeface="Calibri"/>
            </a:endParaRPr>
          </a:p>
        </p:txBody>
      </p:sp>
      <p:sp>
        <p:nvSpPr>
          <p:cNvPr id="128" name="Google Shape;128;p4"/>
          <p:cNvSpPr/>
          <p:nvPr/>
        </p:nvSpPr>
        <p:spPr>
          <a:xfrm>
            <a:off x="2560320" y="1325880"/>
            <a:ext cx="1783080" cy="1828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800"/>
              <a:buFont typeface="Calibri"/>
              <a:buNone/>
            </a:pPr>
            <a:r>
              <a:rPr b="0" i="0" lang="en-US" sz="800" u="none" cap="none" strike="noStrike">
                <a:solidFill>
                  <a:srgbClr val="00CED1"/>
                </a:solidFill>
                <a:latin typeface="Calibri"/>
                <a:ea typeface="Calibri"/>
                <a:cs typeface="Calibri"/>
                <a:sym typeface="Calibri"/>
              </a:rPr>
              <a:t>15%</a:t>
            </a:r>
            <a:endParaRPr b="0" i="0" sz="800" u="none" cap="none" strike="noStrike">
              <a:solidFill>
                <a:schemeClr val="dk1"/>
              </a:solidFill>
              <a:latin typeface="Calibri"/>
              <a:ea typeface="Calibri"/>
              <a:cs typeface="Calibri"/>
              <a:sym typeface="Calibri"/>
            </a:endParaRPr>
          </a:p>
        </p:txBody>
      </p:sp>
      <p:sp>
        <p:nvSpPr>
          <p:cNvPr id="129" name="Google Shape;129;p4"/>
          <p:cNvSpPr/>
          <p:nvPr/>
        </p:nvSpPr>
        <p:spPr>
          <a:xfrm>
            <a:off x="2606040" y="1508760"/>
            <a:ext cx="1691640" cy="38404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A0B4C8"/>
              </a:buClr>
              <a:buSzPts val="600"/>
              <a:buFont typeface="Calibri"/>
              <a:buNone/>
            </a:pPr>
            <a:r>
              <a:rPr b="0" i="1" lang="en-US" sz="600" u="none" cap="none" strike="noStrike">
                <a:solidFill>
                  <a:srgbClr val="A0B4C8"/>
                </a:solidFill>
                <a:latin typeface="Calibri"/>
                <a:ea typeface="Calibri"/>
                <a:cs typeface="Calibri"/>
                <a:sym typeface="Calibri"/>
              </a:rPr>
              <a:t>The first substantive contact between prospective student and institution. Sets the emotional frame for everything that follows.</a:t>
            </a:r>
            <a:endParaRPr b="0" i="0" sz="600" u="none" cap="none" strike="noStrike">
              <a:solidFill>
                <a:schemeClr val="dk1"/>
              </a:solidFill>
              <a:latin typeface="Calibri"/>
              <a:ea typeface="Calibri"/>
              <a:cs typeface="Calibri"/>
              <a:sym typeface="Calibri"/>
            </a:endParaRPr>
          </a:p>
        </p:txBody>
      </p:sp>
      <p:sp>
        <p:nvSpPr>
          <p:cNvPr id="130" name="Google Shape;130;p4"/>
          <p:cNvSpPr/>
          <p:nvPr/>
        </p:nvSpPr>
        <p:spPr>
          <a:xfrm>
            <a:off x="4389120" y="1051560"/>
            <a:ext cx="1783080" cy="86868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4"/>
          <p:cNvSpPr/>
          <p:nvPr/>
        </p:nvSpPr>
        <p:spPr>
          <a:xfrm>
            <a:off x="4389120" y="1069848"/>
            <a:ext cx="1783080" cy="25603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900"/>
              <a:buFont typeface="Montserrat"/>
              <a:buNone/>
            </a:pPr>
            <a:r>
              <a:rPr b="1" i="0" lang="en-US" sz="900" u="none" cap="none" strike="noStrike">
                <a:solidFill>
                  <a:srgbClr val="FFFFFF"/>
                </a:solidFill>
                <a:latin typeface="Montserrat"/>
                <a:ea typeface="Montserrat"/>
                <a:cs typeface="Montserrat"/>
                <a:sym typeface="Montserrat"/>
              </a:rPr>
              <a:t>Selection</a:t>
            </a:r>
            <a:endParaRPr b="0" i="0" sz="900" u="none" cap="none" strike="noStrike">
              <a:solidFill>
                <a:schemeClr val="dk1"/>
              </a:solidFill>
              <a:latin typeface="Calibri"/>
              <a:ea typeface="Calibri"/>
              <a:cs typeface="Calibri"/>
              <a:sym typeface="Calibri"/>
            </a:endParaRPr>
          </a:p>
        </p:txBody>
      </p:sp>
      <p:sp>
        <p:nvSpPr>
          <p:cNvPr id="132" name="Google Shape;132;p4"/>
          <p:cNvSpPr/>
          <p:nvPr/>
        </p:nvSpPr>
        <p:spPr>
          <a:xfrm>
            <a:off x="4389120" y="1325880"/>
            <a:ext cx="1783080" cy="1828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800"/>
              <a:buFont typeface="Calibri"/>
              <a:buNone/>
            </a:pPr>
            <a:r>
              <a:rPr b="0" i="0" lang="en-US" sz="800" u="none" cap="none" strike="noStrike">
                <a:solidFill>
                  <a:srgbClr val="00CED1"/>
                </a:solidFill>
                <a:latin typeface="Calibri"/>
                <a:ea typeface="Calibri"/>
                <a:cs typeface="Calibri"/>
                <a:sym typeface="Calibri"/>
              </a:rPr>
              <a:t>20%</a:t>
            </a:r>
            <a:endParaRPr b="0" i="0" sz="800" u="none" cap="none" strike="noStrike">
              <a:solidFill>
                <a:schemeClr val="dk1"/>
              </a:solidFill>
              <a:latin typeface="Calibri"/>
              <a:ea typeface="Calibri"/>
              <a:cs typeface="Calibri"/>
              <a:sym typeface="Calibri"/>
            </a:endParaRPr>
          </a:p>
        </p:txBody>
      </p:sp>
      <p:sp>
        <p:nvSpPr>
          <p:cNvPr id="133" name="Google Shape;133;p4"/>
          <p:cNvSpPr/>
          <p:nvPr/>
        </p:nvSpPr>
        <p:spPr>
          <a:xfrm>
            <a:off x="4434840" y="1508760"/>
            <a:ext cx="1691640" cy="38404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A0B4C8"/>
              </a:buClr>
              <a:buSzPts val="600"/>
              <a:buFont typeface="Calibri"/>
              <a:buNone/>
            </a:pPr>
            <a:r>
              <a:rPr b="0" i="1" lang="en-US" sz="600" u="none" cap="none" strike="noStrike">
                <a:solidFill>
                  <a:srgbClr val="A0B4C8"/>
                </a:solidFill>
                <a:latin typeface="Calibri"/>
                <a:ea typeface="Calibri"/>
                <a:cs typeface="Calibri"/>
                <a:sym typeface="Calibri"/>
              </a:rPr>
              <a:t>The highest-effort pre-offer engagement. Open Day attendance represents commitment from the student; how </a:t>
            </a:r>
            <a:r>
              <a:rPr i="1" lang="en-US" sz="600">
                <a:solidFill>
                  <a:srgbClr val="A0B4C8"/>
                </a:solidFill>
                <a:latin typeface="Calibri"/>
                <a:ea typeface="Calibri"/>
                <a:cs typeface="Calibri"/>
                <a:sym typeface="Calibri"/>
              </a:rPr>
              <a:t>Caerwen</a:t>
            </a:r>
            <a:r>
              <a:rPr b="0" i="1" lang="en-US" sz="600" u="none" cap="none" strike="noStrike">
                <a:solidFill>
                  <a:srgbClr val="A0B4C8"/>
                </a:solidFill>
                <a:latin typeface="Calibri"/>
                <a:ea typeface="Calibri"/>
                <a:cs typeface="Calibri"/>
                <a:sym typeface="Calibri"/>
              </a:rPr>
              <a:t> receives that commitment determines whether it converts.</a:t>
            </a:r>
            <a:endParaRPr b="0" i="0" sz="600" u="none" cap="none" strike="noStrike">
              <a:solidFill>
                <a:schemeClr val="dk1"/>
              </a:solidFill>
              <a:latin typeface="Calibri"/>
              <a:ea typeface="Calibri"/>
              <a:cs typeface="Calibri"/>
              <a:sym typeface="Calibri"/>
            </a:endParaRPr>
          </a:p>
        </p:txBody>
      </p:sp>
      <p:sp>
        <p:nvSpPr>
          <p:cNvPr id="134" name="Google Shape;134;p4"/>
          <p:cNvSpPr/>
          <p:nvPr/>
        </p:nvSpPr>
        <p:spPr>
          <a:xfrm>
            <a:off x="6217920" y="1051560"/>
            <a:ext cx="1783080" cy="868680"/>
          </a:xfrm>
          <a:prstGeom prst="rect">
            <a:avLst/>
          </a:prstGeom>
          <a:solidFill>
            <a:srgbClr val="8888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4"/>
          <p:cNvSpPr/>
          <p:nvPr/>
        </p:nvSpPr>
        <p:spPr>
          <a:xfrm>
            <a:off x="6217920" y="1069848"/>
            <a:ext cx="1783080" cy="25603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900"/>
              <a:buFont typeface="Montserrat"/>
              <a:buNone/>
            </a:pPr>
            <a:r>
              <a:rPr b="1" i="0" lang="en-US" sz="900" u="none" cap="none" strike="noStrike">
                <a:solidFill>
                  <a:srgbClr val="FFFFFF"/>
                </a:solidFill>
                <a:latin typeface="Montserrat"/>
                <a:ea typeface="Montserrat"/>
                <a:cs typeface="Montserrat"/>
                <a:sym typeface="Montserrat"/>
              </a:rPr>
              <a:t>Offer</a:t>
            </a:r>
            <a:endParaRPr b="0" i="0" sz="900" u="none" cap="none" strike="noStrike">
              <a:solidFill>
                <a:schemeClr val="dk1"/>
              </a:solidFill>
              <a:latin typeface="Calibri"/>
              <a:ea typeface="Calibri"/>
              <a:cs typeface="Calibri"/>
              <a:sym typeface="Calibri"/>
            </a:endParaRPr>
          </a:p>
        </p:txBody>
      </p:sp>
      <p:sp>
        <p:nvSpPr>
          <p:cNvPr id="136" name="Google Shape;136;p4"/>
          <p:cNvSpPr/>
          <p:nvPr/>
        </p:nvSpPr>
        <p:spPr>
          <a:xfrm>
            <a:off x="6217920" y="1325880"/>
            <a:ext cx="1783080" cy="1828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800"/>
              <a:buFont typeface="Calibri"/>
              <a:buNone/>
            </a:pPr>
            <a:r>
              <a:rPr b="0" i="0" lang="en-US" sz="800" u="none" cap="none" strike="noStrike">
                <a:solidFill>
                  <a:srgbClr val="00CED1"/>
                </a:solidFill>
                <a:latin typeface="Calibri"/>
                <a:ea typeface="Calibri"/>
                <a:cs typeface="Calibri"/>
                <a:sym typeface="Calibri"/>
              </a:rPr>
              <a:t>25%*</a:t>
            </a:r>
            <a:endParaRPr b="0" i="0" sz="800" u="none" cap="none" strike="noStrike">
              <a:solidFill>
                <a:schemeClr val="dk1"/>
              </a:solidFill>
              <a:latin typeface="Calibri"/>
              <a:ea typeface="Calibri"/>
              <a:cs typeface="Calibri"/>
              <a:sym typeface="Calibri"/>
            </a:endParaRPr>
          </a:p>
        </p:txBody>
      </p:sp>
      <p:sp>
        <p:nvSpPr>
          <p:cNvPr id="137" name="Google Shape;137;p4"/>
          <p:cNvSpPr/>
          <p:nvPr/>
        </p:nvSpPr>
        <p:spPr>
          <a:xfrm>
            <a:off x="6263640" y="1508760"/>
            <a:ext cx="1691640" cy="38404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A0B4C8"/>
              </a:buClr>
              <a:buSzPts val="600"/>
              <a:buFont typeface="Calibri"/>
              <a:buNone/>
            </a:pPr>
            <a:r>
              <a:rPr b="0" i="1" lang="en-US" sz="600" u="none" cap="none" strike="noStrike">
                <a:solidFill>
                  <a:srgbClr val="A0B4C8"/>
                </a:solidFill>
                <a:latin typeface="Calibri"/>
                <a:ea typeface="Calibri"/>
                <a:cs typeface="Calibri"/>
                <a:sym typeface="Calibri"/>
              </a:rPr>
              <a:t>The hinge moment. The offer letter arrives at the point of decision and is read more carefully than any other admissions document.</a:t>
            </a:r>
            <a:endParaRPr b="0" i="0" sz="600" u="none" cap="none" strike="noStrike">
              <a:solidFill>
                <a:schemeClr val="dk1"/>
              </a:solidFill>
              <a:latin typeface="Calibri"/>
              <a:ea typeface="Calibri"/>
              <a:cs typeface="Calibri"/>
              <a:sym typeface="Calibri"/>
            </a:endParaRPr>
          </a:p>
        </p:txBody>
      </p:sp>
      <p:sp>
        <p:nvSpPr>
          <p:cNvPr id="138" name="Google Shape;138;p4"/>
          <p:cNvSpPr/>
          <p:nvPr/>
        </p:nvSpPr>
        <p:spPr>
          <a:xfrm>
            <a:off x="8046720" y="1051560"/>
            <a:ext cx="1783080" cy="86868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4"/>
          <p:cNvSpPr/>
          <p:nvPr/>
        </p:nvSpPr>
        <p:spPr>
          <a:xfrm>
            <a:off x="8046720" y="1069848"/>
            <a:ext cx="1783080" cy="25603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900"/>
              <a:buFont typeface="Montserrat"/>
              <a:buNone/>
            </a:pPr>
            <a:r>
              <a:rPr b="1" i="0" lang="en-US" sz="900" u="none" cap="none" strike="noStrike">
                <a:solidFill>
                  <a:srgbClr val="FFFFFF"/>
                </a:solidFill>
                <a:latin typeface="Montserrat"/>
                <a:ea typeface="Montserrat"/>
                <a:cs typeface="Montserrat"/>
                <a:sym typeface="Montserrat"/>
              </a:rPr>
              <a:t>Acceptance</a:t>
            </a:r>
            <a:endParaRPr b="0" i="0" sz="900" u="none" cap="none" strike="noStrike">
              <a:solidFill>
                <a:schemeClr val="dk1"/>
              </a:solidFill>
              <a:latin typeface="Calibri"/>
              <a:ea typeface="Calibri"/>
              <a:cs typeface="Calibri"/>
              <a:sym typeface="Calibri"/>
            </a:endParaRPr>
          </a:p>
        </p:txBody>
      </p:sp>
      <p:sp>
        <p:nvSpPr>
          <p:cNvPr id="140" name="Google Shape;140;p4"/>
          <p:cNvSpPr/>
          <p:nvPr/>
        </p:nvSpPr>
        <p:spPr>
          <a:xfrm>
            <a:off x="8046720" y="1325880"/>
            <a:ext cx="1783080" cy="1828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800"/>
              <a:buFont typeface="Calibri"/>
              <a:buNone/>
            </a:pPr>
            <a:r>
              <a:rPr b="0" i="0" lang="en-US" sz="800" u="none" cap="none" strike="noStrike">
                <a:solidFill>
                  <a:srgbClr val="00CED1"/>
                </a:solidFill>
                <a:latin typeface="Calibri"/>
                <a:ea typeface="Calibri"/>
                <a:cs typeface="Calibri"/>
                <a:sym typeface="Calibri"/>
              </a:rPr>
              <a:t>25%</a:t>
            </a:r>
            <a:endParaRPr b="0" i="0" sz="800" u="none" cap="none" strike="noStrike">
              <a:solidFill>
                <a:schemeClr val="dk1"/>
              </a:solidFill>
              <a:latin typeface="Calibri"/>
              <a:ea typeface="Calibri"/>
              <a:cs typeface="Calibri"/>
              <a:sym typeface="Calibri"/>
            </a:endParaRPr>
          </a:p>
        </p:txBody>
      </p:sp>
      <p:sp>
        <p:nvSpPr>
          <p:cNvPr id="141" name="Google Shape;141;p4"/>
          <p:cNvSpPr/>
          <p:nvPr/>
        </p:nvSpPr>
        <p:spPr>
          <a:xfrm>
            <a:off x="8092440" y="1508760"/>
            <a:ext cx="1691640" cy="38404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A0B4C8"/>
              </a:buClr>
              <a:buSzPts val="600"/>
              <a:buFont typeface="Calibri"/>
              <a:buNone/>
            </a:pPr>
            <a:r>
              <a:rPr b="0" i="1" lang="en-US" sz="600" u="none" cap="none" strike="noStrike">
                <a:solidFill>
                  <a:srgbClr val="A0B4C8"/>
                </a:solidFill>
                <a:latin typeface="Calibri"/>
                <a:ea typeface="Calibri"/>
                <a:cs typeface="Calibri"/>
                <a:sym typeface="Calibri"/>
              </a:rPr>
              <a:t>The commitment moment. What happens between acceptance and arrival determines whether the student shows up mentally committed or privately hedging.</a:t>
            </a:r>
            <a:endParaRPr b="0" i="0" sz="600" u="none" cap="none" strike="noStrike">
              <a:solidFill>
                <a:schemeClr val="dk1"/>
              </a:solidFill>
              <a:latin typeface="Calibri"/>
              <a:ea typeface="Calibri"/>
              <a:cs typeface="Calibri"/>
              <a:sym typeface="Calibri"/>
            </a:endParaRPr>
          </a:p>
        </p:txBody>
      </p:sp>
      <p:sp>
        <p:nvSpPr>
          <p:cNvPr id="142" name="Google Shape;142;p4"/>
          <p:cNvSpPr/>
          <p:nvPr/>
        </p:nvSpPr>
        <p:spPr>
          <a:xfrm>
            <a:off x="9875520" y="1051560"/>
            <a:ext cx="1783080" cy="86868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4"/>
          <p:cNvSpPr/>
          <p:nvPr/>
        </p:nvSpPr>
        <p:spPr>
          <a:xfrm>
            <a:off x="9875520" y="1069848"/>
            <a:ext cx="1783080" cy="25603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900"/>
              <a:buFont typeface="Montserrat"/>
              <a:buNone/>
            </a:pPr>
            <a:r>
              <a:rPr b="1" i="0" lang="en-US" sz="900" u="none" cap="none" strike="noStrike">
                <a:solidFill>
                  <a:srgbClr val="FFFFFF"/>
                </a:solidFill>
                <a:latin typeface="Montserrat"/>
                <a:ea typeface="Montserrat"/>
                <a:cs typeface="Montserrat"/>
                <a:sym typeface="Montserrat"/>
              </a:rPr>
              <a:t>Enrolment</a:t>
            </a:r>
            <a:endParaRPr b="0" i="0" sz="900" u="none" cap="none" strike="noStrike">
              <a:solidFill>
                <a:schemeClr val="dk1"/>
              </a:solidFill>
              <a:latin typeface="Calibri"/>
              <a:ea typeface="Calibri"/>
              <a:cs typeface="Calibri"/>
              <a:sym typeface="Calibri"/>
            </a:endParaRPr>
          </a:p>
        </p:txBody>
      </p:sp>
      <p:sp>
        <p:nvSpPr>
          <p:cNvPr id="144" name="Google Shape;144;p4"/>
          <p:cNvSpPr/>
          <p:nvPr/>
        </p:nvSpPr>
        <p:spPr>
          <a:xfrm>
            <a:off x="9875520" y="1325880"/>
            <a:ext cx="1783080" cy="1828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800"/>
              <a:buFont typeface="Calibri"/>
              <a:buNone/>
            </a:pPr>
            <a:r>
              <a:rPr b="0" i="0" lang="en-US" sz="800" u="none" cap="none" strike="noStrike">
                <a:solidFill>
                  <a:srgbClr val="00CED1"/>
                </a:solidFill>
                <a:latin typeface="Calibri"/>
                <a:ea typeface="Calibri"/>
                <a:cs typeface="Calibri"/>
                <a:sym typeface="Calibri"/>
              </a:rPr>
              <a:t>15%</a:t>
            </a:r>
            <a:endParaRPr b="0" i="0" sz="800" u="none" cap="none" strike="noStrike">
              <a:solidFill>
                <a:schemeClr val="dk1"/>
              </a:solidFill>
              <a:latin typeface="Calibri"/>
              <a:ea typeface="Calibri"/>
              <a:cs typeface="Calibri"/>
              <a:sym typeface="Calibri"/>
            </a:endParaRPr>
          </a:p>
        </p:txBody>
      </p:sp>
      <p:sp>
        <p:nvSpPr>
          <p:cNvPr id="145" name="Google Shape;145;p4"/>
          <p:cNvSpPr/>
          <p:nvPr/>
        </p:nvSpPr>
        <p:spPr>
          <a:xfrm>
            <a:off x="9921240" y="1508760"/>
            <a:ext cx="1691640" cy="38404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A0B4C8"/>
              </a:buClr>
              <a:buSzPts val="600"/>
              <a:buFont typeface="Calibri"/>
              <a:buNone/>
            </a:pPr>
            <a:r>
              <a:rPr b="0" i="1" lang="en-US" sz="600" u="none" cap="none" strike="noStrike">
                <a:solidFill>
                  <a:srgbClr val="A0B4C8"/>
                </a:solidFill>
                <a:latin typeface="Calibri"/>
                <a:ea typeface="Calibri"/>
                <a:cs typeface="Calibri"/>
                <a:sym typeface="Calibri"/>
              </a:rPr>
              <a:t>The final pre-arrival communication. Sets the emotional register for the student's first week.</a:t>
            </a:r>
            <a:endParaRPr b="0" i="0" sz="600" u="none" cap="none" strike="noStrike">
              <a:solidFill>
                <a:schemeClr val="dk1"/>
              </a:solidFill>
              <a:latin typeface="Calibri"/>
              <a:ea typeface="Calibri"/>
              <a:cs typeface="Calibri"/>
              <a:sym typeface="Calibri"/>
            </a:endParaRPr>
          </a:p>
        </p:txBody>
      </p:sp>
      <p:sp>
        <p:nvSpPr>
          <p:cNvPr id="146" name="Google Shape;146;p4"/>
          <p:cNvSpPr/>
          <p:nvPr/>
        </p:nvSpPr>
        <p:spPr>
          <a:xfrm>
            <a:off x="365760" y="1965960"/>
            <a:ext cx="2103120" cy="347472"/>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4"/>
          <p:cNvSpPr/>
          <p:nvPr/>
        </p:nvSpPr>
        <p:spPr>
          <a:xfrm>
            <a:off x="457200" y="1993392"/>
            <a:ext cx="13716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900"/>
              <a:buFont typeface="Montserrat"/>
              <a:buNone/>
            </a:pPr>
            <a:r>
              <a:rPr b="1" i="0" lang="en-US" sz="900" u="none" cap="none" strike="noStrike">
                <a:solidFill>
                  <a:srgbClr val="002147"/>
                </a:solidFill>
                <a:latin typeface="Montserrat"/>
                <a:ea typeface="Montserrat"/>
                <a:cs typeface="Montserrat"/>
                <a:sym typeface="Montserrat"/>
              </a:rPr>
              <a:t>Ethics</a:t>
            </a:r>
            <a:endParaRPr b="0" i="0" sz="900" u="none" cap="none" strike="noStrike">
              <a:solidFill>
                <a:schemeClr val="dk1"/>
              </a:solidFill>
              <a:latin typeface="Calibri"/>
              <a:ea typeface="Calibri"/>
              <a:cs typeface="Calibri"/>
              <a:sym typeface="Calibri"/>
            </a:endParaRPr>
          </a:p>
        </p:txBody>
      </p:sp>
      <p:sp>
        <p:nvSpPr>
          <p:cNvPr id="148" name="Google Shape;148;p4"/>
          <p:cNvSpPr/>
          <p:nvPr/>
        </p:nvSpPr>
        <p:spPr>
          <a:xfrm>
            <a:off x="457200" y="2167128"/>
            <a:ext cx="1371600" cy="1371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0" lang="en-US" sz="750" u="none" cap="none" strike="noStrike">
                <a:solidFill>
                  <a:srgbClr val="A0B4C8"/>
                </a:solidFill>
                <a:latin typeface="Calibri"/>
                <a:ea typeface="Calibri"/>
                <a:cs typeface="Calibri"/>
                <a:sym typeface="Calibri"/>
              </a:rPr>
              <a:t>20%</a:t>
            </a:r>
            <a:endParaRPr b="0" i="0" sz="750" u="none" cap="none" strike="noStrike">
              <a:solidFill>
                <a:schemeClr val="dk1"/>
              </a:solidFill>
              <a:latin typeface="Calibri"/>
              <a:ea typeface="Calibri"/>
              <a:cs typeface="Calibri"/>
              <a:sym typeface="Calibri"/>
            </a:endParaRPr>
          </a:p>
        </p:txBody>
      </p:sp>
      <p:sp>
        <p:nvSpPr>
          <p:cNvPr id="149" name="Google Shape;149;p4"/>
          <p:cNvSpPr/>
          <p:nvPr/>
        </p:nvSpPr>
        <p:spPr>
          <a:xfrm>
            <a:off x="2578608" y="1984248"/>
            <a:ext cx="1746504" cy="310896"/>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4"/>
          <p:cNvSpPr/>
          <p:nvPr/>
        </p:nvSpPr>
        <p:spPr>
          <a:xfrm>
            <a:off x="2578608" y="1984248"/>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1200"/>
              <a:buFont typeface="Montserrat"/>
              <a:buNone/>
            </a:pPr>
            <a:r>
              <a:rPr b="1" i="0" lang="en-US" sz="1200" u="none" cap="none" strike="noStrike">
                <a:solidFill>
                  <a:srgbClr val="C00000"/>
                </a:solidFill>
                <a:latin typeface="Montserrat"/>
                <a:ea typeface="Montserrat"/>
                <a:cs typeface="Montserrat"/>
                <a:sym typeface="Montserrat"/>
              </a:rPr>
              <a:t>3</a:t>
            </a:r>
            <a:endParaRPr b="0" i="0" sz="1200" u="none" cap="none" strike="noStrike">
              <a:solidFill>
                <a:schemeClr val="dk1"/>
              </a:solidFill>
              <a:latin typeface="Calibri"/>
              <a:ea typeface="Calibri"/>
              <a:cs typeface="Calibri"/>
              <a:sym typeface="Calibri"/>
            </a:endParaRPr>
          </a:p>
        </p:txBody>
      </p:sp>
      <p:sp>
        <p:nvSpPr>
          <p:cNvPr id="151" name="Google Shape;151;p4"/>
          <p:cNvSpPr/>
          <p:nvPr/>
        </p:nvSpPr>
        <p:spPr>
          <a:xfrm>
            <a:off x="4407408" y="1984248"/>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4"/>
          <p:cNvSpPr/>
          <p:nvPr/>
        </p:nvSpPr>
        <p:spPr>
          <a:xfrm>
            <a:off x="4407408" y="1984248"/>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5</a:t>
            </a:r>
            <a:endParaRPr b="0" i="0" sz="1200" u="none" cap="none" strike="noStrike">
              <a:solidFill>
                <a:schemeClr val="dk1"/>
              </a:solidFill>
              <a:latin typeface="Calibri"/>
              <a:ea typeface="Calibri"/>
              <a:cs typeface="Calibri"/>
              <a:sym typeface="Calibri"/>
            </a:endParaRPr>
          </a:p>
        </p:txBody>
      </p:sp>
      <p:sp>
        <p:nvSpPr>
          <p:cNvPr id="153" name="Google Shape;153;p4"/>
          <p:cNvSpPr/>
          <p:nvPr/>
        </p:nvSpPr>
        <p:spPr>
          <a:xfrm>
            <a:off x="6236208" y="1984248"/>
            <a:ext cx="1746504" cy="310896"/>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4"/>
          <p:cNvSpPr/>
          <p:nvPr/>
        </p:nvSpPr>
        <p:spPr>
          <a:xfrm>
            <a:off x="6236208" y="1984248"/>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888888"/>
              </a:buClr>
              <a:buSzPts val="1200"/>
              <a:buFont typeface="Montserrat"/>
              <a:buNone/>
            </a:pPr>
            <a:r>
              <a:rPr b="1" i="0" lang="en-US" sz="1200" u="none" cap="none" strike="noStrike">
                <a:solidFill>
                  <a:srgbClr val="888888"/>
                </a:solidFill>
                <a:latin typeface="Montserrat"/>
                <a:ea typeface="Montserrat"/>
                <a:cs typeface="Montserrat"/>
                <a:sym typeface="Montserrat"/>
              </a:rPr>
              <a:t>—</a:t>
            </a:r>
            <a:endParaRPr b="0" i="0" sz="1200" u="none" cap="none" strike="noStrike">
              <a:solidFill>
                <a:schemeClr val="dk1"/>
              </a:solidFill>
              <a:latin typeface="Calibri"/>
              <a:ea typeface="Calibri"/>
              <a:cs typeface="Calibri"/>
              <a:sym typeface="Calibri"/>
            </a:endParaRPr>
          </a:p>
        </p:txBody>
      </p:sp>
      <p:sp>
        <p:nvSpPr>
          <p:cNvPr id="155" name="Google Shape;155;p4"/>
          <p:cNvSpPr/>
          <p:nvPr/>
        </p:nvSpPr>
        <p:spPr>
          <a:xfrm>
            <a:off x="8065008" y="1984248"/>
            <a:ext cx="1746504" cy="310896"/>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4"/>
          <p:cNvSpPr/>
          <p:nvPr/>
        </p:nvSpPr>
        <p:spPr>
          <a:xfrm>
            <a:off x="8065008" y="1984248"/>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1200"/>
              <a:buFont typeface="Montserrat"/>
              <a:buNone/>
            </a:pPr>
            <a:r>
              <a:rPr b="1" i="0" lang="en-US" sz="1200" u="none" cap="none" strike="noStrike">
                <a:solidFill>
                  <a:srgbClr val="C00000"/>
                </a:solidFill>
                <a:latin typeface="Montserrat"/>
                <a:ea typeface="Montserrat"/>
                <a:cs typeface="Montserrat"/>
                <a:sym typeface="Montserrat"/>
              </a:rPr>
              <a:t>2</a:t>
            </a:r>
            <a:endParaRPr b="0" i="0" sz="1200" u="none" cap="none" strike="noStrike">
              <a:solidFill>
                <a:schemeClr val="dk1"/>
              </a:solidFill>
              <a:latin typeface="Calibri"/>
              <a:ea typeface="Calibri"/>
              <a:cs typeface="Calibri"/>
              <a:sym typeface="Calibri"/>
            </a:endParaRPr>
          </a:p>
        </p:txBody>
      </p:sp>
      <p:sp>
        <p:nvSpPr>
          <p:cNvPr id="157" name="Google Shape;157;p4"/>
          <p:cNvSpPr/>
          <p:nvPr/>
        </p:nvSpPr>
        <p:spPr>
          <a:xfrm>
            <a:off x="9893808" y="1984248"/>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4"/>
          <p:cNvSpPr/>
          <p:nvPr/>
        </p:nvSpPr>
        <p:spPr>
          <a:xfrm>
            <a:off x="9893808" y="1984248"/>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4</a:t>
            </a:r>
            <a:endParaRPr b="0" i="0" sz="1200" u="none" cap="none" strike="noStrike">
              <a:solidFill>
                <a:schemeClr val="dk1"/>
              </a:solidFill>
              <a:latin typeface="Calibri"/>
              <a:ea typeface="Calibri"/>
              <a:cs typeface="Calibri"/>
              <a:sym typeface="Calibri"/>
            </a:endParaRPr>
          </a:p>
        </p:txBody>
      </p:sp>
      <p:sp>
        <p:nvSpPr>
          <p:cNvPr id="159" name="Google Shape;159;p4"/>
          <p:cNvSpPr/>
          <p:nvPr/>
        </p:nvSpPr>
        <p:spPr>
          <a:xfrm>
            <a:off x="365760" y="2350008"/>
            <a:ext cx="2103120" cy="347472"/>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4"/>
          <p:cNvSpPr/>
          <p:nvPr/>
        </p:nvSpPr>
        <p:spPr>
          <a:xfrm>
            <a:off x="457200" y="2377440"/>
            <a:ext cx="13716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900"/>
              <a:buFont typeface="Montserrat"/>
              <a:buNone/>
            </a:pPr>
            <a:r>
              <a:rPr b="1" i="0" lang="en-US" sz="900" u="none" cap="none" strike="noStrike">
                <a:solidFill>
                  <a:srgbClr val="002147"/>
                </a:solidFill>
                <a:latin typeface="Montserrat"/>
                <a:ea typeface="Montserrat"/>
                <a:cs typeface="Montserrat"/>
                <a:sym typeface="Montserrat"/>
              </a:rPr>
              <a:t>Play</a:t>
            </a:r>
            <a:endParaRPr b="0" i="0" sz="900" u="none" cap="none" strike="noStrike">
              <a:solidFill>
                <a:schemeClr val="dk1"/>
              </a:solidFill>
              <a:latin typeface="Calibri"/>
              <a:ea typeface="Calibri"/>
              <a:cs typeface="Calibri"/>
              <a:sym typeface="Calibri"/>
            </a:endParaRPr>
          </a:p>
        </p:txBody>
      </p:sp>
      <p:sp>
        <p:nvSpPr>
          <p:cNvPr id="161" name="Google Shape;161;p4"/>
          <p:cNvSpPr/>
          <p:nvPr/>
        </p:nvSpPr>
        <p:spPr>
          <a:xfrm>
            <a:off x="457200" y="2551176"/>
            <a:ext cx="1371600" cy="1371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0" lang="en-US" sz="750" u="none" cap="none" strike="noStrike">
                <a:solidFill>
                  <a:srgbClr val="A0B4C8"/>
                </a:solidFill>
                <a:latin typeface="Calibri"/>
                <a:ea typeface="Calibri"/>
                <a:cs typeface="Calibri"/>
                <a:sym typeface="Calibri"/>
              </a:rPr>
              <a:t>15%</a:t>
            </a:r>
            <a:endParaRPr b="0" i="0" sz="750" u="none" cap="none" strike="noStrike">
              <a:solidFill>
                <a:schemeClr val="dk1"/>
              </a:solidFill>
              <a:latin typeface="Calibri"/>
              <a:ea typeface="Calibri"/>
              <a:cs typeface="Calibri"/>
              <a:sym typeface="Calibri"/>
            </a:endParaRPr>
          </a:p>
        </p:txBody>
      </p:sp>
      <p:sp>
        <p:nvSpPr>
          <p:cNvPr id="162" name="Google Shape;162;p4"/>
          <p:cNvSpPr/>
          <p:nvPr/>
        </p:nvSpPr>
        <p:spPr>
          <a:xfrm>
            <a:off x="2578608" y="2368296"/>
            <a:ext cx="1746504" cy="310896"/>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4"/>
          <p:cNvSpPr/>
          <p:nvPr/>
        </p:nvSpPr>
        <p:spPr>
          <a:xfrm>
            <a:off x="2578608" y="2368296"/>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1200"/>
              <a:buFont typeface="Montserrat"/>
              <a:buNone/>
            </a:pPr>
            <a:r>
              <a:rPr b="1" i="0" lang="en-US" sz="1200" u="none" cap="none" strike="noStrike">
                <a:solidFill>
                  <a:srgbClr val="C00000"/>
                </a:solidFill>
                <a:latin typeface="Montserrat"/>
                <a:ea typeface="Montserrat"/>
                <a:cs typeface="Montserrat"/>
                <a:sym typeface="Montserrat"/>
              </a:rPr>
              <a:t>2</a:t>
            </a:r>
            <a:endParaRPr b="0" i="0" sz="1200" u="none" cap="none" strike="noStrike">
              <a:solidFill>
                <a:schemeClr val="dk1"/>
              </a:solidFill>
              <a:latin typeface="Calibri"/>
              <a:ea typeface="Calibri"/>
              <a:cs typeface="Calibri"/>
              <a:sym typeface="Calibri"/>
            </a:endParaRPr>
          </a:p>
        </p:txBody>
      </p:sp>
      <p:sp>
        <p:nvSpPr>
          <p:cNvPr id="164" name="Google Shape;164;p4"/>
          <p:cNvSpPr/>
          <p:nvPr/>
        </p:nvSpPr>
        <p:spPr>
          <a:xfrm>
            <a:off x="4407408" y="2368296"/>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4"/>
          <p:cNvSpPr/>
          <p:nvPr/>
        </p:nvSpPr>
        <p:spPr>
          <a:xfrm>
            <a:off x="4407408" y="2368296"/>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4</a:t>
            </a:r>
            <a:endParaRPr b="0" i="0" sz="1200" u="none" cap="none" strike="noStrike">
              <a:solidFill>
                <a:schemeClr val="dk1"/>
              </a:solidFill>
              <a:latin typeface="Calibri"/>
              <a:ea typeface="Calibri"/>
              <a:cs typeface="Calibri"/>
              <a:sym typeface="Calibri"/>
            </a:endParaRPr>
          </a:p>
        </p:txBody>
      </p:sp>
      <p:sp>
        <p:nvSpPr>
          <p:cNvPr id="166" name="Google Shape;166;p4"/>
          <p:cNvSpPr/>
          <p:nvPr/>
        </p:nvSpPr>
        <p:spPr>
          <a:xfrm>
            <a:off x="6236208" y="2368296"/>
            <a:ext cx="1746504" cy="310896"/>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4"/>
          <p:cNvSpPr/>
          <p:nvPr/>
        </p:nvSpPr>
        <p:spPr>
          <a:xfrm>
            <a:off x="6236208" y="2368296"/>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888888"/>
              </a:buClr>
              <a:buSzPts val="1200"/>
              <a:buFont typeface="Montserrat"/>
              <a:buNone/>
            </a:pPr>
            <a:r>
              <a:rPr b="1" i="0" lang="en-US" sz="1200" u="none" cap="none" strike="noStrike">
                <a:solidFill>
                  <a:srgbClr val="888888"/>
                </a:solidFill>
                <a:latin typeface="Montserrat"/>
                <a:ea typeface="Montserrat"/>
                <a:cs typeface="Montserrat"/>
                <a:sym typeface="Montserrat"/>
              </a:rPr>
              <a:t>—</a:t>
            </a:r>
            <a:endParaRPr b="0" i="0" sz="1200" u="none" cap="none" strike="noStrike">
              <a:solidFill>
                <a:schemeClr val="dk1"/>
              </a:solidFill>
              <a:latin typeface="Calibri"/>
              <a:ea typeface="Calibri"/>
              <a:cs typeface="Calibri"/>
              <a:sym typeface="Calibri"/>
            </a:endParaRPr>
          </a:p>
        </p:txBody>
      </p:sp>
      <p:sp>
        <p:nvSpPr>
          <p:cNvPr id="168" name="Google Shape;168;p4"/>
          <p:cNvSpPr/>
          <p:nvPr/>
        </p:nvSpPr>
        <p:spPr>
          <a:xfrm>
            <a:off x="8065008" y="2368296"/>
            <a:ext cx="1746504" cy="310896"/>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4"/>
          <p:cNvSpPr/>
          <p:nvPr/>
        </p:nvSpPr>
        <p:spPr>
          <a:xfrm>
            <a:off x="8065008" y="2368296"/>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1200"/>
              <a:buFont typeface="Montserrat"/>
              <a:buNone/>
            </a:pPr>
            <a:r>
              <a:rPr b="1" i="0" lang="en-US" sz="1200" u="none" cap="none" strike="noStrike">
                <a:solidFill>
                  <a:srgbClr val="C00000"/>
                </a:solidFill>
                <a:latin typeface="Montserrat"/>
                <a:ea typeface="Montserrat"/>
                <a:cs typeface="Montserrat"/>
                <a:sym typeface="Montserrat"/>
              </a:rPr>
              <a:t>3</a:t>
            </a:r>
            <a:endParaRPr b="0" i="0" sz="1200" u="none" cap="none" strike="noStrike">
              <a:solidFill>
                <a:schemeClr val="dk1"/>
              </a:solidFill>
              <a:latin typeface="Calibri"/>
              <a:ea typeface="Calibri"/>
              <a:cs typeface="Calibri"/>
              <a:sym typeface="Calibri"/>
            </a:endParaRPr>
          </a:p>
        </p:txBody>
      </p:sp>
      <p:sp>
        <p:nvSpPr>
          <p:cNvPr id="170" name="Google Shape;170;p4"/>
          <p:cNvSpPr/>
          <p:nvPr/>
        </p:nvSpPr>
        <p:spPr>
          <a:xfrm>
            <a:off x="9893808" y="2368296"/>
            <a:ext cx="1746504" cy="310896"/>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4"/>
          <p:cNvSpPr/>
          <p:nvPr/>
        </p:nvSpPr>
        <p:spPr>
          <a:xfrm>
            <a:off x="9893808" y="2368296"/>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1200"/>
              <a:buFont typeface="Montserrat"/>
              <a:buNone/>
            </a:pPr>
            <a:r>
              <a:rPr b="1" i="0" lang="en-US" sz="1200" u="none" cap="none" strike="noStrike">
                <a:solidFill>
                  <a:srgbClr val="C00000"/>
                </a:solidFill>
                <a:latin typeface="Montserrat"/>
                <a:ea typeface="Montserrat"/>
                <a:cs typeface="Montserrat"/>
                <a:sym typeface="Montserrat"/>
              </a:rPr>
              <a:t>3</a:t>
            </a:r>
            <a:endParaRPr b="0" i="0" sz="1200" u="none" cap="none" strike="noStrike">
              <a:solidFill>
                <a:schemeClr val="dk1"/>
              </a:solidFill>
              <a:latin typeface="Calibri"/>
              <a:ea typeface="Calibri"/>
              <a:cs typeface="Calibri"/>
              <a:sym typeface="Calibri"/>
            </a:endParaRPr>
          </a:p>
        </p:txBody>
      </p:sp>
      <p:sp>
        <p:nvSpPr>
          <p:cNvPr id="172" name="Google Shape;172;p4"/>
          <p:cNvSpPr/>
          <p:nvPr/>
        </p:nvSpPr>
        <p:spPr>
          <a:xfrm>
            <a:off x="365760" y="2734056"/>
            <a:ext cx="2103120" cy="347472"/>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4"/>
          <p:cNvSpPr/>
          <p:nvPr/>
        </p:nvSpPr>
        <p:spPr>
          <a:xfrm>
            <a:off x="457200" y="2761488"/>
            <a:ext cx="13716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900"/>
              <a:buFont typeface="Montserrat"/>
              <a:buNone/>
            </a:pPr>
            <a:r>
              <a:rPr b="1" i="0" lang="en-US" sz="900" u="none" cap="none" strike="noStrike">
                <a:solidFill>
                  <a:srgbClr val="002147"/>
                </a:solidFill>
                <a:latin typeface="Montserrat"/>
                <a:ea typeface="Montserrat"/>
                <a:cs typeface="Montserrat"/>
                <a:sym typeface="Montserrat"/>
              </a:rPr>
              <a:t>Excellence</a:t>
            </a:r>
            <a:endParaRPr b="0" i="0" sz="900" u="none" cap="none" strike="noStrike">
              <a:solidFill>
                <a:schemeClr val="dk1"/>
              </a:solidFill>
              <a:latin typeface="Calibri"/>
              <a:ea typeface="Calibri"/>
              <a:cs typeface="Calibri"/>
              <a:sym typeface="Calibri"/>
            </a:endParaRPr>
          </a:p>
        </p:txBody>
      </p:sp>
      <p:sp>
        <p:nvSpPr>
          <p:cNvPr id="174" name="Google Shape;174;p4"/>
          <p:cNvSpPr/>
          <p:nvPr/>
        </p:nvSpPr>
        <p:spPr>
          <a:xfrm>
            <a:off x="457200" y="2935224"/>
            <a:ext cx="1371600" cy="1371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0" lang="en-US" sz="750" u="none" cap="none" strike="noStrike">
                <a:solidFill>
                  <a:srgbClr val="A0B4C8"/>
                </a:solidFill>
                <a:latin typeface="Calibri"/>
                <a:ea typeface="Calibri"/>
                <a:cs typeface="Calibri"/>
                <a:sym typeface="Calibri"/>
              </a:rPr>
              <a:t>15%</a:t>
            </a:r>
            <a:endParaRPr b="0" i="0" sz="750" u="none" cap="none" strike="noStrike">
              <a:solidFill>
                <a:schemeClr val="dk1"/>
              </a:solidFill>
              <a:latin typeface="Calibri"/>
              <a:ea typeface="Calibri"/>
              <a:cs typeface="Calibri"/>
              <a:sym typeface="Calibri"/>
            </a:endParaRPr>
          </a:p>
        </p:txBody>
      </p:sp>
      <p:sp>
        <p:nvSpPr>
          <p:cNvPr id="175" name="Google Shape;175;p4"/>
          <p:cNvSpPr/>
          <p:nvPr/>
        </p:nvSpPr>
        <p:spPr>
          <a:xfrm>
            <a:off x="2578608" y="2752344"/>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4"/>
          <p:cNvSpPr/>
          <p:nvPr/>
        </p:nvSpPr>
        <p:spPr>
          <a:xfrm>
            <a:off x="2578608" y="2752344"/>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4</a:t>
            </a:r>
            <a:endParaRPr b="0" i="0" sz="1200" u="none" cap="none" strike="noStrike">
              <a:solidFill>
                <a:schemeClr val="dk1"/>
              </a:solidFill>
              <a:latin typeface="Calibri"/>
              <a:ea typeface="Calibri"/>
              <a:cs typeface="Calibri"/>
              <a:sym typeface="Calibri"/>
            </a:endParaRPr>
          </a:p>
        </p:txBody>
      </p:sp>
      <p:sp>
        <p:nvSpPr>
          <p:cNvPr id="177" name="Google Shape;177;p4"/>
          <p:cNvSpPr/>
          <p:nvPr/>
        </p:nvSpPr>
        <p:spPr>
          <a:xfrm>
            <a:off x="4407408" y="2752344"/>
            <a:ext cx="1746504" cy="310896"/>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4"/>
          <p:cNvSpPr/>
          <p:nvPr/>
        </p:nvSpPr>
        <p:spPr>
          <a:xfrm>
            <a:off x="4407408" y="2752344"/>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1200"/>
              <a:buFont typeface="Montserrat"/>
              <a:buNone/>
            </a:pPr>
            <a:r>
              <a:rPr b="1" i="0" lang="en-US" sz="1200" u="none" cap="none" strike="noStrike">
                <a:solidFill>
                  <a:srgbClr val="276221"/>
                </a:solidFill>
                <a:latin typeface="Montserrat"/>
                <a:ea typeface="Montserrat"/>
                <a:cs typeface="Montserrat"/>
                <a:sym typeface="Montserrat"/>
              </a:rPr>
              <a:t>8</a:t>
            </a:r>
            <a:endParaRPr b="0" i="0" sz="1200" u="none" cap="none" strike="noStrike">
              <a:solidFill>
                <a:schemeClr val="dk1"/>
              </a:solidFill>
              <a:latin typeface="Calibri"/>
              <a:ea typeface="Calibri"/>
              <a:cs typeface="Calibri"/>
              <a:sym typeface="Calibri"/>
            </a:endParaRPr>
          </a:p>
        </p:txBody>
      </p:sp>
      <p:sp>
        <p:nvSpPr>
          <p:cNvPr id="179" name="Google Shape;179;p4"/>
          <p:cNvSpPr/>
          <p:nvPr/>
        </p:nvSpPr>
        <p:spPr>
          <a:xfrm>
            <a:off x="6236208" y="2752344"/>
            <a:ext cx="1746504" cy="310896"/>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4"/>
          <p:cNvSpPr/>
          <p:nvPr/>
        </p:nvSpPr>
        <p:spPr>
          <a:xfrm>
            <a:off x="6236208" y="2752344"/>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888888"/>
              </a:buClr>
              <a:buSzPts val="1200"/>
              <a:buFont typeface="Montserrat"/>
              <a:buNone/>
            </a:pPr>
            <a:r>
              <a:rPr b="1" i="0" lang="en-US" sz="1200" u="none" cap="none" strike="noStrike">
                <a:solidFill>
                  <a:srgbClr val="888888"/>
                </a:solidFill>
                <a:latin typeface="Montserrat"/>
                <a:ea typeface="Montserrat"/>
                <a:cs typeface="Montserrat"/>
                <a:sym typeface="Montserrat"/>
              </a:rPr>
              <a:t>—</a:t>
            </a:r>
            <a:endParaRPr b="0" i="0" sz="1200" u="none" cap="none" strike="noStrike">
              <a:solidFill>
                <a:schemeClr val="dk1"/>
              </a:solidFill>
              <a:latin typeface="Calibri"/>
              <a:ea typeface="Calibri"/>
              <a:cs typeface="Calibri"/>
              <a:sym typeface="Calibri"/>
            </a:endParaRPr>
          </a:p>
        </p:txBody>
      </p:sp>
      <p:sp>
        <p:nvSpPr>
          <p:cNvPr id="181" name="Google Shape;181;p4"/>
          <p:cNvSpPr/>
          <p:nvPr/>
        </p:nvSpPr>
        <p:spPr>
          <a:xfrm>
            <a:off x="8065008" y="2752344"/>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4"/>
          <p:cNvSpPr/>
          <p:nvPr/>
        </p:nvSpPr>
        <p:spPr>
          <a:xfrm>
            <a:off x="8065008" y="2752344"/>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5</a:t>
            </a:r>
            <a:endParaRPr b="0" i="0" sz="1200" u="none" cap="none" strike="noStrike">
              <a:solidFill>
                <a:schemeClr val="dk1"/>
              </a:solidFill>
              <a:latin typeface="Calibri"/>
              <a:ea typeface="Calibri"/>
              <a:cs typeface="Calibri"/>
              <a:sym typeface="Calibri"/>
            </a:endParaRPr>
          </a:p>
        </p:txBody>
      </p:sp>
      <p:sp>
        <p:nvSpPr>
          <p:cNvPr id="183" name="Google Shape;183;p4"/>
          <p:cNvSpPr/>
          <p:nvPr/>
        </p:nvSpPr>
        <p:spPr>
          <a:xfrm>
            <a:off x="9893808" y="2752344"/>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4"/>
          <p:cNvSpPr/>
          <p:nvPr/>
        </p:nvSpPr>
        <p:spPr>
          <a:xfrm>
            <a:off x="9893808" y="2752344"/>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4</a:t>
            </a:r>
            <a:endParaRPr b="0" i="0" sz="1200" u="none" cap="none" strike="noStrike">
              <a:solidFill>
                <a:schemeClr val="dk1"/>
              </a:solidFill>
              <a:latin typeface="Calibri"/>
              <a:ea typeface="Calibri"/>
              <a:cs typeface="Calibri"/>
              <a:sym typeface="Calibri"/>
            </a:endParaRPr>
          </a:p>
        </p:txBody>
      </p:sp>
      <p:sp>
        <p:nvSpPr>
          <p:cNvPr id="185" name="Google Shape;185;p4"/>
          <p:cNvSpPr/>
          <p:nvPr/>
        </p:nvSpPr>
        <p:spPr>
          <a:xfrm>
            <a:off x="365760" y="3118104"/>
            <a:ext cx="2103120" cy="347472"/>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4"/>
          <p:cNvSpPr/>
          <p:nvPr/>
        </p:nvSpPr>
        <p:spPr>
          <a:xfrm>
            <a:off x="457200" y="3145536"/>
            <a:ext cx="13716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900"/>
              <a:buFont typeface="Montserrat"/>
              <a:buNone/>
            </a:pPr>
            <a:r>
              <a:rPr b="1" i="0" lang="en-US" sz="900" u="none" cap="none" strike="noStrike">
                <a:solidFill>
                  <a:srgbClr val="002147"/>
                </a:solidFill>
                <a:latin typeface="Montserrat"/>
                <a:ea typeface="Montserrat"/>
                <a:cs typeface="Montserrat"/>
                <a:sym typeface="Montserrat"/>
              </a:rPr>
              <a:t>Aesthetics</a:t>
            </a:r>
            <a:endParaRPr b="0" i="0" sz="900" u="none" cap="none" strike="noStrike">
              <a:solidFill>
                <a:schemeClr val="dk1"/>
              </a:solidFill>
              <a:latin typeface="Calibri"/>
              <a:ea typeface="Calibri"/>
              <a:cs typeface="Calibri"/>
              <a:sym typeface="Calibri"/>
            </a:endParaRPr>
          </a:p>
        </p:txBody>
      </p:sp>
      <p:sp>
        <p:nvSpPr>
          <p:cNvPr id="187" name="Google Shape;187;p4"/>
          <p:cNvSpPr/>
          <p:nvPr/>
        </p:nvSpPr>
        <p:spPr>
          <a:xfrm>
            <a:off x="457200" y="3319272"/>
            <a:ext cx="1371600" cy="1371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0" lang="en-US" sz="750" u="none" cap="none" strike="noStrike">
                <a:solidFill>
                  <a:srgbClr val="A0B4C8"/>
                </a:solidFill>
                <a:latin typeface="Calibri"/>
                <a:ea typeface="Calibri"/>
                <a:cs typeface="Calibri"/>
                <a:sym typeface="Calibri"/>
              </a:rPr>
              <a:t>15%</a:t>
            </a:r>
            <a:endParaRPr b="0" i="0" sz="750" u="none" cap="none" strike="noStrike">
              <a:solidFill>
                <a:schemeClr val="dk1"/>
              </a:solidFill>
              <a:latin typeface="Calibri"/>
              <a:ea typeface="Calibri"/>
              <a:cs typeface="Calibri"/>
              <a:sym typeface="Calibri"/>
            </a:endParaRPr>
          </a:p>
        </p:txBody>
      </p:sp>
      <p:sp>
        <p:nvSpPr>
          <p:cNvPr id="188" name="Google Shape;188;p4"/>
          <p:cNvSpPr/>
          <p:nvPr/>
        </p:nvSpPr>
        <p:spPr>
          <a:xfrm>
            <a:off x="2578608" y="3136392"/>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4"/>
          <p:cNvSpPr/>
          <p:nvPr/>
        </p:nvSpPr>
        <p:spPr>
          <a:xfrm>
            <a:off x="2578608" y="3136392"/>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4</a:t>
            </a:r>
            <a:endParaRPr b="0" i="0" sz="1200" u="none" cap="none" strike="noStrike">
              <a:solidFill>
                <a:schemeClr val="dk1"/>
              </a:solidFill>
              <a:latin typeface="Calibri"/>
              <a:ea typeface="Calibri"/>
              <a:cs typeface="Calibri"/>
              <a:sym typeface="Calibri"/>
            </a:endParaRPr>
          </a:p>
        </p:txBody>
      </p:sp>
      <p:sp>
        <p:nvSpPr>
          <p:cNvPr id="190" name="Google Shape;190;p4"/>
          <p:cNvSpPr/>
          <p:nvPr/>
        </p:nvSpPr>
        <p:spPr>
          <a:xfrm>
            <a:off x="4407408" y="3136392"/>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4"/>
          <p:cNvSpPr/>
          <p:nvPr/>
        </p:nvSpPr>
        <p:spPr>
          <a:xfrm>
            <a:off x="4407408" y="3136392"/>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6</a:t>
            </a:r>
            <a:endParaRPr b="0" i="0" sz="1200" u="none" cap="none" strike="noStrike">
              <a:solidFill>
                <a:schemeClr val="dk1"/>
              </a:solidFill>
              <a:latin typeface="Calibri"/>
              <a:ea typeface="Calibri"/>
              <a:cs typeface="Calibri"/>
              <a:sym typeface="Calibri"/>
            </a:endParaRPr>
          </a:p>
        </p:txBody>
      </p:sp>
      <p:sp>
        <p:nvSpPr>
          <p:cNvPr id="192" name="Google Shape;192;p4"/>
          <p:cNvSpPr/>
          <p:nvPr/>
        </p:nvSpPr>
        <p:spPr>
          <a:xfrm>
            <a:off x="6236208" y="3136392"/>
            <a:ext cx="1746504" cy="310896"/>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4"/>
          <p:cNvSpPr/>
          <p:nvPr/>
        </p:nvSpPr>
        <p:spPr>
          <a:xfrm>
            <a:off x="6236208" y="3136392"/>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888888"/>
              </a:buClr>
              <a:buSzPts val="1200"/>
              <a:buFont typeface="Montserrat"/>
              <a:buNone/>
            </a:pPr>
            <a:r>
              <a:rPr b="1" i="0" lang="en-US" sz="1200" u="none" cap="none" strike="noStrike">
                <a:solidFill>
                  <a:srgbClr val="888888"/>
                </a:solidFill>
                <a:latin typeface="Montserrat"/>
                <a:ea typeface="Montserrat"/>
                <a:cs typeface="Montserrat"/>
                <a:sym typeface="Montserrat"/>
              </a:rPr>
              <a:t>—</a:t>
            </a:r>
            <a:endParaRPr b="0" i="0" sz="1200" u="none" cap="none" strike="noStrike">
              <a:solidFill>
                <a:schemeClr val="dk1"/>
              </a:solidFill>
              <a:latin typeface="Calibri"/>
              <a:ea typeface="Calibri"/>
              <a:cs typeface="Calibri"/>
              <a:sym typeface="Calibri"/>
            </a:endParaRPr>
          </a:p>
        </p:txBody>
      </p:sp>
      <p:sp>
        <p:nvSpPr>
          <p:cNvPr id="194" name="Google Shape;194;p4"/>
          <p:cNvSpPr/>
          <p:nvPr/>
        </p:nvSpPr>
        <p:spPr>
          <a:xfrm>
            <a:off x="8065008" y="3136392"/>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4"/>
          <p:cNvSpPr/>
          <p:nvPr/>
        </p:nvSpPr>
        <p:spPr>
          <a:xfrm>
            <a:off x="8065008" y="3136392"/>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4</a:t>
            </a:r>
            <a:endParaRPr b="0" i="0" sz="1200" u="none" cap="none" strike="noStrike">
              <a:solidFill>
                <a:schemeClr val="dk1"/>
              </a:solidFill>
              <a:latin typeface="Calibri"/>
              <a:ea typeface="Calibri"/>
              <a:cs typeface="Calibri"/>
              <a:sym typeface="Calibri"/>
            </a:endParaRPr>
          </a:p>
        </p:txBody>
      </p:sp>
      <p:sp>
        <p:nvSpPr>
          <p:cNvPr id="196" name="Google Shape;196;p4"/>
          <p:cNvSpPr/>
          <p:nvPr/>
        </p:nvSpPr>
        <p:spPr>
          <a:xfrm>
            <a:off x="9893808" y="3136392"/>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4"/>
          <p:cNvSpPr/>
          <p:nvPr/>
        </p:nvSpPr>
        <p:spPr>
          <a:xfrm>
            <a:off x="9893808" y="3136392"/>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4</a:t>
            </a:r>
            <a:endParaRPr b="0" i="0" sz="1200" u="none" cap="none" strike="noStrike">
              <a:solidFill>
                <a:schemeClr val="dk1"/>
              </a:solidFill>
              <a:latin typeface="Calibri"/>
              <a:ea typeface="Calibri"/>
              <a:cs typeface="Calibri"/>
              <a:sym typeface="Calibri"/>
            </a:endParaRPr>
          </a:p>
        </p:txBody>
      </p:sp>
      <p:sp>
        <p:nvSpPr>
          <p:cNvPr id="198" name="Google Shape;198;p4"/>
          <p:cNvSpPr/>
          <p:nvPr/>
        </p:nvSpPr>
        <p:spPr>
          <a:xfrm>
            <a:off x="365760" y="3502152"/>
            <a:ext cx="2103120" cy="347472"/>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4"/>
          <p:cNvSpPr/>
          <p:nvPr/>
        </p:nvSpPr>
        <p:spPr>
          <a:xfrm>
            <a:off x="457200" y="3529584"/>
            <a:ext cx="13716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900"/>
              <a:buFont typeface="Montserrat"/>
              <a:buNone/>
            </a:pPr>
            <a:r>
              <a:rPr b="1" i="0" lang="en-US" sz="900" u="none" cap="none" strike="noStrike">
                <a:solidFill>
                  <a:srgbClr val="002147"/>
                </a:solidFill>
                <a:latin typeface="Montserrat"/>
                <a:ea typeface="Montserrat"/>
                <a:cs typeface="Montserrat"/>
                <a:sym typeface="Montserrat"/>
              </a:rPr>
              <a:t>Efficiency</a:t>
            </a:r>
            <a:endParaRPr b="0" i="0" sz="900" u="none" cap="none" strike="noStrike">
              <a:solidFill>
                <a:schemeClr val="dk1"/>
              </a:solidFill>
              <a:latin typeface="Calibri"/>
              <a:ea typeface="Calibri"/>
              <a:cs typeface="Calibri"/>
              <a:sym typeface="Calibri"/>
            </a:endParaRPr>
          </a:p>
        </p:txBody>
      </p:sp>
      <p:sp>
        <p:nvSpPr>
          <p:cNvPr id="200" name="Google Shape;200;p4"/>
          <p:cNvSpPr/>
          <p:nvPr/>
        </p:nvSpPr>
        <p:spPr>
          <a:xfrm>
            <a:off x="457200" y="3703320"/>
            <a:ext cx="1371600" cy="1371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0" lang="en-US" sz="750" u="none" cap="none" strike="noStrike">
                <a:solidFill>
                  <a:srgbClr val="A0B4C8"/>
                </a:solidFill>
                <a:latin typeface="Calibri"/>
                <a:ea typeface="Calibri"/>
                <a:cs typeface="Calibri"/>
                <a:sym typeface="Calibri"/>
              </a:rPr>
              <a:t>15%</a:t>
            </a:r>
            <a:endParaRPr b="0" i="0" sz="750" u="none" cap="none" strike="noStrike">
              <a:solidFill>
                <a:schemeClr val="dk1"/>
              </a:solidFill>
              <a:latin typeface="Calibri"/>
              <a:ea typeface="Calibri"/>
              <a:cs typeface="Calibri"/>
              <a:sym typeface="Calibri"/>
            </a:endParaRPr>
          </a:p>
        </p:txBody>
      </p:sp>
      <p:sp>
        <p:nvSpPr>
          <p:cNvPr id="201" name="Google Shape;201;p4"/>
          <p:cNvSpPr/>
          <p:nvPr/>
        </p:nvSpPr>
        <p:spPr>
          <a:xfrm>
            <a:off x="2578608" y="3520440"/>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4"/>
          <p:cNvSpPr/>
          <p:nvPr/>
        </p:nvSpPr>
        <p:spPr>
          <a:xfrm>
            <a:off x="2578608" y="3520440"/>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5</a:t>
            </a:r>
            <a:endParaRPr b="0" i="0" sz="1200" u="none" cap="none" strike="noStrike">
              <a:solidFill>
                <a:schemeClr val="dk1"/>
              </a:solidFill>
              <a:latin typeface="Calibri"/>
              <a:ea typeface="Calibri"/>
              <a:cs typeface="Calibri"/>
              <a:sym typeface="Calibri"/>
            </a:endParaRPr>
          </a:p>
        </p:txBody>
      </p:sp>
      <p:sp>
        <p:nvSpPr>
          <p:cNvPr id="203" name="Google Shape;203;p4"/>
          <p:cNvSpPr/>
          <p:nvPr/>
        </p:nvSpPr>
        <p:spPr>
          <a:xfrm>
            <a:off x="4407408" y="3520440"/>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4"/>
          <p:cNvSpPr/>
          <p:nvPr/>
        </p:nvSpPr>
        <p:spPr>
          <a:xfrm>
            <a:off x="4407408" y="3520440"/>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5</a:t>
            </a:r>
            <a:endParaRPr b="0" i="0" sz="1200" u="none" cap="none" strike="noStrike">
              <a:solidFill>
                <a:schemeClr val="dk1"/>
              </a:solidFill>
              <a:latin typeface="Calibri"/>
              <a:ea typeface="Calibri"/>
              <a:cs typeface="Calibri"/>
              <a:sym typeface="Calibri"/>
            </a:endParaRPr>
          </a:p>
        </p:txBody>
      </p:sp>
      <p:sp>
        <p:nvSpPr>
          <p:cNvPr id="205" name="Google Shape;205;p4"/>
          <p:cNvSpPr/>
          <p:nvPr/>
        </p:nvSpPr>
        <p:spPr>
          <a:xfrm>
            <a:off x="6236208" y="3520440"/>
            <a:ext cx="1746504" cy="310896"/>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4"/>
          <p:cNvSpPr/>
          <p:nvPr/>
        </p:nvSpPr>
        <p:spPr>
          <a:xfrm>
            <a:off x="6236208" y="3520440"/>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888888"/>
              </a:buClr>
              <a:buSzPts val="1200"/>
              <a:buFont typeface="Montserrat"/>
              <a:buNone/>
            </a:pPr>
            <a:r>
              <a:rPr b="1" i="0" lang="en-US" sz="1200" u="none" cap="none" strike="noStrike">
                <a:solidFill>
                  <a:srgbClr val="888888"/>
                </a:solidFill>
                <a:latin typeface="Montserrat"/>
                <a:ea typeface="Montserrat"/>
                <a:cs typeface="Montserrat"/>
                <a:sym typeface="Montserrat"/>
              </a:rPr>
              <a:t>—</a:t>
            </a:r>
            <a:endParaRPr b="0" i="0" sz="1200" u="none" cap="none" strike="noStrike">
              <a:solidFill>
                <a:schemeClr val="dk1"/>
              </a:solidFill>
              <a:latin typeface="Calibri"/>
              <a:ea typeface="Calibri"/>
              <a:cs typeface="Calibri"/>
              <a:sym typeface="Calibri"/>
            </a:endParaRPr>
          </a:p>
        </p:txBody>
      </p:sp>
      <p:sp>
        <p:nvSpPr>
          <p:cNvPr id="207" name="Google Shape;207;p4"/>
          <p:cNvSpPr/>
          <p:nvPr/>
        </p:nvSpPr>
        <p:spPr>
          <a:xfrm>
            <a:off x="8065008" y="3520440"/>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4"/>
          <p:cNvSpPr/>
          <p:nvPr/>
        </p:nvSpPr>
        <p:spPr>
          <a:xfrm>
            <a:off x="8065008" y="3520440"/>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6</a:t>
            </a:r>
            <a:endParaRPr b="0" i="0" sz="1200" u="none" cap="none" strike="noStrike">
              <a:solidFill>
                <a:schemeClr val="dk1"/>
              </a:solidFill>
              <a:latin typeface="Calibri"/>
              <a:ea typeface="Calibri"/>
              <a:cs typeface="Calibri"/>
              <a:sym typeface="Calibri"/>
            </a:endParaRPr>
          </a:p>
        </p:txBody>
      </p:sp>
      <p:sp>
        <p:nvSpPr>
          <p:cNvPr id="209" name="Google Shape;209;p4"/>
          <p:cNvSpPr/>
          <p:nvPr/>
        </p:nvSpPr>
        <p:spPr>
          <a:xfrm>
            <a:off x="9893808" y="3520440"/>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4"/>
          <p:cNvSpPr/>
          <p:nvPr/>
        </p:nvSpPr>
        <p:spPr>
          <a:xfrm>
            <a:off x="9893808" y="3520440"/>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6</a:t>
            </a:r>
            <a:endParaRPr b="0" i="0" sz="1200" u="none" cap="none" strike="noStrike">
              <a:solidFill>
                <a:schemeClr val="dk1"/>
              </a:solidFill>
              <a:latin typeface="Calibri"/>
              <a:ea typeface="Calibri"/>
              <a:cs typeface="Calibri"/>
              <a:sym typeface="Calibri"/>
            </a:endParaRPr>
          </a:p>
        </p:txBody>
      </p:sp>
      <p:sp>
        <p:nvSpPr>
          <p:cNvPr id="211" name="Google Shape;211;p4"/>
          <p:cNvSpPr/>
          <p:nvPr/>
        </p:nvSpPr>
        <p:spPr>
          <a:xfrm>
            <a:off x="365760" y="3886200"/>
            <a:ext cx="2103120" cy="347472"/>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4"/>
          <p:cNvSpPr/>
          <p:nvPr/>
        </p:nvSpPr>
        <p:spPr>
          <a:xfrm>
            <a:off x="457200" y="3913632"/>
            <a:ext cx="13716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900"/>
              <a:buFont typeface="Montserrat"/>
              <a:buNone/>
            </a:pPr>
            <a:r>
              <a:rPr b="1" i="0" lang="en-US" sz="900" u="none" cap="none" strike="noStrike">
                <a:solidFill>
                  <a:srgbClr val="002147"/>
                </a:solidFill>
                <a:latin typeface="Montserrat"/>
                <a:ea typeface="Montserrat"/>
                <a:cs typeface="Montserrat"/>
                <a:sym typeface="Montserrat"/>
              </a:rPr>
              <a:t>Creativity</a:t>
            </a:r>
            <a:endParaRPr b="0" i="0" sz="900" u="none" cap="none" strike="noStrike">
              <a:solidFill>
                <a:schemeClr val="dk1"/>
              </a:solidFill>
              <a:latin typeface="Calibri"/>
              <a:ea typeface="Calibri"/>
              <a:cs typeface="Calibri"/>
              <a:sym typeface="Calibri"/>
            </a:endParaRPr>
          </a:p>
        </p:txBody>
      </p:sp>
      <p:sp>
        <p:nvSpPr>
          <p:cNvPr id="213" name="Google Shape;213;p4"/>
          <p:cNvSpPr/>
          <p:nvPr/>
        </p:nvSpPr>
        <p:spPr>
          <a:xfrm>
            <a:off x="457200" y="4087368"/>
            <a:ext cx="1371600" cy="1371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0" lang="en-US" sz="750" u="none" cap="none" strike="noStrike">
                <a:solidFill>
                  <a:srgbClr val="A0B4C8"/>
                </a:solidFill>
                <a:latin typeface="Calibri"/>
                <a:ea typeface="Calibri"/>
                <a:cs typeface="Calibri"/>
                <a:sym typeface="Calibri"/>
              </a:rPr>
              <a:t>10%</a:t>
            </a:r>
            <a:endParaRPr b="0" i="0" sz="750" u="none" cap="none" strike="noStrike">
              <a:solidFill>
                <a:schemeClr val="dk1"/>
              </a:solidFill>
              <a:latin typeface="Calibri"/>
              <a:ea typeface="Calibri"/>
              <a:cs typeface="Calibri"/>
              <a:sym typeface="Calibri"/>
            </a:endParaRPr>
          </a:p>
        </p:txBody>
      </p:sp>
      <p:sp>
        <p:nvSpPr>
          <p:cNvPr id="214" name="Google Shape;214;p4"/>
          <p:cNvSpPr/>
          <p:nvPr/>
        </p:nvSpPr>
        <p:spPr>
          <a:xfrm>
            <a:off x="2578608" y="3904488"/>
            <a:ext cx="1746504" cy="310896"/>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4"/>
          <p:cNvSpPr/>
          <p:nvPr/>
        </p:nvSpPr>
        <p:spPr>
          <a:xfrm>
            <a:off x="2578608" y="3904488"/>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1200"/>
              <a:buFont typeface="Montserrat"/>
              <a:buNone/>
            </a:pPr>
            <a:r>
              <a:rPr b="1" i="0" lang="en-US" sz="1200" u="none" cap="none" strike="noStrike">
                <a:solidFill>
                  <a:srgbClr val="C00000"/>
                </a:solidFill>
                <a:latin typeface="Montserrat"/>
                <a:ea typeface="Montserrat"/>
                <a:cs typeface="Montserrat"/>
                <a:sym typeface="Montserrat"/>
              </a:rPr>
              <a:t>2</a:t>
            </a:r>
            <a:endParaRPr b="0" i="0" sz="1200" u="none" cap="none" strike="noStrike">
              <a:solidFill>
                <a:schemeClr val="dk1"/>
              </a:solidFill>
              <a:latin typeface="Calibri"/>
              <a:ea typeface="Calibri"/>
              <a:cs typeface="Calibri"/>
              <a:sym typeface="Calibri"/>
            </a:endParaRPr>
          </a:p>
        </p:txBody>
      </p:sp>
      <p:sp>
        <p:nvSpPr>
          <p:cNvPr id="216" name="Google Shape;216;p4"/>
          <p:cNvSpPr/>
          <p:nvPr/>
        </p:nvSpPr>
        <p:spPr>
          <a:xfrm>
            <a:off x="4407408" y="3904488"/>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4"/>
          <p:cNvSpPr/>
          <p:nvPr/>
        </p:nvSpPr>
        <p:spPr>
          <a:xfrm>
            <a:off x="4407408" y="3904488"/>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4</a:t>
            </a:r>
            <a:endParaRPr b="0" i="0" sz="1200" u="none" cap="none" strike="noStrike">
              <a:solidFill>
                <a:schemeClr val="dk1"/>
              </a:solidFill>
              <a:latin typeface="Calibri"/>
              <a:ea typeface="Calibri"/>
              <a:cs typeface="Calibri"/>
              <a:sym typeface="Calibri"/>
            </a:endParaRPr>
          </a:p>
        </p:txBody>
      </p:sp>
      <p:sp>
        <p:nvSpPr>
          <p:cNvPr id="218" name="Google Shape;218;p4"/>
          <p:cNvSpPr/>
          <p:nvPr/>
        </p:nvSpPr>
        <p:spPr>
          <a:xfrm>
            <a:off x="6236208" y="3904488"/>
            <a:ext cx="1746504" cy="310896"/>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4"/>
          <p:cNvSpPr/>
          <p:nvPr/>
        </p:nvSpPr>
        <p:spPr>
          <a:xfrm>
            <a:off x="6236208" y="3904488"/>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888888"/>
              </a:buClr>
              <a:buSzPts val="1200"/>
              <a:buFont typeface="Montserrat"/>
              <a:buNone/>
            </a:pPr>
            <a:r>
              <a:rPr b="1" i="0" lang="en-US" sz="1200" u="none" cap="none" strike="noStrike">
                <a:solidFill>
                  <a:srgbClr val="888888"/>
                </a:solidFill>
                <a:latin typeface="Montserrat"/>
                <a:ea typeface="Montserrat"/>
                <a:cs typeface="Montserrat"/>
                <a:sym typeface="Montserrat"/>
              </a:rPr>
              <a:t>—</a:t>
            </a:r>
            <a:endParaRPr b="0" i="0" sz="1200" u="none" cap="none" strike="noStrike">
              <a:solidFill>
                <a:schemeClr val="dk1"/>
              </a:solidFill>
              <a:latin typeface="Calibri"/>
              <a:ea typeface="Calibri"/>
              <a:cs typeface="Calibri"/>
              <a:sym typeface="Calibri"/>
            </a:endParaRPr>
          </a:p>
        </p:txBody>
      </p:sp>
      <p:sp>
        <p:nvSpPr>
          <p:cNvPr id="220" name="Google Shape;220;p4"/>
          <p:cNvSpPr/>
          <p:nvPr/>
        </p:nvSpPr>
        <p:spPr>
          <a:xfrm>
            <a:off x="8065008" y="3904488"/>
            <a:ext cx="1746504" cy="310896"/>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4"/>
          <p:cNvSpPr/>
          <p:nvPr/>
        </p:nvSpPr>
        <p:spPr>
          <a:xfrm>
            <a:off x="8065008" y="3904488"/>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1200"/>
              <a:buFont typeface="Montserrat"/>
              <a:buNone/>
            </a:pPr>
            <a:r>
              <a:rPr b="1" i="0" lang="en-US" sz="1200" u="none" cap="none" strike="noStrike">
                <a:solidFill>
                  <a:srgbClr val="C00000"/>
                </a:solidFill>
                <a:latin typeface="Montserrat"/>
                <a:ea typeface="Montserrat"/>
                <a:cs typeface="Montserrat"/>
                <a:sym typeface="Montserrat"/>
              </a:rPr>
              <a:t>2</a:t>
            </a:r>
            <a:endParaRPr b="0" i="0" sz="1200" u="none" cap="none" strike="noStrike">
              <a:solidFill>
                <a:schemeClr val="dk1"/>
              </a:solidFill>
              <a:latin typeface="Calibri"/>
              <a:ea typeface="Calibri"/>
              <a:cs typeface="Calibri"/>
              <a:sym typeface="Calibri"/>
            </a:endParaRPr>
          </a:p>
        </p:txBody>
      </p:sp>
      <p:sp>
        <p:nvSpPr>
          <p:cNvPr id="222" name="Google Shape;222;p4"/>
          <p:cNvSpPr/>
          <p:nvPr/>
        </p:nvSpPr>
        <p:spPr>
          <a:xfrm>
            <a:off x="9893808" y="3904488"/>
            <a:ext cx="1746504" cy="310896"/>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4"/>
          <p:cNvSpPr/>
          <p:nvPr/>
        </p:nvSpPr>
        <p:spPr>
          <a:xfrm>
            <a:off x="9893808" y="3904488"/>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C00000"/>
              </a:buClr>
              <a:buSzPts val="1200"/>
              <a:buFont typeface="Montserrat"/>
              <a:buNone/>
            </a:pPr>
            <a:r>
              <a:rPr b="1" i="0" lang="en-US" sz="1200" u="none" cap="none" strike="noStrike">
                <a:solidFill>
                  <a:srgbClr val="C00000"/>
                </a:solidFill>
                <a:latin typeface="Montserrat"/>
                <a:ea typeface="Montserrat"/>
                <a:cs typeface="Montserrat"/>
                <a:sym typeface="Montserrat"/>
              </a:rPr>
              <a:t>3</a:t>
            </a:r>
            <a:endParaRPr b="0" i="0" sz="1200" u="none" cap="none" strike="noStrike">
              <a:solidFill>
                <a:schemeClr val="dk1"/>
              </a:solidFill>
              <a:latin typeface="Calibri"/>
              <a:ea typeface="Calibri"/>
              <a:cs typeface="Calibri"/>
              <a:sym typeface="Calibri"/>
            </a:endParaRPr>
          </a:p>
        </p:txBody>
      </p:sp>
      <p:sp>
        <p:nvSpPr>
          <p:cNvPr id="224" name="Google Shape;224;p4"/>
          <p:cNvSpPr/>
          <p:nvPr/>
        </p:nvSpPr>
        <p:spPr>
          <a:xfrm>
            <a:off x="365760" y="4270248"/>
            <a:ext cx="2103120" cy="347472"/>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4"/>
          <p:cNvSpPr/>
          <p:nvPr/>
        </p:nvSpPr>
        <p:spPr>
          <a:xfrm>
            <a:off x="457200" y="4297680"/>
            <a:ext cx="13716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900"/>
              <a:buFont typeface="Montserrat"/>
              <a:buNone/>
            </a:pPr>
            <a:r>
              <a:rPr b="1" i="0" lang="en-US" sz="900" u="none" cap="none" strike="noStrike">
                <a:solidFill>
                  <a:srgbClr val="002147"/>
                </a:solidFill>
                <a:latin typeface="Montserrat"/>
                <a:ea typeface="Montserrat"/>
                <a:cs typeface="Montserrat"/>
                <a:sym typeface="Montserrat"/>
              </a:rPr>
              <a:t>Esteem</a:t>
            </a:r>
            <a:endParaRPr b="0" i="0" sz="900" u="none" cap="none" strike="noStrike">
              <a:solidFill>
                <a:schemeClr val="dk1"/>
              </a:solidFill>
              <a:latin typeface="Calibri"/>
              <a:ea typeface="Calibri"/>
              <a:cs typeface="Calibri"/>
              <a:sym typeface="Calibri"/>
            </a:endParaRPr>
          </a:p>
        </p:txBody>
      </p:sp>
      <p:sp>
        <p:nvSpPr>
          <p:cNvPr id="226" name="Google Shape;226;p4"/>
          <p:cNvSpPr/>
          <p:nvPr/>
        </p:nvSpPr>
        <p:spPr>
          <a:xfrm>
            <a:off x="457200" y="4471416"/>
            <a:ext cx="1371600" cy="1371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0" lang="en-US" sz="750" u="none" cap="none" strike="noStrike">
                <a:solidFill>
                  <a:srgbClr val="A0B4C8"/>
                </a:solidFill>
                <a:latin typeface="Calibri"/>
                <a:ea typeface="Calibri"/>
                <a:cs typeface="Calibri"/>
                <a:sym typeface="Calibri"/>
              </a:rPr>
              <a:t>5%</a:t>
            </a:r>
            <a:endParaRPr b="0" i="0" sz="750" u="none" cap="none" strike="noStrike">
              <a:solidFill>
                <a:schemeClr val="dk1"/>
              </a:solidFill>
              <a:latin typeface="Calibri"/>
              <a:ea typeface="Calibri"/>
              <a:cs typeface="Calibri"/>
              <a:sym typeface="Calibri"/>
            </a:endParaRPr>
          </a:p>
        </p:txBody>
      </p:sp>
      <p:sp>
        <p:nvSpPr>
          <p:cNvPr id="227" name="Google Shape;227;p4"/>
          <p:cNvSpPr/>
          <p:nvPr/>
        </p:nvSpPr>
        <p:spPr>
          <a:xfrm>
            <a:off x="2578608" y="4288536"/>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4"/>
          <p:cNvSpPr/>
          <p:nvPr/>
        </p:nvSpPr>
        <p:spPr>
          <a:xfrm>
            <a:off x="2578608" y="4288536"/>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6</a:t>
            </a:r>
            <a:endParaRPr b="0" i="0" sz="1200" u="none" cap="none" strike="noStrike">
              <a:solidFill>
                <a:schemeClr val="dk1"/>
              </a:solidFill>
              <a:latin typeface="Calibri"/>
              <a:ea typeface="Calibri"/>
              <a:cs typeface="Calibri"/>
              <a:sym typeface="Calibri"/>
            </a:endParaRPr>
          </a:p>
        </p:txBody>
      </p:sp>
      <p:sp>
        <p:nvSpPr>
          <p:cNvPr id="229" name="Google Shape;229;p4"/>
          <p:cNvSpPr/>
          <p:nvPr/>
        </p:nvSpPr>
        <p:spPr>
          <a:xfrm>
            <a:off x="4407408" y="4288536"/>
            <a:ext cx="1746504" cy="310896"/>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4"/>
          <p:cNvSpPr/>
          <p:nvPr/>
        </p:nvSpPr>
        <p:spPr>
          <a:xfrm>
            <a:off x="4407408" y="4288536"/>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76221"/>
              </a:buClr>
              <a:buSzPts val="1200"/>
              <a:buFont typeface="Montserrat"/>
              <a:buNone/>
            </a:pPr>
            <a:r>
              <a:rPr b="1" i="0" lang="en-US" sz="1200" u="none" cap="none" strike="noStrike">
                <a:solidFill>
                  <a:srgbClr val="276221"/>
                </a:solidFill>
                <a:latin typeface="Montserrat"/>
                <a:ea typeface="Montserrat"/>
                <a:cs typeface="Montserrat"/>
                <a:sym typeface="Montserrat"/>
              </a:rPr>
              <a:t>8</a:t>
            </a:r>
            <a:endParaRPr b="0" i="0" sz="1200" u="none" cap="none" strike="noStrike">
              <a:solidFill>
                <a:schemeClr val="dk1"/>
              </a:solidFill>
              <a:latin typeface="Calibri"/>
              <a:ea typeface="Calibri"/>
              <a:cs typeface="Calibri"/>
              <a:sym typeface="Calibri"/>
            </a:endParaRPr>
          </a:p>
        </p:txBody>
      </p:sp>
      <p:sp>
        <p:nvSpPr>
          <p:cNvPr id="231" name="Google Shape;231;p4"/>
          <p:cNvSpPr/>
          <p:nvPr/>
        </p:nvSpPr>
        <p:spPr>
          <a:xfrm>
            <a:off x="6236208" y="4288536"/>
            <a:ext cx="1746504" cy="310896"/>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4"/>
          <p:cNvSpPr/>
          <p:nvPr/>
        </p:nvSpPr>
        <p:spPr>
          <a:xfrm>
            <a:off x="6236208" y="4288536"/>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888888"/>
              </a:buClr>
              <a:buSzPts val="1200"/>
              <a:buFont typeface="Montserrat"/>
              <a:buNone/>
            </a:pPr>
            <a:r>
              <a:rPr b="1" i="0" lang="en-US" sz="1200" u="none" cap="none" strike="noStrike">
                <a:solidFill>
                  <a:srgbClr val="888888"/>
                </a:solidFill>
                <a:latin typeface="Montserrat"/>
                <a:ea typeface="Montserrat"/>
                <a:cs typeface="Montserrat"/>
                <a:sym typeface="Montserrat"/>
              </a:rPr>
              <a:t>—</a:t>
            </a:r>
            <a:endParaRPr b="0" i="0" sz="1200" u="none" cap="none" strike="noStrike">
              <a:solidFill>
                <a:schemeClr val="dk1"/>
              </a:solidFill>
              <a:latin typeface="Calibri"/>
              <a:ea typeface="Calibri"/>
              <a:cs typeface="Calibri"/>
              <a:sym typeface="Calibri"/>
            </a:endParaRPr>
          </a:p>
        </p:txBody>
      </p:sp>
      <p:sp>
        <p:nvSpPr>
          <p:cNvPr id="233" name="Google Shape;233;p4"/>
          <p:cNvSpPr/>
          <p:nvPr/>
        </p:nvSpPr>
        <p:spPr>
          <a:xfrm>
            <a:off x="8065008" y="4288536"/>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4"/>
          <p:cNvSpPr/>
          <p:nvPr/>
        </p:nvSpPr>
        <p:spPr>
          <a:xfrm>
            <a:off x="8065008" y="4288536"/>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5</a:t>
            </a:r>
            <a:endParaRPr b="0" i="0" sz="1200" u="none" cap="none" strike="noStrike">
              <a:solidFill>
                <a:schemeClr val="dk1"/>
              </a:solidFill>
              <a:latin typeface="Calibri"/>
              <a:ea typeface="Calibri"/>
              <a:cs typeface="Calibri"/>
              <a:sym typeface="Calibri"/>
            </a:endParaRPr>
          </a:p>
        </p:txBody>
      </p:sp>
      <p:sp>
        <p:nvSpPr>
          <p:cNvPr id="235" name="Google Shape;235;p4"/>
          <p:cNvSpPr/>
          <p:nvPr/>
        </p:nvSpPr>
        <p:spPr>
          <a:xfrm>
            <a:off x="9893808" y="4288536"/>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4"/>
          <p:cNvSpPr/>
          <p:nvPr/>
        </p:nvSpPr>
        <p:spPr>
          <a:xfrm>
            <a:off x="9893808" y="4288536"/>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6</a:t>
            </a:r>
            <a:endParaRPr b="0" i="0" sz="1200" u="none" cap="none" strike="noStrike">
              <a:solidFill>
                <a:schemeClr val="dk1"/>
              </a:solidFill>
              <a:latin typeface="Calibri"/>
              <a:ea typeface="Calibri"/>
              <a:cs typeface="Calibri"/>
              <a:sym typeface="Calibri"/>
            </a:endParaRPr>
          </a:p>
        </p:txBody>
      </p:sp>
      <p:sp>
        <p:nvSpPr>
          <p:cNvPr id="237" name="Google Shape;237;p4"/>
          <p:cNvSpPr/>
          <p:nvPr/>
        </p:nvSpPr>
        <p:spPr>
          <a:xfrm>
            <a:off x="365760" y="4654296"/>
            <a:ext cx="2103120" cy="347472"/>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4"/>
          <p:cNvSpPr/>
          <p:nvPr/>
        </p:nvSpPr>
        <p:spPr>
          <a:xfrm>
            <a:off x="457200" y="4681728"/>
            <a:ext cx="13716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900"/>
              <a:buFont typeface="Montserrat"/>
              <a:buNone/>
            </a:pPr>
            <a:r>
              <a:rPr b="1" i="0" lang="en-US" sz="900" u="none" cap="none" strike="noStrike">
                <a:solidFill>
                  <a:srgbClr val="002147"/>
                </a:solidFill>
                <a:latin typeface="Montserrat"/>
                <a:ea typeface="Montserrat"/>
                <a:cs typeface="Montserrat"/>
                <a:sym typeface="Montserrat"/>
              </a:rPr>
              <a:t>Status</a:t>
            </a:r>
            <a:endParaRPr b="0" i="0" sz="900" u="none" cap="none" strike="noStrike">
              <a:solidFill>
                <a:schemeClr val="dk1"/>
              </a:solidFill>
              <a:latin typeface="Calibri"/>
              <a:ea typeface="Calibri"/>
              <a:cs typeface="Calibri"/>
              <a:sym typeface="Calibri"/>
            </a:endParaRPr>
          </a:p>
        </p:txBody>
      </p:sp>
      <p:sp>
        <p:nvSpPr>
          <p:cNvPr id="239" name="Google Shape;239;p4"/>
          <p:cNvSpPr/>
          <p:nvPr/>
        </p:nvSpPr>
        <p:spPr>
          <a:xfrm>
            <a:off x="457200" y="4855464"/>
            <a:ext cx="1371600" cy="1371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0" lang="en-US" sz="750" u="none" cap="none" strike="noStrike">
                <a:solidFill>
                  <a:srgbClr val="A0B4C8"/>
                </a:solidFill>
                <a:latin typeface="Calibri"/>
                <a:ea typeface="Calibri"/>
                <a:cs typeface="Calibri"/>
                <a:sym typeface="Calibri"/>
              </a:rPr>
              <a:t>5%</a:t>
            </a:r>
            <a:endParaRPr b="0" i="0" sz="750" u="none" cap="none" strike="noStrike">
              <a:solidFill>
                <a:schemeClr val="dk1"/>
              </a:solidFill>
              <a:latin typeface="Calibri"/>
              <a:ea typeface="Calibri"/>
              <a:cs typeface="Calibri"/>
              <a:sym typeface="Calibri"/>
            </a:endParaRPr>
          </a:p>
        </p:txBody>
      </p:sp>
      <p:sp>
        <p:nvSpPr>
          <p:cNvPr id="240" name="Google Shape;240;p4"/>
          <p:cNvSpPr/>
          <p:nvPr/>
        </p:nvSpPr>
        <p:spPr>
          <a:xfrm>
            <a:off x="2578608" y="4672584"/>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4"/>
          <p:cNvSpPr/>
          <p:nvPr/>
        </p:nvSpPr>
        <p:spPr>
          <a:xfrm>
            <a:off x="2578608" y="4672584"/>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4</a:t>
            </a:r>
            <a:endParaRPr b="0" i="0" sz="1200" u="none" cap="none" strike="noStrike">
              <a:solidFill>
                <a:schemeClr val="dk1"/>
              </a:solidFill>
              <a:latin typeface="Calibri"/>
              <a:ea typeface="Calibri"/>
              <a:cs typeface="Calibri"/>
              <a:sym typeface="Calibri"/>
            </a:endParaRPr>
          </a:p>
        </p:txBody>
      </p:sp>
      <p:sp>
        <p:nvSpPr>
          <p:cNvPr id="242" name="Google Shape;242;p4"/>
          <p:cNvSpPr/>
          <p:nvPr/>
        </p:nvSpPr>
        <p:spPr>
          <a:xfrm>
            <a:off x="4407408" y="4672584"/>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4"/>
          <p:cNvSpPr/>
          <p:nvPr/>
        </p:nvSpPr>
        <p:spPr>
          <a:xfrm>
            <a:off x="4407408" y="4672584"/>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5</a:t>
            </a:r>
            <a:endParaRPr b="0" i="0" sz="1200" u="none" cap="none" strike="noStrike">
              <a:solidFill>
                <a:schemeClr val="dk1"/>
              </a:solidFill>
              <a:latin typeface="Calibri"/>
              <a:ea typeface="Calibri"/>
              <a:cs typeface="Calibri"/>
              <a:sym typeface="Calibri"/>
            </a:endParaRPr>
          </a:p>
        </p:txBody>
      </p:sp>
      <p:sp>
        <p:nvSpPr>
          <p:cNvPr id="244" name="Google Shape;244;p4"/>
          <p:cNvSpPr/>
          <p:nvPr/>
        </p:nvSpPr>
        <p:spPr>
          <a:xfrm>
            <a:off x="6236208" y="4672584"/>
            <a:ext cx="1746504" cy="310896"/>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4"/>
          <p:cNvSpPr/>
          <p:nvPr/>
        </p:nvSpPr>
        <p:spPr>
          <a:xfrm>
            <a:off x="6236208" y="4672584"/>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888888"/>
              </a:buClr>
              <a:buSzPts val="1200"/>
              <a:buFont typeface="Montserrat"/>
              <a:buNone/>
            </a:pPr>
            <a:r>
              <a:rPr b="1" i="0" lang="en-US" sz="1200" u="none" cap="none" strike="noStrike">
                <a:solidFill>
                  <a:srgbClr val="888888"/>
                </a:solidFill>
                <a:latin typeface="Montserrat"/>
                <a:ea typeface="Montserrat"/>
                <a:cs typeface="Montserrat"/>
                <a:sym typeface="Montserrat"/>
              </a:rPr>
              <a:t>—</a:t>
            </a:r>
            <a:endParaRPr b="0" i="0" sz="1200" u="none" cap="none" strike="noStrike">
              <a:solidFill>
                <a:schemeClr val="dk1"/>
              </a:solidFill>
              <a:latin typeface="Calibri"/>
              <a:ea typeface="Calibri"/>
              <a:cs typeface="Calibri"/>
              <a:sym typeface="Calibri"/>
            </a:endParaRPr>
          </a:p>
        </p:txBody>
      </p:sp>
      <p:sp>
        <p:nvSpPr>
          <p:cNvPr id="246" name="Google Shape;246;p4"/>
          <p:cNvSpPr/>
          <p:nvPr/>
        </p:nvSpPr>
        <p:spPr>
          <a:xfrm>
            <a:off x="8065008" y="4672584"/>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4"/>
          <p:cNvSpPr/>
          <p:nvPr/>
        </p:nvSpPr>
        <p:spPr>
          <a:xfrm>
            <a:off x="8065008" y="4672584"/>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4</a:t>
            </a:r>
            <a:endParaRPr b="0" i="0" sz="1200" u="none" cap="none" strike="noStrike">
              <a:solidFill>
                <a:schemeClr val="dk1"/>
              </a:solidFill>
              <a:latin typeface="Calibri"/>
              <a:ea typeface="Calibri"/>
              <a:cs typeface="Calibri"/>
              <a:sym typeface="Calibri"/>
            </a:endParaRPr>
          </a:p>
        </p:txBody>
      </p:sp>
      <p:sp>
        <p:nvSpPr>
          <p:cNvPr id="248" name="Google Shape;248;p4"/>
          <p:cNvSpPr/>
          <p:nvPr/>
        </p:nvSpPr>
        <p:spPr>
          <a:xfrm>
            <a:off x="9893808" y="4672584"/>
            <a:ext cx="1746504" cy="310896"/>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4"/>
          <p:cNvSpPr/>
          <p:nvPr/>
        </p:nvSpPr>
        <p:spPr>
          <a:xfrm>
            <a:off x="9893808" y="4672584"/>
            <a:ext cx="1746504" cy="3108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D6608"/>
              </a:buClr>
              <a:buSzPts val="1200"/>
              <a:buFont typeface="Montserrat"/>
              <a:buNone/>
            </a:pPr>
            <a:r>
              <a:rPr b="1" i="0" lang="en-US" sz="1200" u="none" cap="none" strike="noStrike">
                <a:solidFill>
                  <a:srgbClr val="7D6608"/>
                </a:solidFill>
                <a:latin typeface="Montserrat"/>
                <a:ea typeface="Montserrat"/>
                <a:cs typeface="Montserrat"/>
                <a:sym typeface="Montserrat"/>
              </a:rPr>
              <a:t>4</a:t>
            </a:r>
            <a:endParaRPr b="0" i="0" sz="1200" u="none" cap="none" strike="noStrike">
              <a:solidFill>
                <a:schemeClr val="dk1"/>
              </a:solidFill>
              <a:latin typeface="Calibri"/>
              <a:ea typeface="Calibri"/>
              <a:cs typeface="Calibri"/>
              <a:sym typeface="Calibri"/>
            </a:endParaRPr>
          </a:p>
        </p:txBody>
      </p:sp>
      <p:sp>
        <p:nvSpPr>
          <p:cNvPr id="250" name="Google Shape;250;p4"/>
          <p:cNvSpPr/>
          <p:nvPr/>
        </p:nvSpPr>
        <p:spPr>
          <a:xfrm>
            <a:off x="365760" y="5111496"/>
            <a:ext cx="2103120" cy="36576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4"/>
          <p:cNvSpPr/>
          <p:nvPr/>
        </p:nvSpPr>
        <p:spPr>
          <a:xfrm>
            <a:off x="457200" y="5184648"/>
            <a:ext cx="1920240"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900"/>
              <a:buFont typeface="Montserrat"/>
              <a:buNone/>
            </a:pPr>
            <a:r>
              <a:rPr b="1" i="0" lang="en-US" sz="900" u="none" cap="none" strike="noStrike">
                <a:solidFill>
                  <a:srgbClr val="FFFFFF"/>
                </a:solidFill>
                <a:latin typeface="Montserrat"/>
                <a:ea typeface="Montserrat"/>
                <a:cs typeface="Montserrat"/>
                <a:sym typeface="Montserrat"/>
              </a:rPr>
              <a:t>Moment Score</a:t>
            </a:r>
            <a:endParaRPr b="0" i="0" sz="900" u="none" cap="none" strike="noStrike">
              <a:solidFill>
                <a:schemeClr val="dk1"/>
              </a:solidFill>
              <a:latin typeface="Calibri"/>
              <a:ea typeface="Calibri"/>
              <a:cs typeface="Calibri"/>
              <a:sym typeface="Calibri"/>
            </a:endParaRPr>
          </a:p>
        </p:txBody>
      </p:sp>
      <p:sp>
        <p:nvSpPr>
          <p:cNvPr id="252" name="Google Shape;252;p4"/>
          <p:cNvSpPr/>
          <p:nvPr/>
        </p:nvSpPr>
        <p:spPr>
          <a:xfrm>
            <a:off x="2578608" y="5111496"/>
            <a:ext cx="1746504" cy="36576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4"/>
          <p:cNvSpPr/>
          <p:nvPr/>
        </p:nvSpPr>
        <p:spPr>
          <a:xfrm>
            <a:off x="2578608" y="5111496"/>
            <a:ext cx="1746504"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100"/>
              <a:buFont typeface="Montserrat"/>
              <a:buNone/>
            </a:pPr>
            <a:r>
              <a:rPr b="1" i="0" lang="en-US" sz="1100" u="none" cap="none" strike="noStrike">
                <a:solidFill>
                  <a:srgbClr val="00CED1"/>
                </a:solidFill>
                <a:latin typeface="Montserrat"/>
                <a:ea typeface="Montserrat"/>
                <a:cs typeface="Montserrat"/>
                <a:sym typeface="Montserrat"/>
              </a:rPr>
              <a:t>3.5 / 10</a:t>
            </a:r>
            <a:endParaRPr b="0" i="0" sz="1100" u="none" cap="none" strike="noStrike">
              <a:solidFill>
                <a:schemeClr val="dk1"/>
              </a:solidFill>
              <a:latin typeface="Calibri"/>
              <a:ea typeface="Calibri"/>
              <a:cs typeface="Calibri"/>
              <a:sym typeface="Calibri"/>
            </a:endParaRPr>
          </a:p>
        </p:txBody>
      </p:sp>
      <p:sp>
        <p:nvSpPr>
          <p:cNvPr id="254" name="Google Shape;254;p4"/>
          <p:cNvSpPr/>
          <p:nvPr/>
        </p:nvSpPr>
        <p:spPr>
          <a:xfrm>
            <a:off x="4407408" y="5111496"/>
            <a:ext cx="1746504" cy="36576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4"/>
          <p:cNvSpPr/>
          <p:nvPr/>
        </p:nvSpPr>
        <p:spPr>
          <a:xfrm>
            <a:off x="4407408" y="5111496"/>
            <a:ext cx="1746504"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100"/>
              <a:buFont typeface="Montserrat"/>
              <a:buNone/>
            </a:pPr>
            <a:r>
              <a:rPr b="1" i="0" lang="en-US" sz="1100" u="none" cap="none" strike="noStrike">
                <a:solidFill>
                  <a:srgbClr val="00CED1"/>
                </a:solidFill>
                <a:latin typeface="Montserrat"/>
                <a:ea typeface="Montserrat"/>
                <a:cs typeface="Montserrat"/>
                <a:sym typeface="Montserrat"/>
              </a:rPr>
              <a:t>5.5 / 10</a:t>
            </a:r>
            <a:endParaRPr b="0" i="0" sz="1100" u="none" cap="none" strike="noStrike">
              <a:solidFill>
                <a:schemeClr val="dk1"/>
              </a:solidFill>
              <a:latin typeface="Calibri"/>
              <a:ea typeface="Calibri"/>
              <a:cs typeface="Calibri"/>
              <a:sym typeface="Calibri"/>
            </a:endParaRPr>
          </a:p>
        </p:txBody>
      </p:sp>
      <p:sp>
        <p:nvSpPr>
          <p:cNvPr id="256" name="Google Shape;256;p4"/>
          <p:cNvSpPr/>
          <p:nvPr/>
        </p:nvSpPr>
        <p:spPr>
          <a:xfrm>
            <a:off x="6236208" y="5111496"/>
            <a:ext cx="1746504" cy="36576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4"/>
          <p:cNvSpPr/>
          <p:nvPr/>
        </p:nvSpPr>
        <p:spPr>
          <a:xfrm>
            <a:off x="6236208" y="5111496"/>
            <a:ext cx="1746504"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888888"/>
              </a:buClr>
              <a:buSzPts val="1100"/>
              <a:buFont typeface="Montserrat"/>
              <a:buNone/>
            </a:pPr>
            <a:r>
              <a:rPr b="1" i="0" lang="en-US" sz="1100" u="none" cap="none" strike="noStrike">
                <a:solidFill>
                  <a:srgbClr val="888888"/>
                </a:solidFill>
                <a:latin typeface="Montserrat"/>
                <a:ea typeface="Montserrat"/>
                <a:cs typeface="Montserrat"/>
                <a:sym typeface="Montserrat"/>
              </a:rPr>
              <a:t>N/A</a:t>
            </a:r>
            <a:endParaRPr b="0" i="0" sz="1100" u="none" cap="none" strike="noStrike">
              <a:solidFill>
                <a:schemeClr val="dk1"/>
              </a:solidFill>
              <a:latin typeface="Calibri"/>
              <a:ea typeface="Calibri"/>
              <a:cs typeface="Calibri"/>
              <a:sym typeface="Calibri"/>
            </a:endParaRPr>
          </a:p>
        </p:txBody>
      </p:sp>
      <p:sp>
        <p:nvSpPr>
          <p:cNvPr id="258" name="Google Shape;258;p4"/>
          <p:cNvSpPr/>
          <p:nvPr/>
        </p:nvSpPr>
        <p:spPr>
          <a:xfrm>
            <a:off x="8065008" y="5111496"/>
            <a:ext cx="1746504" cy="36576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4"/>
          <p:cNvSpPr/>
          <p:nvPr/>
        </p:nvSpPr>
        <p:spPr>
          <a:xfrm>
            <a:off x="8065008" y="5111496"/>
            <a:ext cx="1746504"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100"/>
              <a:buFont typeface="Montserrat"/>
              <a:buNone/>
            </a:pPr>
            <a:r>
              <a:rPr b="1" i="0" lang="en-US" sz="1100" u="none" cap="none" strike="noStrike">
                <a:solidFill>
                  <a:srgbClr val="00CED1"/>
                </a:solidFill>
                <a:latin typeface="Montserrat"/>
                <a:ea typeface="Montserrat"/>
                <a:cs typeface="Montserrat"/>
                <a:sym typeface="Montserrat"/>
              </a:rPr>
              <a:t>3.8 / 10</a:t>
            </a:r>
            <a:endParaRPr b="0" i="0" sz="1100" u="none" cap="none" strike="noStrike">
              <a:solidFill>
                <a:schemeClr val="dk1"/>
              </a:solidFill>
              <a:latin typeface="Calibri"/>
              <a:ea typeface="Calibri"/>
              <a:cs typeface="Calibri"/>
              <a:sym typeface="Calibri"/>
            </a:endParaRPr>
          </a:p>
        </p:txBody>
      </p:sp>
      <p:sp>
        <p:nvSpPr>
          <p:cNvPr id="260" name="Google Shape;260;p4"/>
          <p:cNvSpPr/>
          <p:nvPr/>
        </p:nvSpPr>
        <p:spPr>
          <a:xfrm>
            <a:off x="9893808" y="5111496"/>
            <a:ext cx="1746504" cy="365760"/>
          </a:xfrm>
          <a:prstGeom prst="rect">
            <a:avLst/>
          </a:prstGeom>
          <a:solidFill>
            <a:srgbClr val="0021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4"/>
          <p:cNvSpPr/>
          <p:nvPr/>
        </p:nvSpPr>
        <p:spPr>
          <a:xfrm>
            <a:off x="9893808" y="5111496"/>
            <a:ext cx="1746504"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1100"/>
              <a:buFont typeface="Montserrat"/>
              <a:buNone/>
            </a:pPr>
            <a:r>
              <a:rPr b="1" i="0" lang="en-US" sz="1100" u="none" cap="none" strike="noStrike">
                <a:solidFill>
                  <a:srgbClr val="00CED1"/>
                </a:solidFill>
                <a:latin typeface="Montserrat"/>
                <a:ea typeface="Montserrat"/>
                <a:cs typeface="Montserrat"/>
                <a:sym typeface="Montserrat"/>
              </a:rPr>
              <a:t>4.2 / 10</a:t>
            </a:r>
            <a:endParaRPr b="0" i="0" sz="1100" u="none" cap="none" strike="noStrike">
              <a:solidFill>
                <a:schemeClr val="dk1"/>
              </a:solidFill>
              <a:latin typeface="Calibri"/>
              <a:ea typeface="Calibri"/>
              <a:cs typeface="Calibri"/>
              <a:sym typeface="Calibri"/>
            </a:endParaRPr>
          </a:p>
        </p:txBody>
      </p:sp>
      <p:sp>
        <p:nvSpPr>
          <p:cNvPr id="262" name="Google Shape;262;p4"/>
          <p:cNvSpPr/>
          <p:nvPr/>
        </p:nvSpPr>
        <p:spPr>
          <a:xfrm>
            <a:off x="365750" y="5568700"/>
            <a:ext cx="11457300" cy="795000"/>
          </a:xfrm>
          <a:prstGeom prst="rect">
            <a:avLst/>
          </a:prstGeom>
          <a:solidFill>
            <a:srgbClr val="FFFFFF"/>
          </a:solidFill>
          <a:ln cap="flat" cmpd="sng" w="12700">
            <a:solidFill>
              <a:srgbClr val="F2F6F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4"/>
          <p:cNvSpPr/>
          <p:nvPr/>
        </p:nvSpPr>
        <p:spPr>
          <a:xfrm>
            <a:off x="365760" y="5568696"/>
            <a:ext cx="54864" cy="77724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4"/>
          <p:cNvSpPr/>
          <p:nvPr/>
        </p:nvSpPr>
        <p:spPr>
          <a:xfrm>
            <a:off x="502920" y="5614416"/>
            <a:ext cx="1097280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750"/>
              <a:buFont typeface="Montserrat"/>
              <a:buNone/>
            </a:pPr>
            <a:r>
              <a:rPr b="1" i="0" lang="en-US" sz="750" u="none" cap="none" strike="noStrike">
                <a:solidFill>
                  <a:srgbClr val="002147"/>
                </a:solidFill>
                <a:latin typeface="Montserrat"/>
                <a:ea typeface="Montserrat"/>
                <a:cs typeface="Montserrat"/>
                <a:sym typeface="Montserrat"/>
              </a:rPr>
              <a:t>WHY THESE MOMENTS ARE WEIGHTED THIS WAY</a:t>
            </a:r>
            <a:endParaRPr b="0" i="0" sz="750" u="none" cap="none" strike="noStrike">
              <a:solidFill>
                <a:schemeClr val="dk1"/>
              </a:solidFill>
              <a:latin typeface="Calibri"/>
              <a:ea typeface="Calibri"/>
              <a:cs typeface="Calibri"/>
              <a:sym typeface="Calibri"/>
            </a:endParaRPr>
          </a:p>
        </p:txBody>
      </p:sp>
      <p:sp>
        <p:nvSpPr>
          <p:cNvPr id="265" name="Google Shape;265;p4"/>
          <p:cNvSpPr/>
          <p:nvPr/>
        </p:nvSpPr>
        <p:spPr>
          <a:xfrm>
            <a:off x="2468880" y="5824728"/>
            <a:ext cx="187452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650"/>
              <a:buFont typeface="Calibri"/>
              <a:buNone/>
            </a:pPr>
            <a:r>
              <a:rPr b="0" i="0" lang="en-US" sz="650" u="none" cap="none" strike="noStrike">
                <a:solidFill>
                  <a:srgbClr val="4D4D4D"/>
                </a:solidFill>
                <a:latin typeface="Calibri"/>
                <a:ea typeface="Calibri"/>
                <a:cs typeface="Calibri"/>
                <a:sym typeface="Calibri"/>
              </a:rPr>
              <a:t>Enquiry (15%): Weighted 15% because momentum damage here is largely recoverable if later moments perform well. Still material: a cold first contact disproportionately affects students who needed reassurance to enquire at all.</a:t>
            </a:r>
            <a:endParaRPr b="0" i="0" sz="650" u="none" cap="none" strike="noStrike">
              <a:solidFill>
                <a:schemeClr val="dk1"/>
              </a:solidFill>
              <a:latin typeface="Calibri"/>
              <a:ea typeface="Calibri"/>
              <a:cs typeface="Calibri"/>
              <a:sym typeface="Calibri"/>
            </a:endParaRPr>
          </a:p>
        </p:txBody>
      </p:sp>
      <p:sp>
        <p:nvSpPr>
          <p:cNvPr id="266" name="Google Shape;266;p4"/>
          <p:cNvSpPr/>
          <p:nvPr/>
        </p:nvSpPr>
        <p:spPr>
          <a:xfrm>
            <a:off x="4297680" y="5824728"/>
            <a:ext cx="187452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650"/>
              <a:buFont typeface="Calibri"/>
              <a:buNone/>
            </a:pPr>
            <a:r>
              <a:rPr b="0" i="0" lang="en-US" sz="650" u="none" cap="none" strike="noStrike">
                <a:solidFill>
                  <a:srgbClr val="4D4D4D"/>
                </a:solidFill>
                <a:latin typeface="Calibri"/>
                <a:ea typeface="Calibri"/>
                <a:cs typeface="Calibri"/>
                <a:sym typeface="Calibri"/>
              </a:rPr>
              <a:t>Selection (20%): Weighted 20% because the Open Day is the highest-effort pre-offer engagement from the student. A weak Open Day destroys the value of every prior touchpoint.</a:t>
            </a:r>
            <a:endParaRPr b="0" i="0" sz="650" u="none" cap="none" strike="noStrike">
              <a:solidFill>
                <a:schemeClr val="dk1"/>
              </a:solidFill>
              <a:latin typeface="Calibri"/>
              <a:ea typeface="Calibri"/>
              <a:cs typeface="Calibri"/>
              <a:sym typeface="Calibri"/>
            </a:endParaRPr>
          </a:p>
        </p:txBody>
      </p:sp>
      <p:sp>
        <p:nvSpPr>
          <p:cNvPr id="267" name="Google Shape;267;p4"/>
          <p:cNvSpPr/>
          <p:nvPr/>
        </p:nvSpPr>
        <p:spPr>
          <a:xfrm>
            <a:off x="6126480" y="5824728"/>
            <a:ext cx="187452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650"/>
              <a:buFont typeface="Calibri"/>
              <a:buNone/>
            </a:pPr>
            <a:r>
              <a:rPr b="0" i="0" lang="en-US" sz="650" u="none" cap="none" strike="noStrike">
                <a:solidFill>
                  <a:srgbClr val="4D4D4D"/>
                </a:solidFill>
                <a:latin typeface="Calibri"/>
                <a:ea typeface="Calibri"/>
                <a:cs typeface="Calibri"/>
                <a:sym typeface="Calibri"/>
              </a:rPr>
              <a:t>Offer (25%*): Weighted 25% -- highest, tied with Acceptance -- because the offer letter arrives at the commitment moment and is read closely. Failures here destroy momentum built at every preceding moment.</a:t>
            </a:r>
            <a:endParaRPr b="0" i="0" sz="650" u="none" cap="none" strike="noStrike">
              <a:solidFill>
                <a:schemeClr val="dk1"/>
              </a:solidFill>
              <a:latin typeface="Calibri"/>
              <a:ea typeface="Calibri"/>
              <a:cs typeface="Calibri"/>
              <a:sym typeface="Calibri"/>
            </a:endParaRPr>
          </a:p>
        </p:txBody>
      </p:sp>
      <p:sp>
        <p:nvSpPr>
          <p:cNvPr id="268" name="Google Shape;268;p4"/>
          <p:cNvSpPr/>
          <p:nvPr/>
        </p:nvSpPr>
        <p:spPr>
          <a:xfrm>
            <a:off x="7955280" y="5824728"/>
            <a:ext cx="187452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650"/>
              <a:buFont typeface="Calibri"/>
              <a:buNone/>
            </a:pPr>
            <a:r>
              <a:rPr b="0" i="0" lang="en-US" sz="650" u="none" cap="none" strike="noStrike">
                <a:solidFill>
                  <a:srgbClr val="4D4D4D"/>
                </a:solidFill>
                <a:latin typeface="Calibri"/>
                <a:ea typeface="Calibri"/>
                <a:cs typeface="Calibri"/>
                <a:sym typeface="Calibri"/>
              </a:rPr>
              <a:t>Acceptance (25%): Weighted 25% -- highest, tied with Offer -- because what happens between acceptance and arrival determines whether the student shows up mentally committed or privately hedging.</a:t>
            </a:r>
            <a:endParaRPr b="0" i="0" sz="650" u="none" cap="none" strike="noStrike">
              <a:solidFill>
                <a:schemeClr val="dk1"/>
              </a:solidFill>
              <a:latin typeface="Calibri"/>
              <a:ea typeface="Calibri"/>
              <a:cs typeface="Calibri"/>
              <a:sym typeface="Calibri"/>
            </a:endParaRPr>
          </a:p>
        </p:txBody>
      </p:sp>
      <p:sp>
        <p:nvSpPr>
          <p:cNvPr id="269" name="Google Shape;269;p4"/>
          <p:cNvSpPr/>
          <p:nvPr/>
        </p:nvSpPr>
        <p:spPr>
          <a:xfrm>
            <a:off x="9784080" y="5824728"/>
            <a:ext cx="187452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650"/>
              <a:buFont typeface="Calibri"/>
              <a:buNone/>
            </a:pPr>
            <a:r>
              <a:rPr b="0" i="0" lang="en-US" sz="650" u="none" cap="none" strike="noStrike">
                <a:solidFill>
                  <a:srgbClr val="4D4D4D"/>
                </a:solidFill>
                <a:latin typeface="Calibri"/>
                <a:ea typeface="Calibri"/>
                <a:cs typeface="Calibri"/>
                <a:sym typeface="Calibri"/>
              </a:rPr>
              <a:t>Enrolment (15%): Weighted 15% because the student is already committed by this point. Poor execution here generates early-withdrawal risk but does not typically reverse the enrolment decision.</a:t>
            </a:r>
            <a:endParaRPr b="0" i="0" sz="650" u="none" cap="none" strike="noStrike">
              <a:solidFill>
                <a:schemeClr val="dk1"/>
              </a:solidFill>
              <a:latin typeface="Calibri"/>
              <a:ea typeface="Calibri"/>
              <a:cs typeface="Calibri"/>
              <a:sym typeface="Calibri"/>
            </a:endParaRPr>
          </a:p>
        </p:txBody>
      </p:sp>
      <p:sp>
        <p:nvSpPr>
          <p:cNvPr id="270" name="Google Shape;270;p4"/>
          <p:cNvSpPr/>
          <p:nvPr/>
        </p:nvSpPr>
        <p:spPr>
          <a:xfrm>
            <a:off x="365760" y="6693426"/>
            <a:ext cx="9144000" cy="164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1" lang="en-US" sz="750" u="none" cap="none" strike="noStrike">
                <a:solidFill>
                  <a:srgbClr val="A0B4C8"/>
                </a:solidFill>
                <a:latin typeface="Calibri"/>
                <a:ea typeface="Calibri"/>
                <a:cs typeface="Calibri"/>
                <a:sym typeface="Calibri"/>
              </a:rPr>
              <a:t>Green ≥ 7.0   Amber 4.0–6.9   Red &lt; 4.0   *M3 excluded — offer letter not available</a:t>
            </a:r>
            <a:endParaRPr b="0" i="0" sz="750" u="none" cap="none" strike="noStrike">
              <a:solidFill>
                <a:schemeClr val="dk1"/>
              </a:solidFill>
              <a:latin typeface="Calibri"/>
              <a:ea typeface="Calibri"/>
              <a:cs typeface="Calibri"/>
              <a:sym typeface="Calibri"/>
            </a:endParaRPr>
          </a:p>
        </p:txBody>
      </p:sp>
      <p:sp>
        <p:nvSpPr>
          <p:cNvPr id="271" name="Google Shape;271;p4"/>
          <p:cNvSpPr/>
          <p:nvPr/>
        </p:nvSpPr>
        <p:spPr>
          <a:xfrm>
            <a:off x="365760" y="6363750"/>
            <a:ext cx="11457300" cy="255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A0B4C8"/>
              </a:buClr>
              <a:buSzPts val="700"/>
              <a:buFont typeface="Calibri"/>
              <a:buNone/>
            </a:pPr>
            <a:r>
              <a:rPr b="0" i="1" lang="en-US" sz="700" u="none" cap="none" strike="noStrike">
                <a:solidFill>
                  <a:srgbClr val="A0B4C8"/>
                </a:solidFill>
                <a:latin typeface="Calibri"/>
                <a:ea typeface="Calibri"/>
                <a:cs typeface="Calibri"/>
                <a:sym typeface="Calibri"/>
              </a:rPr>
              <a:t>Methodology note: moment scores and the overall Momentum Score are produced by the published Blairgowrie Admissions Value Framework methodology applied without post-hoc adjustment. Dimension and moment weights are fixed across all engagements to ensure inter-institutional comparability. Momentum Killers are flagged mechanically when Ethics or Play scores fall below 3.0; verdict overrides apply automatically.</a:t>
            </a:r>
            <a:endParaRPr b="0" i="0" sz="7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76" name="Shape 276"/>
        <p:cNvGrpSpPr/>
        <p:nvPr/>
      </p:nvGrpSpPr>
      <p:grpSpPr>
        <a:xfrm>
          <a:off x="0" y="0"/>
          <a:ext cx="0" cy="0"/>
          <a:chOff x="0" y="0"/>
          <a:chExt cx="0" cy="0"/>
        </a:xfrm>
      </p:grpSpPr>
      <p:pic>
        <p:nvPicPr>
          <p:cNvPr descr="/Users/davidoconnor/Downloads/Blairgowrie_code_scripts/blairgowrie-assets/blairgowrie-logo-primary-on-light.png" id="277" name="Google Shape;277;p5"/>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278" name="Google Shape;278;p5"/>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5"/>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280" name="Google Shape;280;p5"/>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VALUE PROFILE</a:t>
            </a:r>
            <a:endParaRPr b="0" i="0" sz="750" u="none" cap="none" strike="noStrike">
              <a:solidFill>
                <a:schemeClr val="dk1"/>
              </a:solidFill>
              <a:latin typeface="Calibri"/>
              <a:ea typeface="Calibri"/>
              <a:cs typeface="Calibri"/>
              <a:sym typeface="Calibri"/>
            </a:endParaRPr>
          </a:p>
        </p:txBody>
      </p:sp>
      <p:sp>
        <p:nvSpPr>
          <p:cNvPr id="281" name="Google Shape;281;p5"/>
          <p:cNvSpPr/>
          <p:nvPr/>
        </p:nvSpPr>
        <p:spPr>
          <a:xfrm>
            <a:off x="365760" y="457200"/>
            <a:ext cx="109728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200"/>
              <a:buFont typeface="Montserrat"/>
              <a:buNone/>
            </a:pPr>
            <a:r>
              <a:rPr b="1" i="0" lang="en-US" sz="2200" u="none" cap="none" strike="noStrike">
                <a:solidFill>
                  <a:srgbClr val="002147"/>
                </a:solidFill>
                <a:latin typeface="Montserrat"/>
                <a:ea typeface="Montserrat"/>
                <a:cs typeface="Montserrat"/>
                <a:sym typeface="Montserrat"/>
              </a:rPr>
              <a:t>Value Profile — Average Performance by Dimension</a:t>
            </a:r>
            <a:endParaRPr b="0" i="0" sz="2200" u="none" cap="none" strike="noStrike">
              <a:solidFill>
                <a:schemeClr val="dk1"/>
              </a:solidFill>
              <a:latin typeface="Calibri"/>
              <a:ea typeface="Calibri"/>
              <a:cs typeface="Calibri"/>
              <a:sym typeface="Calibri"/>
            </a:endParaRPr>
          </a:p>
        </p:txBody>
      </p:sp>
      <p:sp>
        <p:nvSpPr>
          <p:cNvPr id="282" name="Google Shape;282;p5"/>
          <p:cNvSpPr/>
          <p:nvPr/>
        </p:nvSpPr>
        <p:spPr>
          <a:xfrm>
            <a:off x="365760" y="914400"/>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5"/>
          <p:cNvSpPr/>
          <p:nvPr/>
        </p:nvSpPr>
        <p:spPr>
          <a:xfrm>
            <a:off x="365760" y="1005840"/>
            <a:ext cx="11457432" cy="41148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5"/>
          <p:cNvSpPr/>
          <p:nvPr/>
        </p:nvSpPr>
        <p:spPr>
          <a:xfrm>
            <a:off x="502920" y="1042416"/>
            <a:ext cx="1115568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1" lang="en-US" sz="850" u="none" cap="none" strike="noStrike">
                <a:solidFill>
                  <a:srgbClr val="4D4D4D"/>
                </a:solidFill>
                <a:latin typeface="Calibri"/>
                <a:ea typeface="Calibri"/>
                <a:cs typeface="Calibri"/>
                <a:sym typeface="Calibri"/>
              </a:rPr>
              <a:t>Average score on each dimension across all scored admissions moments (M3 excluded). High scores on Ethics and Play indicate that care and belonging are being communicated consistently across the journey.</a:t>
            </a:r>
            <a:endParaRPr b="0" i="0" sz="850" u="none" cap="none" strike="noStrike">
              <a:solidFill>
                <a:schemeClr val="dk1"/>
              </a:solidFill>
              <a:latin typeface="Calibri"/>
              <a:ea typeface="Calibri"/>
              <a:cs typeface="Calibri"/>
              <a:sym typeface="Calibri"/>
            </a:endParaRPr>
          </a:p>
        </p:txBody>
      </p:sp>
      <p:sp>
        <p:nvSpPr>
          <p:cNvPr id="285" name="Google Shape;285;p5"/>
          <p:cNvSpPr/>
          <p:nvPr/>
        </p:nvSpPr>
        <p:spPr>
          <a:xfrm>
            <a:off x="365760" y="1554480"/>
            <a:ext cx="11457432" cy="521208"/>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5"/>
          <p:cNvSpPr/>
          <p:nvPr/>
        </p:nvSpPr>
        <p:spPr>
          <a:xfrm>
            <a:off x="457200" y="1591056"/>
            <a:ext cx="1463040"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000"/>
              <a:buFont typeface="Montserrat"/>
              <a:buNone/>
            </a:pPr>
            <a:r>
              <a:rPr b="1" i="0" lang="en-US" sz="1000" u="none" cap="none" strike="noStrike">
                <a:solidFill>
                  <a:srgbClr val="002147"/>
                </a:solidFill>
                <a:latin typeface="Montserrat"/>
                <a:ea typeface="Montserrat"/>
                <a:cs typeface="Montserrat"/>
                <a:sym typeface="Montserrat"/>
              </a:rPr>
              <a:t>Ethics</a:t>
            </a:r>
            <a:endParaRPr b="0" i="0" sz="1000" u="none" cap="none" strike="noStrike">
              <a:solidFill>
                <a:schemeClr val="dk1"/>
              </a:solidFill>
              <a:latin typeface="Calibri"/>
              <a:ea typeface="Calibri"/>
              <a:cs typeface="Calibri"/>
              <a:sym typeface="Calibri"/>
            </a:endParaRPr>
          </a:p>
        </p:txBody>
      </p:sp>
      <p:sp>
        <p:nvSpPr>
          <p:cNvPr id="287" name="Google Shape;287;p5"/>
          <p:cNvSpPr/>
          <p:nvPr/>
        </p:nvSpPr>
        <p:spPr>
          <a:xfrm>
            <a:off x="457200" y="1810512"/>
            <a:ext cx="256032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00"/>
              <a:buFont typeface="Calibri"/>
              <a:buNone/>
            </a:pPr>
            <a:r>
              <a:rPr b="0" i="1" lang="en-US" sz="700" u="none" cap="none" strike="noStrike">
                <a:solidFill>
                  <a:srgbClr val="A0B4C8"/>
                </a:solidFill>
                <a:latin typeface="Calibri"/>
                <a:ea typeface="Calibri"/>
                <a:cs typeface="Calibri"/>
                <a:sym typeface="Calibri"/>
              </a:rPr>
              <a:t>Does this feel like an institution that cares about me?</a:t>
            </a:r>
            <a:endParaRPr b="0" i="0" sz="700" u="none" cap="none" strike="noStrike">
              <a:solidFill>
                <a:schemeClr val="dk1"/>
              </a:solidFill>
              <a:latin typeface="Calibri"/>
              <a:ea typeface="Calibri"/>
              <a:cs typeface="Calibri"/>
              <a:sym typeface="Calibri"/>
            </a:endParaRPr>
          </a:p>
        </p:txBody>
      </p:sp>
      <p:sp>
        <p:nvSpPr>
          <p:cNvPr id="288" name="Google Shape;288;p5"/>
          <p:cNvSpPr/>
          <p:nvPr/>
        </p:nvSpPr>
        <p:spPr>
          <a:xfrm>
            <a:off x="3017520" y="1691640"/>
            <a:ext cx="4572000" cy="256032"/>
          </a:xfrm>
          <a:prstGeom prst="rect">
            <a:avLst/>
          </a:prstGeom>
          <a:solidFill>
            <a:srgbClr val="E0E8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5"/>
          <p:cNvSpPr/>
          <p:nvPr/>
        </p:nvSpPr>
        <p:spPr>
          <a:xfrm>
            <a:off x="3017520" y="1691640"/>
            <a:ext cx="1600200" cy="256032"/>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5"/>
          <p:cNvSpPr/>
          <p:nvPr/>
        </p:nvSpPr>
        <p:spPr>
          <a:xfrm>
            <a:off x="7662672" y="1673352"/>
            <a:ext cx="4572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1000"/>
              <a:buFont typeface="Montserrat"/>
              <a:buNone/>
            </a:pPr>
            <a:r>
              <a:rPr b="1" i="0" lang="en-US" sz="1000" u="none" cap="none" strike="noStrike">
                <a:solidFill>
                  <a:srgbClr val="C00000"/>
                </a:solidFill>
                <a:latin typeface="Montserrat"/>
                <a:ea typeface="Montserrat"/>
                <a:cs typeface="Montserrat"/>
                <a:sym typeface="Montserrat"/>
              </a:rPr>
              <a:t>3.5</a:t>
            </a:r>
            <a:endParaRPr b="0" i="0" sz="1000" u="none" cap="none" strike="noStrike">
              <a:solidFill>
                <a:schemeClr val="dk1"/>
              </a:solidFill>
              <a:latin typeface="Calibri"/>
              <a:ea typeface="Calibri"/>
              <a:cs typeface="Calibri"/>
              <a:sym typeface="Calibri"/>
            </a:endParaRPr>
          </a:p>
        </p:txBody>
      </p:sp>
      <p:sp>
        <p:nvSpPr>
          <p:cNvPr id="291" name="Google Shape;291;p5"/>
          <p:cNvSpPr/>
          <p:nvPr/>
        </p:nvSpPr>
        <p:spPr>
          <a:xfrm>
            <a:off x="7680960" y="1627632"/>
            <a:ext cx="41148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1" lang="en-US" sz="750" u="none" cap="none" strike="noStrike">
                <a:solidFill>
                  <a:srgbClr val="4D4D4D"/>
                </a:solidFill>
                <a:latin typeface="Calibri"/>
                <a:ea typeface="Calibri"/>
                <a:cs typeface="Calibri"/>
                <a:sym typeface="Calibri"/>
              </a:rPr>
              <a:t>O'Connor (2023): perceived institutional care is the primary trust signal at the decision-to-commit moment. A student who does not feel seen as a person will not convert regardless of academic credentials.</a:t>
            </a:r>
            <a:endParaRPr b="0" i="0" sz="750" u="none" cap="none" strike="noStrike">
              <a:solidFill>
                <a:schemeClr val="dk1"/>
              </a:solidFill>
              <a:latin typeface="Calibri"/>
              <a:ea typeface="Calibri"/>
              <a:cs typeface="Calibri"/>
              <a:sym typeface="Calibri"/>
            </a:endParaRPr>
          </a:p>
        </p:txBody>
      </p:sp>
      <p:sp>
        <p:nvSpPr>
          <p:cNvPr id="292" name="Google Shape;292;p5"/>
          <p:cNvSpPr/>
          <p:nvPr/>
        </p:nvSpPr>
        <p:spPr>
          <a:xfrm>
            <a:off x="365760" y="2103120"/>
            <a:ext cx="11457432" cy="52120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5"/>
          <p:cNvSpPr/>
          <p:nvPr/>
        </p:nvSpPr>
        <p:spPr>
          <a:xfrm>
            <a:off x="457200" y="2139696"/>
            <a:ext cx="1463040"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000"/>
              <a:buFont typeface="Montserrat"/>
              <a:buNone/>
            </a:pPr>
            <a:r>
              <a:rPr b="1" i="0" lang="en-US" sz="1000" u="none" cap="none" strike="noStrike">
                <a:solidFill>
                  <a:srgbClr val="002147"/>
                </a:solidFill>
                <a:latin typeface="Montserrat"/>
                <a:ea typeface="Montserrat"/>
                <a:cs typeface="Montserrat"/>
                <a:sym typeface="Montserrat"/>
              </a:rPr>
              <a:t>Play</a:t>
            </a:r>
            <a:endParaRPr b="0" i="0" sz="1000" u="none" cap="none" strike="noStrike">
              <a:solidFill>
                <a:schemeClr val="dk1"/>
              </a:solidFill>
              <a:latin typeface="Calibri"/>
              <a:ea typeface="Calibri"/>
              <a:cs typeface="Calibri"/>
              <a:sym typeface="Calibri"/>
            </a:endParaRPr>
          </a:p>
        </p:txBody>
      </p:sp>
      <p:sp>
        <p:nvSpPr>
          <p:cNvPr id="294" name="Google Shape;294;p5"/>
          <p:cNvSpPr/>
          <p:nvPr/>
        </p:nvSpPr>
        <p:spPr>
          <a:xfrm>
            <a:off x="457200" y="2359152"/>
            <a:ext cx="256032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00"/>
              <a:buFont typeface="Calibri"/>
              <a:buNone/>
            </a:pPr>
            <a:r>
              <a:rPr b="0" i="1" lang="en-US" sz="700" u="none" cap="none" strike="noStrike">
                <a:solidFill>
                  <a:srgbClr val="A0B4C8"/>
                </a:solidFill>
                <a:latin typeface="Calibri"/>
                <a:ea typeface="Calibri"/>
                <a:cs typeface="Calibri"/>
                <a:sym typeface="Calibri"/>
              </a:rPr>
              <a:t>Will I belong here?</a:t>
            </a:r>
            <a:endParaRPr b="0" i="0" sz="700" u="none" cap="none" strike="noStrike">
              <a:solidFill>
                <a:schemeClr val="dk1"/>
              </a:solidFill>
              <a:latin typeface="Calibri"/>
              <a:ea typeface="Calibri"/>
              <a:cs typeface="Calibri"/>
              <a:sym typeface="Calibri"/>
            </a:endParaRPr>
          </a:p>
        </p:txBody>
      </p:sp>
      <p:sp>
        <p:nvSpPr>
          <p:cNvPr id="295" name="Google Shape;295;p5"/>
          <p:cNvSpPr/>
          <p:nvPr/>
        </p:nvSpPr>
        <p:spPr>
          <a:xfrm>
            <a:off x="3017520" y="2240280"/>
            <a:ext cx="4572000" cy="256032"/>
          </a:xfrm>
          <a:prstGeom prst="rect">
            <a:avLst/>
          </a:prstGeom>
          <a:solidFill>
            <a:srgbClr val="E0E8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5"/>
          <p:cNvSpPr/>
          <p:nvPr/>
        </p:nvSpPr>
        <p:spPr>
          <a:xfrm>
            <a:off x="3017520" y="2240280"/>
            <a:ext cx="1371600" cy="256032"/>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5"/>
          <p:cNvSpPr/>
          <p:nvPr/>
        </p:nvSpPr>
        <p:spPr>
          <a:xfrm>
            <a:off x="7662672" y="2221992"/>
            <a:ext cx="4572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1000"/>
              <a:buFont typeface="Montserrat"/>
              <a:buNone/>
            </a:pPr>
            <a:r>
              <a:rPr b="1" i="0" lang="en-US" sz="1000" u="none" cap="none" strike="noStrike">
                <a:solidFill>
                  <a:srgbClr val="C00000"/>
                </a:solidFill>
                <a:latin typeface="Montserrat"/>
                <a:ea typeface="Montserrat"/>
                <a:cs typeface="Montserrat"/>
                <a:sym typeface="Montserrat"/>
              </a:rPr>
              <a:t>3.0</a:t>
            </a:r>
            <a:endParaRPr b="0" i="0" sz="1000" u="none" cap="none" strike="noStrike">
              <a:solidFill>
                <a:schemeClr val="dk1"/>
              </a:solidFill>
              <a:latin typeface="Calibri"/>
              <a:ea typeface="Calibri"/>
              <a:cs typeface="Calibri"/>
              <a:sym typeface="Calibri"/>
            </a:endParaRPr>
          </a:p>
        </p:txBody>
      </p:sp>
      <p:sp>
        <p:nvSpPr>
          <p:cNvPr id="298" name="Google Shape;298;p5"/>
          <p:cNvSpPr/>
          <p:nvPr/>
        </p:nvSpPr>
        <p:spPr>
          <a:xfrm>
            <a:off x="7680960" y="2176272"/>
            <a:ext cx="41148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1" lang="en-US" sz="750" u="none" cap="none" strike="noStrike">
                <a:solidFill>
                  <a:srgbClr val="4D4D4D"/>
                </a:solidFill>
                <a:latin typeface="Calibri"/>
                <a:ea typeface="Calibri"/>
                <a:cs typeface="Calibri"/>
                <a:sym typeface="Calibri"/>
              </a:rPr>
              <a:t>O'Connor (2023): Play (community and belonging) is among the top two value drivers at pre-enrolment. Weighted equally with Excellence and Aesthetics to reflect this empirical primacy.</a:t>
            </a:r>
            <a:endParaRPr b="0" i="0" sz="750" u="none" cap="none" strike="noStrike">
              <a:solidFill>
                <a:schemeClr val="dk1"/>
              </a:solidFill>
              <a:latin typeface="Calibri"/>
              <a:ea typeface="Calibri"/>
              <a:cs typeface="Calibri"/>
              <a:sym typeface="Calibri"/>
            </a:endParaRPr>
          </a:p>
        </p:txBody>
      </p:sp>
      <p:sp>
        <p:nvSpPr>
          <p:cNvPr id="299" name="Google Shape;299;p5"/>
          <p:cNvSpPr/>
          <p:nvPr/>
        </p:nvSpPr>
        <p:spPr>
          <a:xfrm>
            <a:off x="365760" y="2651760"/>
            <a:ext cx="11457432" cy="521208"/>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5"/>
          <p:cNvSpPr/>
          <p:nvPr/>
        </p:nvSpPr>
        <p:spPr>
          <a:xfrm>
            <a:off x="457200" y="2688336"/>
            <a:ext cx="1463040"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000"/>
              <a:buFont typeface="Montserrat"/>
              <a:buNone/>
            </a:pPr>
            <a:r>
              <a:rPr b="1" i="0" lang="en-US" sz="1000" u="none" cap="none" strike="noStrike">
                <a:solidFill>
                  <a:srgbClr val="002147"/>
                </a:solidFill>
                <a:latin typeface="Montserrat"/>
                <a:ea typeface="Montserrat"/>
                <a:cs typeface="Montserrat"/>
                <a:sym typeface="Montserrat"/>
              </a:rPr>
              <a:t>Excellence</a:t>
            </a:r>
            <a:endParaRPr b="0" i="0" sz="1000" u="none" cap="none" strike="noStrike">
              <a:solidFill>
                <a:schemeClr val="dk1"/>
              </a:solidFill>
              <a:latin typeface="Calibri"/>
              <a:ea typeface="Calibri"/>
              <a:cs typeface="Calibri"/>
              <a:sym typeface="Calibri"/>
            </a:endParaRPr>
          </a:p>
        </p:txBody>
      </p:sp>
      <p:sp>
        <p:nvSpPr>
          <p:cNvPr id="301" name="Google Shape;301;p5"/>
          <p:cNvSpPr/>
          <p:nvPr/>
        </p:nvSpPr>
        <p:spPr>
          <a:xfrm>
            <a:off x="457200" y="2907792"/>
            <a:ext cx="256032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00"/>
              <a:buFont typeface="Calibri"/>
              <a:buNone/>
            </a:pPr>
            <a:r>
              <a:rPr b="0" i="1" lang="en-US" sz="700" u="none" cap="none" strike="noStrike">
                <a:solidFill>
                  <a:srgbClr val="A0B4C8"/>
                </a:solidFill>
                <a:latin typeface="Calibri"/>
                <a:ea typeface="Calibri"/>
                <a:cs typeface="Calibri"/>
                <a:sym typeface="Calibri"/>
              </a:rPr>
              <a:t>Is this a place that takes its subject seriously?</a:t>
            </a:r>
            <a:endParaRPr b="0" i="0" sz="700" u="none" cap="none" strike="noStrike">
              <a:solidFill>
                <a:schemeClr val="dk1"/>
              </a:solidFill>
              <a:latin typeface="Calibri"/>
              <a:ea typeface="Calibri"/>
              <a:cs typeface="Calibri"/>
              <a:sym typeface="Calibri"/>
            </a:endParaRPr>
          </a:p>
        </p:txBody>
      </p:sp>
      <p:sp>
        <p:nvSpPr>
          <p:cNvPr id="302" name="Google Shape;302;p5"/>
          <p:cNvSpPr/>
          <p:nvPr/>
        </p:nvSpPr>
        <p:spPr>
          <a:xfrm>
            <a:off x="3017520" y="2788920"/>
            <a:ext cx="4572000" cy="256032"/>
          </a:xfrm>
          <a:prstGeom prst="rect">
            <a:avLst/>
          </a:prstGeom>
          <a:solidFill>
            <a:srgbClr val="E0E8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5"/>
          <p:cNvSpPr/>
          <p:nvPr/>
        </p:nvSpPr>
        <p:spPr>
          <a:xfrm>
            <a:off x="3017520" y="2788920"/>
            <a:ext cx="2400300" cy="256032"/>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5"/>
          <p:cNvSpPr/>
          <p:nvPr/>
        </p:nvSpPr>
        <p:spPr>
          <a:xfrm>
            <a:off x="7662672" y="2770632"/>
            <a:ext cx="4572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1000"/>
              <a:buFont typeface="Montserrat"/>
              <a:buNone/>
            </a:pPr>
            <a:r>
              <a:rPr b="1" i="0" lang="en-US" sz="1000" u="none" cap="none" strike="noStrike">
                <a:solidFill>
                  <a:srgbClr val="7D6608"/>
                </a:solidFill>
                <a:latin typeface="Montserrat"/>
                <a:ea typeface="Montserrat"/>
                <a:cs typeface="Montserrat"/>
                <a:sym typeface="Montserrat"/>
              </a:rPr>
              <a:t>5.3</a:t>
            </a:r>
            <a:endParaRPr b="0" i="0" sz="1000" u="none" cap="none" strike="noStrike">
              <a:solidFill>
                <a:schemeClr val="dk1"/>
              </a:solidFill>
              <a:latin typeface="Calibri"/>
              <a:ea typeface="Calibri"/>
              <a:cs typeface="Calibri"/>
              <a:sym typeface="Calibri"/>
            </a:endParaRPr>
          </a:p>
        </p:txBody>
      </p:sp>
      <p:sp>
        <p:nvSpPr>
          <p:cNvPr id="305" name="Google Shape;305;p5"/>
          <p:cNvSpPr/>
          <p:nvPr/>
        </p:nvSpPr>
        <p:spPr>
          <a:xfrm>
            <a:off x="7680960" y="2724912"/>
            <a:ext cx="41148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1" lang="en-US" sz="750" u="none" cap="none" strike="noStrike">
                <a:solidFill>
                  <a:srgbClr val="4D4D4D"/>
                </a:solidFill>
                <a:latin typeface="Calibri"/>
                <a:ea typeface="Calibri"/>
                <a:cs typeface="Calibri"/>
                <a:sym typeface="Calibri"/>
              </a:rPr>
              <a:t>Academic credibility is a threshold requirement. Below this level the student question shifts from 'will I thrive here' to 'will this qualification be recognised'.</a:t>
            </a:r>
            <a:endParaRPr b="0" i="0" sz="750" u="none" cap="none" strike="noStrike">
              <a:solidFill>
                <a:schemeClr val="dk1"/>
              </a:solidFill>
              <a:latin typeface="Calibri"/>
              <a:ea typeface="Calibri"/>
              <a:cs typeface="Calibri"/>
              <a:sym typeface="Calibri"/>
            </a:endParaRPr>
          </a:p>
        </p:txBody>
      </p:sp>
      <p:sp>
        <p:nvSpPr>
          <p:cNvPr id="306" name="Google Shape;306;p5"/>
          <p:cNvSpPr/>
          <p:nvPr/>
        </p:nvSpPr>
        <p:spPr>
          <a:xfrm>
            <a:off x="365760" y="3200400"/>
            <a:ext cx="11457432" cy="52120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5"/>
          <p:cNvSpPr/>
          <p:nvPr/>
        </p:nvSpPr>
        <p:spPr>
          <a:xfrm>
            <a:off x="457200" y="3236976"/>
            <a:ext cx="1463040"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000"/>
              <a:buFont typeface="Montserrat"/>
              <a:buNone/>
            </a:pPr>
            <a:r>
              <a:rPr b="1" i="0" lang="en-US" sz="1000" u="none" cap="none" strike="noStrike">
                <a:solidFill>
                  <a:srgbClr val="002147"/>
                </a:solidFill>
                <a:latin typeface="Montserrat"/>
                <a:ea typeface="Montserrat"/>
                <a:cs typeface="Montserrat"/>
                <a:sym typeface="Montserrat"/>
              </a:rPr>
              <a:t>Aesthetics</a:t>
            </a:r>
            <a:endParaRPr b="0" i="0" sz="1000" u="none" cap="none" strike="noStrike">
              <a:solidFill>
                <a:schemeClr val="dk1"/>
              </a:solidFill>
              <a:latin typeface="Calibri"/>
              <a:ea typeface="Calibri"/>
              <a:cs typeface="Calibri"/>
              <a:sym typeface="Calibri"/>
            </a:endParaRPr>
          </a:p>
        </p:txBody>
      </p:sp>
      <p:sp>
        <p:nvSpPr>
          <p:cNvPr id="308" name="Google Shape;308;p5"/>
          <p:cNvSpPr/>
          <p:nvPr/>
        </p:nvSpPr>
        <p:spPr>
          <a:xfrm>
            <a:off x="457200" y="3456432"/>
            <a:ext cx="256032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00"/>
              <a:buFont typeface="Calibri"/>
              <a:buNone/>
            </a:pPr>
            <a:r>
              <a:rPr b="0" i="1" lang="en-US" sz="700" u="none" cap="none" strike="noStrike">
                <a:solidFill>
                  <a:srgbClr val="A0B4C8"/>
                </a:solidFill>
                <a:latin typeface="Calibri"/>
                <a:ea typeface="Calibri"/>
                <a:cs typeface="Calibri"/>
                <a:sym typeface="Calibri"/>
              </a:rPr>
              <a:t>Does this institution take pride in how it presents itself?</a:t>
            </a:r>
            <a:endParaRPr b="0" i="0" sz="700" u="none" cap="none" strike="noStrike">
              <a:solidFill>
                <a:schemeClr val="dk1"/>
              </a:solidFill>
              <a:latin typeface="Calibri"/>
              <a:ea typeface="Calibri"/>
              <a:cs typeface="Calibri"/>
              <a:sym typeface="Calibri"/>
            </a:endParaRPr>
          </a:p>
        </p:txBody>
      </p:sp>
      <p:sp>
        <p:nvSpPr>
          <p:cNvPr id="309" name="Google Shape;309;p5"/>
          <p:cNvSpPr/>
          <p:nvPr/>
        </p:nvSpPr>
        <p:spPr>
          <a:xfrm>
            <a:off x="3017520" y="3337560"/>
            <a:ext cx="4572000" cy="256032"/>
          </a:xfrm>
          <a:prstGeom prst="rect">
            <a:avLst/>
          </a:prstGeom>
          <a:solidFill>
            <a:srgbClr val="E0E8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5"/>
          <p:cNvSpPr/>
          <p:nvPr/>
        </p:nvSpPr>
        <p:spPr>
          <a:xfrm>
            <a:off x="3017520" y="3337560"/>
            <a:ext cx="2057400" cy="256032"/>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5"/>
          <p:cNvSpPr/>
          <p:nvPr/>
        </p:nvSpPr>
        <p:spPr>
          <a:xfrm>
            <a:off x="7662672" y="3319272"/>
            <a:ext cx="4572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1000"/>
              <a:buFont typeface="Montserrat"/>
              <a:buNone/>
            </a:pPr>
            <a:r>
              <a:rPr b="1" i="0" lang="en-US" sz="1000" u="none" cap="none" strike="noStrike">
                <a:solidFill>
                  <a:srgbClr val="7D6608"/>
                </a:solidFill>
                <a:latin typeface="Montserrat"/>
                <a:ea typeface="Montserrat"/>
                <a:cs typeface="Montserrat"/>
                <a:sym typeface="Montserrat"/>
              </a:rPr>
              <a:t>4.5</a:t>
            </a:r>
            <a:endParaRPr b="0" i="0" sz="1000" u="none" cap="none" strike="noStrike">
              <a:solidFill>
                <a:schemeClr val="dk1"/>
              </a:solidFill>
              <a:latin typeface="Calibri"/>
              <a:ea typeface="Calibri"/>
              <a:cs typeface="Calibri"/>
              <a:sym typeface="Calibri"/>
            </a:endParaRPr>
          </a:p>
        </p:txBody>
      </p:sp>
      <p:sp>
        <p:nvSpPr>
          <p:cNvPr id="312" name="Google Shape;312;p5"/>
          <p:cNvSpPr/>
          <p:nvPr/>
        </p:nvSpPr>
        <p:spPr>
          <a:xfrm>
            <a:off x="7680960" y="3273552"/>
            <a:ext cx="41148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1" lang="en-US" sz="750" u="none" cap="none" strike="noStrike">
                <a:solidFill>
                  <a:srgbClr val="4D4D4D"/>
                </a:solidFill>
                <a:latin typeface="Calibri"/>
                <a:ea typeface="Calibri"/>
                <a:cs typeface="Calibri"/>
                <a:sym typeface="Calibri"/>
              </a:rPr>
              <a:t>Visual and tonal quality signals institutional self-regard and by extension regard for the recipient. A neglected communication is a direct proxy for a neglected student relationship.</a:t>
            </a:r>
            <a:endParaRPr b="0" i="0" sz="750" u="none" cap="none" strike="noStrike">
              <a:solidFill>
                <a:schemeClr val="dk1"/>
              </a:solidFill>
              <a:latin typeface="Calibri"/>
              <a:ea typeface="Calibri"/>
              <a:cs typeface="Calibri"/>
              <a:sym typeface="Calibri"/>
            </a:endParaRPr>
          </a:p>
        </p:txBody>
      </p:sp>
      <p:sp>
        <p:nvSpPr>
          <p:cNvPr id="313" name="Google Shape;313;p5"/>
          <p:cNvSpPr/>
          <p:nvPr/>
        </p:nvSpPr>
        <p:spPr>
          <a:xfrm>
            <a:off x="365760" y="3749040"/>
            <a:ext cx="11457432" cy="521208"/>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5"/>
          <p:cNvSpPr/>
          <p:nvPr/>
        </p:nvSpPr>
        <p:spPr>
          <a:xfrm>
            <a:off x="457200" y="3785616"/>
            <a:ext cx="1463040"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000"/>
              <a:buFont typeface="Montserrat"/>
              <a:buNone/>
            </a:pPr>
            <a:r>
              <a:rPr b="1" i="0" lang="en-US" sz="1000" u="none" cap="none" strike="noStrike">
                <a:solidFill>
                  <a:srgbClr val="002147"/>
                </a:solidFill>
                <a:latin typeface="Montserrat"/>
                <a:ea typeface="Montserrat"/>
                <a:cs typeface="Montserrat"/>
                <a:sym typeface="Montserrat"/>
              </a:rPr>
              <a:t>Efficiency</a:t>
            </a:r>
            <a:endParaRPr b="0" i="0" sz="1000" u="none" cap="none" strike="noStrike">
              <a:solidFill>
                <a:schemeClr val="dk1"/>
              </a:solidFill>
              <a:latin typeface="Calibri"/>
              <a:ea typeface="Calibri"/>
              <a:cs typeface="Calibri"/>
              <a:sym typeface="Calibri"/>
            </a:endParaRPr>
          </a:p>
        </p:txBody>
      </p:sp>
      <p:sp>
        <p:nvSpPr>
          <p:cNvPr id="315" name="Google Shape;315;p5"/>
          <p:cNvSpPr/>
          <p:nvPr/>
        </p:nvSpPr>
        <p:spPr>
          <a:xfrm>
            <a:off x="457200" y="4005072"/>
            <a:ext cx="256032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00"/>
              <a:buFont typeface="Calibri"/>
              <a:buNone/>
            </a:pPr>
            <a:r>
              <a:rPr b="0" i="1" lang="en-US" sz="700" u="none" cap="none" strike="noStrike">
                <a:solidFill>
                  <a:srgbClr val="A0B4C8"/>
                </a:solidFill>
                <a:latin typeface="Calibri"/>
                <a:ea typeface="Calibri"/>
                <a:cs typeface="Calibri"/>
                <a:sym typeface="Calibri"/>
              </a:rPr>
              <a:t>Can I trust this process to be straightforward?</a:t>
            </a:r>
            <a:endParaRPr b="0" i="0" sz="700" u="none" cap="none" strike="noStrike">
              <a:solidFill>
                <a:schemeClr val="dk1"/>
              </a:solidFill>
              <a:latin typeface="Calibri"/>
              <a:ea typeface="Calibri"/>
              <a:cs typeface="Calibri"/>
              <a:sym typeface="Calibri"/>
            </a:endParaRPr>
          </a:p>
        </p:txBody>
      </p:sp>
      <p:sp>
        <p:nvSpPr>
          <p:cNvPr id="316" name="Google Shape;316;p5"/>
          <p:cNvSpPr/>
          <p:nvPr/>
        </p:nvSpPr>
        <p:spPr>
          <a:xfrm>
            <a:off x="3017520" y="3886200"/>
            <a:ext cx="4572000" cy="256032"/>
          </a:xfrm>
          <a:prstGeom prst="rect">
            <a:avLst/>
          </a:prstGeom>
          <a:solidFill>
            <a:srgbClr val="E0E8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5"/>
          <p:cNvSpPr/>
          <p:nvPr/>
        </p:nvSpPr>
        <p:spPr>
          <a:xfrm>
            <a:off x="3017520" y="3886200"/>
            <a:ext cx="2514600" cy="256032"/>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5"/>
          <p:cNvSpPr/>
          <p:nvPr/>
        </p:nvSpPr>
        <p:spPr>
          <a:xfrm>
            <a:off x="7662672" y="3867912"/>
            <a:ext cx="4572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1000"/>
              <a:buFont typeface="Montserrat"/>
              <a:buNone/>
            </a:pPr>
            <a:r>
              <a:rPr b="1" i="0" lang="en-US" sz="1000" u="none" cap="none" strike="noStrike">
                <a:solidFill>
                  <a:srgbClr val="7D6608"/>
                </a:solidFill>
                <a:latin typeface="Montserrat"/>
                <a:ea typeface="Montserrat"/>
                <a:cs typeface="Montserrat"/>
                <a:sym typeface="Montserrat"/>
              </a:rPr>
              <a:t>5.5</a:t>
            </a:r>
            <a:endParaRPr b="0" i="0" sz="1000" u="none" cap="none" strike="noStrike">
              <a:solidFill>
                <a:schemeClr val="dk1"/>
              </a:solidFill>
              <a:latin typeface="Calibri"/>
              <a:ea typeface="Calibri"/>
              <a:cs typeface="Calibri"/>
              <a:sym typeface="Calibri"/>
            </a:endParaRPr>
          </a:p>
        </p:txBody>
      </p:sp>
      <p:sp>
        <p:nvSpPr>
          <p:cNvPr id="319" name="Google Shape;319;p5"/>
          <p:cNvSpPr/>
          <p:nvPr/>
        </p:nvSpPr>
        <p:spPr>
          <a:xfrm>
            <a:off x="7680960" y="3822192"/>
            <a:ext cx="41148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1" lang="en-US" sz="750" u="none" cap="none" strike="noStrike">
                <a:solidFill>
                  <a:srgbClr val="4D4D4D"/>
                </a:solidFill>
                <a:latin typeface="Calibri"/>
                <a:ea typeface="Calibri"/>
                <a:cs typeface="Calibri"/>
                <a:sym typeface="Calibri"/>
              </a:rPr>
              <a:t>Friction at decision points actively destroys momentum. Unclear or confusing communications materially raise the probability of student withdrawal, independent of how warm the tone is elsewhere.</a:t>
            </a:r>
            <a:endParaRPr b="0" i="0" sz="750" u="none" cap="none" strike="noStrike">
              <a:solidFill>
                <a:schemeClr val="dk1"/>
              </a:solidFill>
              <a:latin typeface="Calibri"/>
              <a:ea typeface="Calibri"/>
              <a:cs typeface="Calibri"/>
              <a:sym typeface="Calibri"/>
            </a:endParaRPr>
          </a:p>
        </p:txBody>
      </p:sp>
      <p:sp>
        <p:nvSpPr>
          <p:cNvPr id="320" name="Google Shape;320;p5"/>
          <p:cNvSpPr/>
          <p:nvPr/>
        </p:nvSpPr>
        <p:spPr>
          <a:xfrm>
            <a:off x="365760" y="4297680"/>
            <a:ext cx="11457432" cy="52120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5"/>
          <p:cNvSpPr/>
          <p:nvPr/>
        </p:nvSpPr>
        <p:spPr>
          <a:xfrm>
            <a:off x="457200" y="4334256"/>
            <a:ext cx="1463040"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000"/>
              <a:buFont typeface="Montserrat"/>
              <a:buNone/>
            </a:pPr>
            <a:r>
              <a:rPr b="1" i="0" lang="en-US" sz="1000" u="none" cap="none" strike="noStrike">
                <a:solidFill>
                  <a:srgbClr val="002147"/>
                </a:solidFill>
                <a:latin typeface="Montserrat"/>
                <a:ea typeface="Montserrat"/>
                <a:cs typeface="Montserrat"/>
                <a:sym typeface="Montserrat"/>
              </a:rPr>
              <a:t>Creativity</a:t>
            </a:r>
            <a:endParaRPr b="0" i="0" sz="1000" u="none" cap="none" strike="noStrike">
              <a:solidFill>
                <a:schemeClr val="dk1"/>
              </a:solidFill>
              <a:latin typeface="Calibri"/>
              <a:ea typeface="Calibri"/>
              <a:cs typeface="Calibri"/>
              <a:sym typeface="Calibri"/>
            </a:endParaRPr>
          </a:p>
        </p:txBody>
      </p:sp>
      <p:sp>
        <p:nvSpPr>
          <p:cNvPr id="322" name="Google Shape;322;p5"/>
          <p:cNvSpPr/>
          <p:nvPr/>
        </p:nvSpPr>
        <p:spPr>
          <a:xfrm>
            <a:off x="457200" y="4553712"/>
            <a:ext cx="256032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00"/>
              <a:buFont typeface="Calibri"/>
              <a:buNone/>
            </a:pPr>
            <a:r>
              <a:rPr b="0" i="1" lang="en-US" sz="700" u="none" cap="none" strike="noStrike">
                <a:solidFill>
                  <a:srgbClr val="A0B4C8"/>
                </a:solidFill>
                <a:latin typeface="Calibri"/>
                <a:ea typeface="Calibri"/>
                <a:cs typeface="Calibri"/>
                <a:sym typeface="Calibri"/>
              </a:rPr>
              <a:t>Will this place challenge and inspire me?</a:t>
            </a:r>
            <a:endParaRPr b="0" i="0" sz="700" u="none" cap="none" strike="noStrike">
              <a:solidFill>
                <a:schemeClr val="dk1"/>
              </a:solidFill>
              <a:latin typeface="Calibri"/>
              <a:ea typeface="Calibri"/>
              <a:cs typeface="Calibri"/>
              <a:sym typeface="Calibri"/>
            </a:endParaRPr>
          </a:p>
        </p:txBody>
      </p:sp>
      <p:sp>
        <p:nvSpPr>
          <p:cNvPr id="323" name="Google Shape;323;p5"/>
          <p:cNvSpPr/>
          <p:nvPr/>
        </p:nvSpPr>
        <p:spPr>
          <a:xfrm>
            <a:off x="3017520" y="4434840"/>
            <a:ext cx="4572000" cy="256032"/>
          </a:xfrm>
          <a:prstGeom prst="rect">
            <a:avLst/>
          </a:prstGeom>
          <a:solidFill>
            <a:srgbClr val="E0E8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5"/>
          <p:cNvSpPr/>
          <p:nvPr/>
        </p:nvSpPr>
        <p:spPr>
          <a:xfrm>
            <a:off x="3017520" y="4434840"/>
            <a:ext cx="1257300" cy="256032"/>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5"/>
          <p:cNvSpPr/>
          <p:nvPr/>
        </p:nvSpPr>
        <p:spPr>
          <a:xfrm>
            <a:off x="7662672" y="4416552"/>
            <a:ext cx="4572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1000"/>
              <a:buFont typeface="Montserrat"/>
              <a:buNone/>
            </a:pPr>
            <a:r>
              <a:rPr b="1" i="0" lang="en-US" sz="1000" u="none" cap="none" strike="noStrike">
                <a:solidFill>
                  <a:srgbClr val="C00000"/>
                </a:solidFill>
                <a:latin typeface="Montserrat"/>
                <a:ea typeface="Montserrat"/>
                <a:cs typeface="Montserrat"/>
                <a:sym typeface="Montserrat"/>
              </a:rPr>
              <a:t>2.8</a:t>
            </a:r>
            <a:endParaRPr b="0" i="0" sz="1000" u="none" cap="none" strike="noStrike">
              <a:solidFill>
                <a:schemeClr val="dk1"/>
              </a:solidFill>
              <a:latin typeface="Calibri"/>
              <a:ea typeface="Calibri"/>
              <a:cs typeface="Calibri"/>
              <a:sym typeface="Calibri"/>
            </a:endParaRPr>
          </a:p>
        </p:txBody>
      </p:sp>
      <p:sp>
        <p:nvSpPr>
          <p:cNvPr id="326" name="Google Shape;326;p5"/>
          <p:cNvSpPr/>
          <p:nvPr/>
        </p:nvSpPr>
        <p:spPr>
          <a:xfrm>
            <a:off x="7680960" y="4370832"/>
            <a:ext cx="41148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1" lang="en-US" sz="750" u="none" cap="none" strike="noStrike">
                <a:solidFill>
                  <a:srgbClr val="4D4D4D"/>
                </a:solidFill>
                <a:latin typeface="Calibri"/>
                <a:ea typeface="Calibri"/>
                <a:cs typeface="Calibri"/>
                <a:sym typeface="Calibri"/>
              </a:rPr>
              <a:t>O'Connor (2023): Creativity is a top-tier driver but secondary to Play in the admissions context because it is more difficult to signal credibly in pre-enrolment artefacts.</a:t>
            </a:r>
            <a:endParaRPr b="0" i="0" sz="750" u="none" cap="none" strike="noStrike">
              <a:solidFill>
                <a:schemeClr val="dk1"/>
              </a:solidFill>
              <a:latin typeface="Calibri"/>
              <a:ea typeface="Calibri"/>
              <a:cs typeface="Calibri"/>
              <a:sym typeface="Calibri"/>
            </a:endParaRPr>
          </a:p>
        </p:txBody>
      </p:sp>
      <p:sp>
        <p:nvSpPr>
          <p:cNvPr id="327" name="Google Shape;327;p5"/>
          <p:cNvSpPr/>
          <p:nvPr/>
        </p:nvSpPr>
        <p:spPr>
          <a:xfrm>
            <a:off x="365760" y="4846320"/>
            <a:ext cx="11457432" cy="521208"/>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5"/>
          <p:cNvSpPr/>
          <p:nvPr/>
        </p:nvSpPr>
        <p:spPr>
          <a:xfrm>
            <a:off x="457200" y="4882896"/>
            <a:ext cx="1463040"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000"/>
              <a:buFont typeface="Montserrat"/>
              <a:buNone/>
            </a:pPr>
            <a:r>
              <a:rPr b="1" i="0" lang="en-US" sz="1000" u="none" cap="none" strike="noStrike">
                <a:solidFill>
                  <a:srgbClr val="002147"/>
                </a:solidFill>
                <a:latin typeface="Montserrat"/>
                <a:ea typeface="Montserrat"/>
                <a:cs typeface="Montserrat"/>
                <a:sym typeface="Montserrat"/>
              </a:rPr>
              <a:t>Esteem</a:t>
            </a:r>
            <a:endParaRPr b="0" i="0" sz="1000" u="none" cap="none" strike="noStrike">
              <a:solidFill>
                <a:schemeClr val="dk1"/>
              </a:solidFill>
              <a:latin typeface="Calibri"/>
              <a:ea typeface="Calibri"/>
              <a:cs typeface="Calibri"/>
              <a:sym typeface="Calibri"/>
            </a:endParaRPr>
          </a:p>
        </p:txBody>
      </p:sp>
      <p:sp>
        <p:nvSpPr>
          <p:cNvPr id="329" name="Google Shape;329;p5"/>
          <p:cNvSpPr/>
          <p:nvPr/>
        </p:nvSpPr>
        <p:spPr>
          <a:xfrm>
            <a:off x="457200" y="5102352"/>
            <a:ext cx="256032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00"/>
              <a:buFont typeface="Calibri"/>
              <a:buNone/>
            </a:pPr>
            <a:r>
              <a:rPr b="0" i="1" lang="en-US" sz="700" u="none" cap="none" strike="noStrike">
                <a:solidFill>
                  <a:srgbClr val="A0B4C8"/>
                </a:solidFill>
                <a:latin typeface="Calibri"/>
                <a:ea typeface="Calibri"/>
                <a:cs typeface="Calibri"/>
                <a:sym typeface="Calibri"/>
              </a:rPr>
              <a:t>Will I be proud to say I studied here?</a:t>
            </a:r>
            <a:endParaRPr b="0" i="0" sz="700" u="none" cap="none" strike="noStrike">
              <a:solidFill>
                <a:schemeClr val="dk1"/>
              </a:solidFill>
              <a:latin typeface="Calibri"/>
              <a:ea typeface="Calibri"/>
              <a:cs typeface="Calibri"/>
              <a:sym typeface="Calibri"/>
            </a:endParaRPr>
          </a:p>
        </p:txBody>
      </p:sp>
      <p:sp>
        <p:nvSpPr>
          <p:cNvPr id="330" name="Google Shape;330;p5"/>
          <p:cNvSpPr/>
          <p:nvPr/>
        </p:nvSpPr>
        <p:spPr>
          <a:xfrm>
            <a:off x="3017520" y="4983480"/>
            <a:ext cx="4572000" cy="256032"/>
          </a:xfrm>
          <a:prstGeom prst="rect">
            <a:avLst/>
          </a:prstGeom>
          <a:solidFill>
            <a:srgbClr val="E0E8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 name="Google Shape;331;p5"/>
          <p:cNvSpPr/>
          <p:nvPr/>
        </p:nvSpPr>
        <p:spPr>
          <a:xfrm>
            <a:off x="3017520" y="4983480"/>
            <a:ext cx="2857500" cy="256032"/>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5"/>
          <p:cNvSpPr/>
          <p:nvPr/>
        </p:nvSpPr>
        <p:spPr>
          <a:xfrm>
            <a:off x="7662672" y="4965192"/>
            <a:ext cx="4572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1000"/>
              <a:buFont typeface="Montserrat"/>
              <a:buNone/>
            </a:pPr>
            <a:r>
              <a:rPr b="1" i="0" lang="en-US" sz="1000" u="none" cap="none" strike="noStrike">
                <a:solidFill>
                  <a:srgbClr val="7D6608"/>
                </a:solidFill>
                <a:latin typeface="Montserrat"/>
                <a:ea typeface="Montserrat"/>
                <a:cs typeface="Montserrat"/>
                <a:sym typeface="Montserrat"/>
              </a:rPr>
              <a:t>6.3</a:t>
            </a:r>
            <a:endParaRPr b="0" i="0" sz="1000" u="none" cap="none" strike="noStrike">
              <a:solidFill>
                <a:schemeClr val="dk1"/>
              </a:solidFill>
              <a:latin typeface="Calibri"/>
              <a:ea typeface="Calibri"/>
              <a:cs typeface="Calibri"/>
              <a:sym typeface="Calibri"/>
            </a:endParaRPr>
          </a:p>
        </p:txBody>
      </p:sp>
      <p:sp>
        <p:nvSpPr>
          <p:cNvPr id="333" name="Google Shape;333;p5"/>
          <p:cNvSpPr/>
          <p:nvPr/>
        </p:nvSpPr>
        <p:spPr>
          <a:xfrm>
            <a:off x="7680960" y="4919472"/>
            <a:ext cx="41148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1" lang="en-US" sz="750" u="none" cap="none" strike="noStrike">
                <a:solidFill>
                  <a:srgbClr val="4D4D4D"/>
                </a:solidFill>
                <a:latin typeface="Calibri"/>
                <a:ea typeface="Calibri"/>
                <a:cs typeface="Calibri"/>
                <a:sym typeface="Calibri"/>
              </a:rPr>
              <a:t>O'Connor (2023): economic-orientation dimensions are lowest-weighted at pre-enrolment and rise through the student journey. Retained at low weight to ensure full Holbrook typology coverage.</a:t>
            </a:r>
            <a:endParaRPr b="0" i="0" sz="750" u="none" cap="none" strike="noStrike">
              <a:solidFill>
                <a:schemeClr val="dk1"/>
              </a:solidFill>
              <a:latin typeface="Calibri"/>
              <a:ea typeface="Calibri"/>
              <a:cs typeface="Calibri"/>
              <a:sym typeface="Calibri"/>
            </a:endParaRPr>
          </a:p>
        </p:txBody>
      </p:sp>
      <p:sp>
        <p:nvSpPr>
          <p:cNvPr id="334" name="Google Shape;334;p5"/>
          <p:cNvSpPr/>
          <p:nvPr/>
        </p:nvSpPr>
        <p:spPr>
          <a:xfrm>
            <a:off x="365760" y="5394960"/>
            <a:ext cx="11457432" cy="52120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5"/>
          <p:cNvSpPr/>
          <p:nvPr/>
        </p:nvSpPr>
        <p:spPr>
          <a:xfrm>
            <a:off x="457200" y="5431536"/>
            <a:ext cx="1463040"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1000"/>
              <a:buFont typeface="Montserrat"/>
              <a:buNone/>
            </a:pPr>
            <a:r>
              <a:rPr b="1" i="0" lang="en-US" sz="1000" u="none" cap="none" strike="noStrike">
                <a:solidFill>
                  <a:srgbClr val="002147"/>
                </a:solidFill>
                <a:latin typeface="Montserrat"/>
                <a:ea typeface="Montserrat"/>
                <a:cs typeface="Montserrat"/>
                <a:sym typeface="Montserrat"/>
              </a:rPr>
              <a:t>Status</a:t>
            </a:r>
            <a:endParaRPr b="0" i="0" sz="1000" u="none" cap="none" strike="noStrike">
              <a:solidFill>
                <a:schemeClr val="dk1"/>
              </a:solidFill>
              <a:latin typeface="Calibri"/>
              <a:ea typeface="Calibri"/>
              <a:cs typeface="Calibri"/>
              <a:sym typeface="Calibri"/>
            </a:endParaRPr>
          </a:p>
        </p:txBody>
      </p:sp>
      <p:sp>
        <p:nvSpPr>
          <p:cNvPr id="336" name="Google Shape;336;p5"/>
          <p:cNvSpPr/>
          <p:nvPr/>
        </p:nvSpPr>
        <p:spPr>
          <a:xfrm>
            <a:off x="457200" y="5650992"/>
            <a:ext cx="256032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00"/>
              <a:buFont typeface="Calibri"/>
              <a:buNone/>
            </a:pPr>
            <a:r>
              <a:rPr b="0" i="1" lang="en-US" sz="700" u="none" cap="none" strike="noStrike">
                <a:solidFill>
                  <a:srgbClr val="A0B4C8"/>
                </a:solidFill>
                <a:latin typeface="Calibri"/>
                <a:ea typeface="Calibri"/>
                <a:cs typeface="Calibri"/>
                <a:sym typeface="Calibri"/>
              </a:rPr>
              <a:t>Will this qualification open doors?</a:t>
            </a:r>
            <a:endParaRPr b="0" i="0" sz="700" u="none" cap="none" strike="noStrike">
              <a:solidFill>
                <a:schemeClr val="dk1"/>
              </a:solidFill>
              <a:latin typeface="Calibri"/>
              <a:ea typeface="Calibri"/>
              <a:cs typeface="Calibri"/>
              <a:sym typeface="Calibri"/>
            </a:endParaRPr>
          </a:p>
        </p:txBody>
      </p:sp>
      <p:sp>
        <p:nvSpPr>
          <p:cNvPr id="337" name="Google Shape;337;p5"/>
          <p:cNvSpPr/>
          <p:nvPr/>
        </p:nvSpPr>
        <p:spPr>
          <a:xfrm>
            <a:off x="3017520" y="5532120"/>
            <a:ext cx="4572000" cy="256032"/>
          </a:xfrm>
          <a:prstGeom prst="rect">
            <a:avLst/>
          </a:prstGeom>
          <a:solidFill>
            <a:srgbClr val="E0E8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5"/>
          <p:cNvSpPr/>
          <p:nvPr/>
        </p:nvSpPr>
        <p:spPr>
          <a:xfrm>
            <a:off x="3017520" y="5532120"/>
            <a:ext cx="1943100" cy="256032"/>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5"/>
          <p:cNvSpPr/>
          <p:nvPr/>
        </p:nvSpPr>
        <p:spPr>
          <a:xfrm>
            <a:off x="7662672" y="5513832"/>
            <a:ext cx="4572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1000"/>
              <a:buFont typeface="Montserrat"/>
              <a:buNone/>
            </a:pPr>
            <a:r>
              <a:rPr b="1" i="0" lang="en-US" sz="1000" u="none" cap="none" strike="noStrike">
                <a:solidFill>
                  <a:srgbClr val="7D6608"/>
                </a:solidFill>
                <a:latin typeface="Montserrat"/>
                <a:ea typeface="Montserrat"/>
                <a:cs typeface="Montserrat"/>
                <a:sym typeface="Montserrat"/>
              </a:rPr>
              <a:t>4.3</a:t>
            </a:r>
            <a:endParaRPr b="0" i="0" sz="1000" u="none" cap="none" strike="noStrike">
              <a:solidFill>
                <a:schemeClr val="dk1"/>
              </a:solidFill>
              <a:latin typeface="Calibri"/>
              <a:ea typeface="Calibri"/>
              <a:cs typeface="Calibri"/>
              <a:sym typeface="Calibri"/>
            </a:endParaRPr>
          </a:p>
        </p:txBody>
      </p:sp>
      <p:sp>
        <p:nvSpPr>
          <p:cNvPr id="340" name="Google Shape;340;p5"/>
          <p:cNvSpPr/>
          <p:nvPr/>
        </p:nvSpPr>
        <p:spPr>
          <a:xfrm>
            <a:off x="7680960" y="5468112"/>
            <a:ext cx="41148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1" lang="en-US" sz="750" u="none" cap="none" strike="noStrike">
                <a:solidFill>
                  <a:srgbClr val="4D4D4D"/>
                </a:solidFill>
                <a:latin typeface="Calibri"/>
                <a:ea typeface="Calibri"/>
                <a:cs typeface="Calibri"/>
                <a:sym typeface="Calibri"/>
              </a:rPr>
              <a:t>Graduate outcomes and employability matter and will rise in weight later in the student lifecycle, but are not the primary driver at the commit moment.</a:t>
            </a:r>
            <a:endParaRPr b="0" i="0" sz="750" u="none" cap="none" strike="noStrike">
              <a:solidFill>
                <a:schemeClr val="dk1"/>
              </a:solidFill>
              <a:latin typeface="Calibri"/>
              <a:ea typeface="Calibri"/>
              <a:cs typeface="Calibri"/>
              <a:sym typeface="Calibri"/>
            </a:endParaRPr>
          </a:p>
        </p:txBody>
      </p:sp>
      <p:sp>
        <p:nvSpPr>
          <p:cNvPr id="341" name="Google Shape;341;p5"/>
          <p:cNvSpPr/>
          <p:nvPr/>
        </p:nvSpPr>
        <p:spPr>
          <a:xfrm>
            <a:off x="7680960" y="1353312"/>
            <a:ext cx="411480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700"/>
              <a:buFont typeface="Montserrat"/>
              <a:buNone/>
            </a:pPr>
            <a:r>
              <a:rPr b="1" i="0" lang="en-US" sz="700" u="none" cap="none" strike="noStrike">
                <a:solidFill>
                  <a:srgbClr val="002147"/>
                </a:solidFill>
                <a:latin typeface="Montserrat"/>
                <a:ea typeface="Montserrat"/>
                <a:cs typeface="Montserrat"/>
                <a:sym typeface="Montserrat"/>
              </a:rPr>
              <a:t>WHY THIS DIMENSION IS WEIGHTED THIS WAY</a:t>
            </a:r>
            <a:endParaRPr b="0" i="0" sz="700" u="none" cap="none" strike="noStrike">
              <a:solidFill>
                <a:schemeClr val="dk1"/>
              </a:solidFill>
              <a:latin typeface="Calibri"/>
              <a:ea typeface="Calibri"/>
              <a:cs typeface="Calibri"/>
              <a:sym typeface="Calibri"/>
            </a:endParaRPr>
          </a:p>
        </p:txBody>
      </p:sp>
      <p:sp>
        <p:nvSpPr>
          <p:cNvPr id="342" name="Google Shape;342;p5"/>
          <p:cNvSpPr/>
          <p:nvPr/>
        </p:nvSpPr>
        <p:spPr>
          <a:xfrm>
            <a:off x="365760" y="6172200"/>
            <a:ext cx="1097280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750"/>
              <a:buFont typeface="Calibri"/>
              <a:buNone/>
            </a:pPr>
            <a:r>
              <a:rPr b="0" i="1" lang="en-US" sz="750" u="none" cap="none" strike="noStrike">
                <a:solidFill>
                  <a:srgbClr val="A0B4C8"/>
                </a:solidFill>
                <a:latin typeface="Calibri"/>
                <a:ea typeface="Calibri"/>
                <a:cs typeface="Calibri"/>
                <a:sym typeface="Calibri"/>
              </a:rPr>
              <a:t>Average score across scored moments (M3 excluded). Green ≥ 7.0   Amber 4.0–6.9   Red &lt; 4.0</a:t>
            </a:r>
            <a:endParaRPr b="0" i="0" sz="75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47" name="Shape 347"/>
        <p:cNvGrpSpPr/>
        <p:nvPr/>
      </p:nvGrpSpPr>
      <p:grpSpPr>
        <a:xfrm>
          <a:off x="0" y="0"/>
          <a:ext cx="0" cy="0"/>
          <a:chOff x="0" y="0"/>
          <a:chExt cx="0" cy="0"/>
        </a:xfrm>
      </p:grpSpPr>
      <p:pic>
        <p:nvPicPr>
          <p:cNvPr descr="/Users/davidoconnor/Downloads/Blairgowrie_code_scripts/blairgowrie-assets/blairgowrie-logo-primary-on-light.png" id="348" name="Google Shape;348;p6"/>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349" name="Google Shape;349;p6"/>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6"/>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351" name="Google Shape;351;p6"/>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 1 — ENQUIRY</a:t>
            </a:r>
            <a:endParaRPr b="0" i="0" sz="750" u="none" cap="none" strike="noStrike">
              <a:solidFill>
                <a:schemeClr val="dk1"/>
              </a:solidFill>
              <a:latin typeface="Calibri"/>
              <a:ea typeface="Calibri"/>
              <a:cs typeface="Calibri"/>
              <a:sym typeface="Calibri"/>
            </a:endParaRPr>
          </a:p>
        </p:txBody>
      </p:sp>
      <p:sp>
        <p:nvSpPr>
          <p:cNvPr id="352" name="Google Shape;352;p6"/>
          <p:cNvSpPr/>
          <p:nvPr/>
        </p:nvSpPr>
        <p:spPr>
          <a:xfrm>
            <a:off x="365760" y="411480"/>
            <a:ext cx="9144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000"/>
              <a:buFont typeface="Montserrat"/>
              <a:buNone/>
            </a:pPr>
            <a:r>
              <a:rPr b="1" i="0" lang="en-US" sz="2000" u="none" cap="none" strike="noStrike">
                <a:solidFill>
                  <a:srgbClr val="002147"/>
                </a:solidFill>
                <a:latin typeface="Montserrat"/>
                <a:ea typeface="Montserrat"/>
                <a:cs typeface="Montserrat"/>
                <a:sym typeface="Montserrat"/>
              </a:rPr>
              <a:t>Moment 1 — Enquiry</a:t>
            </a:r>
            <a:endParaRPr b="0" i="0" sz="2000" u="none" cap="none" strike="noStrike">
              <a:solidFill>
                <a:schemeClr val="dk1"/>
              </a:solidFill>
              <a:latin typeface="Calibri"/>
              <a:ea typeface="Calibri"/>
              <a:cs typeface="Calibri"/>
              <a:sym typeface="Calibri"/>
            </a:endParaRPr>
          </a:p>
        </p:txBody>
      </p:sp>
      <p:sp>
        <p:nvSpPr>
          <p:cNvPr id="353" name="Google Shape;353;p6"/>
          <p:cNvSpPr/>
          <p:nvPr/>
        </p:nvSpPr>
        <p:spPr>
          <a:xfrm>
            <a:off x="365760" y="804672"/>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6"/>
          <p:cNvSpPr/>
          <p:nvPr/>
        </p:nvSpPr>
        <p:spPr>
          <a:xfrm>
            <a:off x="365760" y="850392"/>
            <a:ext cx="11457432"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900"/>
              <a:buFont typeface="Calibri"/>
              <a:buNone/>
            </a:pPr>
            <a:r>
              <a:rPr b="0" i="1" lang="en-US" sz="900" u="none" cap="none" strike="noStrike">
                <a:solidFill>
                  <a:srgbClr val="A0B4C8"/>
                </a:solidFill>
                <a:latin typeface="Calibri"/>
                <a:ea typeface="Calibri"/>
                <a:cs typeface="Calibri"/>
                <a:sym typeface="Calibri"/>
              </a:rPr>
              <a:t>The first substantive contact between prospective student and institution. Sets the emotional frame for everything that follows.</a:t>
            </a:r>
            <a:endParaRPr b="0" i="0" sz="900" u="none" cap="none" strike="noStrike">
              <a:solidFill>
                <a:schemeClr val="dk1"/>
              </a:solidFill>
              <a:latin typeface="Calibri"/>
              <a:ea typeface="Calibri"/>
              <a:cs typeface="Calibri"/>
              <a:sym typeface="Calibri"/>
            </a:endParaRPr>
          </a:p>
        </p:txBody>
      </p:sp>
      <p:sp>
        <p:nvSpPr>
          <p:cNvPr id="355" name="Google Shape;355;p6"/>
          <p:cNvSpPr/>
          <p:nvPr/>
        </p:nvSpPr>
        <p:spPr>
          <a:xfrm>
            <a:off x="365760" y="1143000"/>
            <a:ext cx="2194560" cy="1463040"/>
          </a:xfrm>
          <a:prstGeom prst="rect">
            <a:avLst/>
          </a:prstGeom>
          <a:solidFill>
            <a:srgbClr val="002147"/>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6"/>
          <p:cNvSpPr/>
          <p:nvPr/>
        </p:nvSpPr>
        <p:spPr>
          <a:xfrm>
            <a:off x="365760" y="1207008"/>
            <a:ext cx="2194560" cy="21945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 SCORE</a:t>
            </a:r>
            <a:endParaRPr b="0" i="0" sz="750" u="none" cap="none" strike="noStrike">
              <a:solidFill>
                <a:schemeClr val="dk1"/>
              </a:solidFill>
              <a:latin typeface="Calibri"/>
              <a:ea typeface="Calibri"/>
              <a:cs typeface="Calibri"/>
              <a:sym typeface="Calibri"/>
            </a:endParaRPr>
          </a:p>
        </p:txBody>
      </p:sp>
      <p:sp>
        <p:nvSpPr>
          <p:cNvPr id="357" name="Google Shape;357;p6"/>
          <p:cNvSpPr/>
          <p:nvPr/>
        </p:nvSpPr>
        <p:spPr>
          <a:xfrm>
            <a:off x="365760" y="1417320"/>
            <a:ext cx="2194560" cy="8229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4200"/>
              <a:buFont typeface="Montserrat"/>
              <a:buNone/>
            </a:pPr>
            <a:r>
              <a:rPr b="1" i="0" lang="en-US" sz="4200" u="none" cap="none" strike="noStrike">
                <a:solidFill>
                  <a:srgbClr val="FFFFFF"/>
                </a:solidFill>
                <a:latin typeface="Montserrat"/>
                <a:ea typeface="Montserrat"/>
                <a:cs typeface="Montserrat"/>
                <a:sym typeface="Montserrat"/>
              </a:rPr>
              <a:t>3.5</a:t>
            </a:r>
            <a:endParaRPr b="0" i="0" sz="4200" u="none" cap="none" strike="noStrike">
              <a:solidFill>
                <a:schemeClr val="dk1"/>
              </a:solidFill>
              <a:latin typeface="Calibri"/>
              <a:ea typeface="Calibri"/>
              <a:cs typeface="Calibri"/>
              <a:sym typeface="Calibri"/>
            </a:endParaRPr>
          </a:p>
        </p:txBody>
      </p:sp>
      <p:sp>
        <p:nvSpPr>
          <p:cNvPr id="358" name="Google Shape;358;p6"/>
          <p:cNvSpPr/>
          <p:nvPr/>
        </p:nvSpPr>
        <p:spPr>
          <a:xfrm>
            <a:off x="365760" y="2267712"/>
            <a:ext cx="2194560" cy="2286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900"/>
              <a:buFont typeface="Calibri"/>
              <a:buNone/>
            </a:pPr>
            <a:r>
              <a:rPr b="0" i="0" lang="en-US" sz="900" u="none" cap="none" strike="noStrike">
                <a:solidFill>
                  <a:srgbClr val="A0B4C8"/>
                </a:solidFill>
                <a:latin typeface="Calibri"/>
                <a:ea typeface="Calibri"/>
                <a:cs typeface="Calibri"/>
                <a:sym typeface="Calibri"/>
              </a:rPr>
              <a:t>/ 10</a:t>
            </a:r>
            <a:endParaRPr b="0" i="0" sz="900" u="none" cap="none" strike="noStrike">
              <a:solidFill>
                <a:schemeClr val="dk1"/>
              </a:solidFill>
              <a:latin typeface="Calibri"/>
              <a:ea typeface="Calibri"/>
              <a:cs typeface="Calibri"/>
              <a:sym typeface="Calibri"/>
            </a:endParaRPr>
          </a:p>
        </p:txBody>
      </p:sp>
      <p:sp>
        <p:nvSpPr>
          <p:cNvPr id="359" name="Google Shape;359;p6"/>
          <p:cNvSpPr/>
          <p:nvPr/>
        </p:nvSpPr>
        <p:spPr>
          <a:xfrm>
            <a:off x="365760" y="2697480"/>
            <a:ext cx="2194560" cy="105156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6"/>
          <p:cNvSpPr/>
          <p:nvPr/>
        </p:nvSpPr>
        <p:spPr>
          <a:xfrm>
            <a:off x="365760" y="2697480"/>
            <a:ext cx="54864" cy="105156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6"/>
          <p:cNvSpPr/>
          <p:nvPr/>
        </p:nvSpPr>
        <p:spPr>
          <a:xfrm>
            <a:off x="502920" y="2743200"/>
            <a:ext cx="201168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650"/>
              <a:buFont typeface="Montserrat"/>
              <a:buNone/>
            </a:pPr>
            <a:r>
              <a:rPr b="1" i="0" lang="en-US" sz="650" u="none" cap="none" strike="noStrike">
                <a:solidFill>
                  <a:srgbClr val="002147"/>
                </a:solidFill>
                <a:latin typeface="Montserrat"/>
                <a:ea typeface="Montserrat"/>
                <a:cs typeface="Montserrat"/>
                <a:sym typeface="Montserrat"/>
              </a:rPr>
              <a:t>WHY THIS MATTERS</a:t>
            </a:r>
            <a:endParaRPr b="0" i="0" sz="650" u="none" cap="none" strike="noStrike">
              <a:solidFill>
                <a:schemeClr val="dk1"/>
              </a:solidFill>
              <a:latin typeface="Calibri"/>
              <a:ea typeface="Calibri"/>
              <a:cs typeface="Calibri"/>
              <a:sym typeface="Calibri"/>
            </a:endParaRPr>
          </a:p>
        </p:txBody>
      </p:sp>
      <p:sp>
        <p:nvSpPr>
          <p:cNvPr id="362" name="Google Shape;362;p6"/>
          <p:cNvSpPr/>
          <p:nvPr/>
        </p:nvSpPr>
        <p:spPr>
          <a:xfrm>
            <a:off x="502920" y="2944368"/>
            <a:ext cx="2011680" cy="7498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Momentum damage here disproportionately affects students from underrepresented backgrounds, for whom the first institutional response is a signal about whether they were expected.</a:t>
            </a:r>
            <a:endParaRPr b="0" i="0" sz="750" u="none" cap="none" strike="noStrike">
              <a:solidFill>
                <a:schemeClr val="dk1"/>
              </a:solidFill>
              <a:latin typeface="Calibri"/>
              <a:ea typeface="Calibri"/>
              <a:cs typeface="Calibri"/>
              <a:sym typeface="Calibri"/>
            </a:endParaRPr>
          </a:p>
        </p:txBody>
      </p:sp>
      <p:sp>
        <p:nvSpPr>
          <p:cNvPr id="363" name="Google Shape;363;p6"/>
          <p:cNvSpPr/>
          <p:nvPr/>
        </p:nvSpPr>
        <p:spPr>
          <a:xfrm>
            <a:off x="365750" y="3840474"/>
            <a:ext cx="2194500" cy="86880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6"/>
          <p:cNvSpPr/>
          <p:nvPr/>
        </p:nvSpPr>
        <p:spPr>
          <a:xfrm>
            <a:off x="457200" y="3886200"/>
            <a:ext cx="201168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Montserrat"/>
              <a:buNone/>
            </a:pPr>
            <a:r>
              <a:rPr b="1" i="0" lang="en-US" sz="650" u="none" cap="none" strike="noStrike">
                <a:solidFill>
                  <a:srgbClr val="A0B4C8"/>
                </a:solidFill>
                <a:latin typeface="Montserrat"/>
                <a:ea typeface="Montserrat"/>
                <a:cs typeface="Montserrat"/>
                <a:sym typeface="Montserrat"/>
              </a:rPr>
              <a:t>ARTIFACT ASSESSED</a:t>
            </a:r>
            <a:endParaRPr b="0" i="0" sz="650" u="none" cap="none" strike="noStrike">
              <a:solidFill>
                <a:schemeClr val="dk1"/>
              </a:solidFill>
              <a:latin typeface="Calibri"/>
              <a:ea typeface="Calibri"/>
              <a:cs typeface="Calibri"/>
              <a:sym typeface="Calibri"/>
            </a:endParaRPr>
          </a:p>
        </p:txBody>
      </p:sp>
      <p:sp>
        <p:nvSpPr>
          <p:cNvPr id="365" name="Google Shape;365;p6"/>
          <p:cNvSpPr/>
          <p:nvPr/>
        </p:nvSpPr>
        <p:spPr>
          <a:xfrm>
            <a:off x="457200" y="4069080"/>
            <a:ext cx="2011680" cy="502920"/>
          </a:xfrm>
          <a:prstGeom prst="rect">
            <a:avLst/>
          </a:prstGeom>
          <a:noFill/>
          <a:ln>
            <a:noFill/>
          </a:ln>
        </p:spPr>
        <p:txBody>
          <a:bodyPr anchorCtr="0" anchor="t" bIns="45700" lIns="91425" spcFirstLastPara="1" rIns="91425" wrap="square" tIns="45700">
            <a:norm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Contact/enquiry page (</a:t>
            </a:r>
            <a:r>
              <a:rPr lang="en-US" sz="750">
                <a:solidFill>
                  <a:srgbClr val="4D4D4D"/>
                </a:solidFill>
                <a:latin typeface="Calibri"/>
                <a:ea typeface="Calibri"/>
                <a:cs typeface="Calibri"/>
                <a:sym typeface="Calibri"/>
              </a:rPr>
              <a:t>cw.ac</a:t>
            </a:r>
            <a:r>
              <a:rPr b="0" i="0" lang="en-US" sz="750" u="none" cap="none" strike="noStrike">
                <a:solidFill>
                  <a:srgbClr val="4D4D4D"/>
                </a:solidFill>
                <a:latin typeface="Calibri"/>
                <a:ea typeface="Calibri"/>
                <a:cs typeface="Calibri"/>
                <a:sym typeface="Calibri"/>
              </a:rPr>
              <a:t>.uk). No dedicated undergraduate enquiry form found. Generic University contact page groups prospective undergraduates with staff, media and general enquiries. No auto-response email accessible.</a:t>
            </a:r>
            <a:endParaRPr b="0" i="0" sz="750" u="none" cap="none" strike="noStrike">
              <a:solidFill>
                <a:schemeClr val="dk1"/>
              </a:solidFill>
              <a:latin typeface="Calibri"/>
              <a:ea typeface="Calibri"/>
              <a:cs typeface="Calibri"/>
              <a:sym typeface="Calibri"/>
            </a:endParaRPr>
          </a:p>
        </p:txBody>
      </p:sp>
      <p:sp>
        <p:nvSpPr>
          <p:cNvPr id="366" name="Google Shape;366;p6"/>
          <p:cNvSpPr/>
          <p:nvPr/>
        </p:nvSpPr>
        <p:spPr>
          <a:xfrm>
            <a:off x="2743200" y="1143000"/>
            <a:ext cx="4480560" cy="594360"/>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6"/>
          <p:cNvSpPr/>
          <p:nvPr/>
        </p:nvSpPr>
        <p:spPr>
          <a:xfrm>
            <a:off x="2834640" y="11887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900"/>
              <a:buFont typeface="Montserrat"/>
              <a:buNone/>
            </a:pPr>
            <a:r>
              <a:rPr b="1" i="0" lang="en-US" sz="900" u="none" cap="none" strike="noStrike">
                <a:solidFill>
                  <a:srgbClr val="C00000"/>
                </a:solidFill>
                <a:latin typeface="Montserrat"/>
                <a:ea typeface="Montserrat"/>
                <a:cs typeface="Montserrat"/>
                <a:sym typeface="Montserrat"/>
              </a:rPr>
              <a:t>Ethics</a:t>
            </a:r>
            <a:endParaRPr b="0" i="0" sz="900" u="none" cap="none" strike="noStrike">
              <a:solidFill>
                <a:schemeClr val="dk1"/>
              </a:solidFill>
              <a:latin typeface="Calibri"/>
              <a:ea typeface="Calibri"/>
              <a:cs typeface="Calibri"/>
              <a:sym typeface="Calibri"/>
            </a:endParaRPr>
          </a:p>
        </p:txBody>
      </p:sp>
      <p:sp>
        <p:nvSpPr>
          <p:cNvPr id="368" name="Google Shape;368;p6"/>
          <p:cNvSpPr/>
          <p:nvPr/>
        </p:nvSpPr>
        <p:spPr>
          <a:xfrm>
            <a:off x="6035040" y="11887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C00000"/>
              </a:buClr>
              <a:buSzPts val="1100"/>
              <a:buFont typeface="Montserrat"/>
              <a:buNone/>
            </a:pPr>
            <a:r>
              <a:rPr b="1" i="0" lang="en-US" sz="1100" u="none" cap="none" strike="noStrike">
                <a:solidFill>
                  <a:srgbClr val="C00000"/>
                </a:solidFill>
                <a:latin typeface="Montserrat"/>
                <a:ea typeface="Montserrat"/>
                <a:cs typeface="Montserrat"/>
                <a:sym typeface="Montserrat"/>
              </a:rPr>
              <a:t>3 / 10</a:t>
            </a:r>
            <a:endParaRPr b="0" i="0" sz="1100" u="none" cap="none" strike="noStrike">
              <a:solidFill>
                <a:schemeClr val="dk1"/>
              </a:solidFill>
              <a:latin typeface="Calibri"/>
              <a:ea typeface="Calibri"/>
              <a:cs typeface="Calibri"/>
              <a:sym typeface="Calibri"/>
            </a:endParaRPr>
          </a:p>
        </p:txBody>
      </p:sp>
      <p:sp>
        <p:nvSpPr>
          <p:cNvPr id="369" name="Google Shape;369;p6"/>
          <p:cNvSpPr/>
          <p:nvPr/>
        </p:nvSpPr>
        <p:spPr>
          <a:xfrm>
            <a:off x="2834640" y="1409018"/>
            <a:ext cx="1261800" cy="13710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6"/>
          <p:cNvSpPr/>
          <p:nvPr/>
        </p:nvSpPr>
        <p:spPr>
          <a:xfrm>
            <a:off x="2834640" y="1582393"/>
            <a:ext cx="4297800" cy="109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550"/>
              <a:buFont typeface="Calibri"/>
              <a:buNone/>
            </a:pPr>
            <a:r>
              <a:rPr b="0" i="1" lang="en-US" sz="550" u="none" cap="none" strike="noStrike">
                <a:solidFill>
                  <a:srgbClr val="C00000"/>
                </a:solidFill>
                <a:latin typeface="Calibri"/>
                <a:ea typeface="Calibri"/>
                <a:cs typeface="Calibri"/>
                <a:sym typeface="Calibri"/>
              </a:rPr>
              <a:t>"A prospective student's enquiry shares a gateway with media and business contacts: "Whether you're looking for information about studying here, staff details or general enquiries.""</a:t>
            </a:r>
            <a:endParaRPr b="0" i="0" sz="550" u="none" cap="none" strike="noStrike">
              <a:solidFill>
                <a:schemeClr val="dk1"/>
              </a:solidFill>
              <a:latin typeface="Calibri"/>
              <a:ea typeface="Calibri"/>
              <a:cs typeface="Calibri"/>
              <a:sym typeface="Calibri"/>
            </a:endParaRPr>
          </a:p>
        </p:txBody>
      </p:sp>
      <p:sp>
        <p:nvSpPr>
          <p:cNvPr id="371" name="Google Shape;371;p6"/>
          <p:cNvSpPr/>
          <p:nvPr/>
        </p:nvSpPr>
        <p:spPr>
          <a:xfrm>
            <a:off x="2743200" y="1828800"/>
            <a:ext cx="4480560" cy="594360"/>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6"/>
          <p:cNvSpPr/>
          <p:nvPr/>
        </p:nvSpPr>
        <p:spPr>
          <a:xfrm>
            <a:off x="2834640" y="18745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900"/>
              <a:buFont typeface="Montserrat"/>
              <a:buNone/>
            </a:pPr>
            <a:r>
              <a:rPr b="1" i="0" lang="en-US" sz="900" u="none" cap="none" strike="noStrike">
                <a:solidFill>
                  <a:srgbClr val="C00000"/>
                </a:solidFill>
                <a:latin typeface="Montserrat"/>
                <a:ea typeface="Montserrat"/>
                <a:cs typeface="Montserrat"/>
                <a:sym typeface="Montserrat"/>
              </a:rPr>
              <a:t>Play</a:t>
            </a:r>
            <a:endParaRPr b="0" i="0" sz="900" u="none" cap="none" strike="noStrike">
              <a:solidFill>
                <a:schemeClr val="dk1"/>
              </a:solidFill>
              <a:latin typeface="Calibri"/>
              <a:ea typeface="Calibri"/>
              <a:cs typeface="Calibri"/>
              <a:sym typeface="Calibri"/>
            </a:endParaRPr>
          </a:p>
        </p:txBody>
      </p:sp>
      <p:sp>
        <p:nvSpPr>
          <p:cNvPr id="373" name="Google Shape;373;p6"/>
          <p:cNvSpPr/>
          <p:nvPr/>
        </p:nvSpPr>
        <p:spPr>
          <a:xfrm>
            <a:off x="6035040" y="18745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C00000"/>
              </a:buClr>
              <a:buSzPts val="1100"/>
              <a:buFont typeface="Montserrat"/>
              <a:buNone/>
            </a:pPr>
            <a:r>
              <a:rPr b="1" i="0" lang="en-US" sz="1100" u="none" cap="none" strike="noStrike">
                <a:solidFill>
                  <a:srgbClr val="C00000"/>
                </a:solidFill>
                <a:latin typeface="Montserrat"/>
                <a:ea typeface="Montserrat"/>
                <a:cs typeface="Montserrat"/>
                <a:sym typeface="Montserrat"/>
              </a:rPr>
              <a:t>2 / 10</a:t>
            </a:r>
            <a:endParaRPr b="0" i="0" sz="1100" u="none" cap="none" strike="noStrike">
              <a:solidFill>
                <a:schemeClr val="dk1"/>
              </a:solidFill>
              <a:latin typeface="Calibri"/>
              <a:ea typeface="Calibri"/>
              <a:cs typeface="Calibri"/>
              <a:sym typeface="Calibri"/>
            </a:endParaRPr>
          </a:p>
        </p:txBody>
      </p:sp>
      <p:sp>
        <p:nvSpPr>
          <p:cNvPr id="374" name="Google Shape;374;p6"/>
          <p:cNvSpPr/>
          <p:nvPr/>
        </p:nvSpPr>
        <p:spPr>
          <a:xfrm>
            <a:off x="2834640" y="2103842"/>
            <a:ext cx="841200" cy="13710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6"/>
          <p:cNvSpPr/>
          <p:nvPr/>
        </p:nvSpPr>
        <p:spPr>
          <a:xfrm>
            <a:off x="2834640" y="2277217"/>
            <a:ext cx="4297800" cy="109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550"/>
              <a:buFont typeface="Calibri"/>
              <a:buNone/>
            </a:pPr>
            <a:r>
              <a:rPr b="0" i="1" lang="en-US" sz="550" u="none" cap="none" strike="noStrike">
                <a:solidFill>
                  <a:srgbClr val="C00000"/>
                </a:solidFill>
                <a:latin typeface="Calibri"/>
                <a:ea typeface="Calibri"/>
                <a:cs typeface="Calibri"/>
                <a:sym typeface="Calibri"/>
              </a:rPr>
              <a:t>"No community or belonging language present on the contact or enquiry page. The student's first signal of interest is met with a form and an email address."</a:t>
            </a:r>
            <a:endParaRPr b="0" i="0" sz="550" u="none" cap="none" strike="noStrike">
              <a:solidFill>
                <a:schemeClr val="dk1"/>
              </a:solidFill>
              <a:latin typeface="Calibri"/>
              <a:ea typeface="Calibri"/>
              <a:cs typeface="Calibri"/>
              <a:sym typeface="Calibri"/>
            </a:endParaRPr>
          </a:p>
        </p:txBody>
      </p:sp>
      <p:sp>
        <p:nvSpPr>
          <p:cNvPr id="376" name="Google Shape;376;p6"/>
          <p:cNvSpPr/>
          <p:nvPr/>
        </p:nvSpPr>
        <p:spPr>
          <a:xfrm>
            <a:off x="2743200" y="25146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6"/>
          <p:cNvSpPr/>
          <p:nvPr/>
        </p:nvSpPr>
        <p:spPr>
          <a:xfrm>
            <a:off x="2834640" y="25603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Excellence</a:t>
            </a:r>
            <a:endParaRPr b="0" i="0" sz="900" u="none" cap="none" strike="noStrike">
              <a:solidFill>
                <a:schemeClr val="dk1"/>
              </a:solidFill>
              <a:latin typeface="Calibri"/>
              <a:ea typeface="Calibri"/>
              <a:cs typeface="Calibri"/>
              <a:sym typeface="Calibri"/>
            </a:endParaRPr>
          </a:p>
        </p:txBody>
      </p:sp>
      <p:sp>
        <p:nvSpPr>
          <p:cNvPr id="378" name="Google Shape;378;p6"/>
          <p:cNvSpPr/>
          <p:nvPr/>
        </p:nvSpPr>
        <p:spPr>
          <a:xfrm>
            <a:off x="6035040" y="25603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4 / 10</a:t>
            </a:r>
            <a:endParaRPr b="0" i="0" sz="1100" u="none" cap="none" strike="noStrike">
              <a:solidFill>
                <a:schemeClr val="dk1"/>
              </a:solidFill>
              <a:latin typeface="Calibri"/>
              <a:ea typeface="Calibri"/>
              <a:cs typeface="Calibri"/>
              <a:sym typeface="Calibri"/>
            </a:endParaRPr>
          </a:p>
        </p:txBody>
      </p:sp>
      <p:sp>
        <p:nvSpPr>
          <p:cNvPr id="379" name="Google Shape;379;p6"/>
          <p:cNvSpPr/>
          <p:nvPr/>
        </p:nvSpPr>
        <p:spPr>
          <a:xfrm>
            <a:off x="2834640" y="2843784"/>
            <a:ext cx="1682496"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6"/>
          <p:cNvSpPr/>
          <p:nvPr/>
        </p:nvSpPr>
        <p:spPr>
          <a:xfrm>
            <a:off x="2743200" y="32004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6"/>
          <p:cNvSpPr/>
          <p:nvPr/>
        </p:nvSpPr>
        <p:spPr>
          <a:xfrm>
            <a:off x="2834640" y="32461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Aesthetics</a:t>
            </a:r>
            <a:endParaRPr b="0" i="0" sz="900" u="none" cap="none" strike="noStrike">
              <a:solidFill>
                <a:schemeClr val="dk1"/>
              </a:solidFill>
              <a:latin typeface="Calibri"/>
              <a:ea typeface="Calibri"/>
              <a:cs typeface="Calibri"/>
              <a:sym typeface="Calibri"/>
            </a:endParaRPr>
          </a:p>
        </p:txBody>
      </p:sp>
      <p:sp>
        <p:nvSpPr>
          <p:cNvPr id="382" name="Google Shape;382;p6"/>
          <p:cNvSpPr/>
          <p:nvPr/>
        </p:nvSpPr>
        <p:spPr>
          <a:xfrm>
            <a:off x="6035040" y="32461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4 / 10</a:t>
            </a:r>
            <a:endParaRPr b="0" i="0" sz="1100" u="none" cap="none" strike="noStrike">
              <a:solidFill>
                <a:schemeClr val="dk1"/>
              </a:solidFill>
              <a:latin typeface="Calibri"/>
              <a:ea typeface="Calibri"/>
              <a:cs typeface="Calibri"/>
              <a:sym typeface="Calibri"/>
            </a:endParaRPr>
          </a:p>
        </p:txBody>
      </p:sp>
      <p:sp>
        <p:nvSpPr>
          <p:cNvPr id="383" name="Google Shape;383;p6"/>
          <p:cNvSpPr/>
          <p:nvPr/>
        </p:nvSpPr>
        <p:spPr>
          <a:xfrm>
            <a:off x="2834640" y="3529584"/>
            <a:ext cx="1682496"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6"/>
          <p:cNvSpPr/>
          <p:nvPr/>
        </p:nvSpPr>
        <p:spPr>
          <a:xfrm>
            <a:off x="7360920" y="11430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6"/>
          <p:cNvSpPr/>
          <p:nvPr/>
        </p:nvSpPr>
        <p:spPr>
          <a:xfrm>
            <a:off x="7452360" y="11887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Efficiency</a:t>
            </a:r>
            <a:endParaRPr b="0" i="0" sz="900" u="none" cap="none" strike="noStrike">
              <a:solidFill>
                <a:schemeClr val="dk1"/>
              </a:solidFill>
              <a:latin typeface="Calibri"/>
              <a:ea typeface="Calibri"/>
              <a:cs typeface="Calibri"/>
              <a:sym typeface="Calibri"/>
            </a:endParaRPr>
          </a:p>
        </p:txBody>
      </p:sp>
      <p:sp>
        <p:nvSpPr>
          <p:cNvPr id="386" name="Google Shape;386;p6"/>
          <p:cNvSpPr/>
          <p:nvPr/>
        </p:nvSpPr>
        <p:spPr>
          <a:xfrm>
            <a:off x="10652760" y="11887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5 / 10</a:t>
            </a:r>
            <a:endParaRPr b="0" i="0" sz="1100" u="none" cap="none" strike="noStrike">
              <a:solidFill>
                <a:schemeClr val="dk1"/>
              </a:solidFill>
              <a:latin typeface="Calibri"/>
              <a:ea typeface="Calibri"/>
              <a:cs typeface="Calibri"/>
              <a:sym typeface="Calibri"/>
            </a:endParaRPr>
          </a:p>
        </p:txBody>
      </p:sp>
      <p:sp>
        <p:nvSpPr>
          <p:cNvPr id="387" name="Google Shape;387;p6"/>
          <p:cNvSpPr/>
          <p:nvPr/>
        </p:nvSpPr>
        <p:spPr>
          <a:xfrm>
            <a:off x="7452360" y="1472184"/>
            <a:ext cx="2103120"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6"/>
          <p:cNvSpPr/>
          <p:nvPr/>
        </p:nvSpPr>
        <p:spPr>
          <a:xfrm>
            <a:off x="7360920" y="1828800"/>
            <a:ext cx="4480560" cy="594360"/>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9" name="Google Shape;389;p6"/>
          <p:cNvSpPr/>
          <p:nvPr/>
        </p:nvSpPr>
        <p:spPr>
          <a:xfrm>
            <a:off x="7452360" y="18745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900"/>
              <a:buFont typeface="Montserrat"/>
              <a:buNone/>
            </a:pPr>
            <a:r>
              <a:rPr b="1" i="0" lang="en-US" sz="900" u="none" cap="none" strike="noStrike">
                <a:solidFill>
                  <a:srgbClr val="C00000"/>
                </a:solidFill>
                <a:latin typeface="Montserrat"/>
                <a:ea typeface="Montserrat"/>
                <a:cs typeface="Montserrat"/>
                <a:sym typeface="Montserrat"/>
              </a:rPr>
              <a:t>Creativity</a:t>
            </a:r>
            <a:endParaRPr b="0" i="0" sz="900" u="none" cap="none" strike="noStrike">
              <a:solidFill>
                <a:schemeClr val="dk1"/>
              </a:solidFill>
              <a:latin typeface="Calibri"/>
              <a:ea typeface="Calibri"/>
              <a:cs typeface="Calibri"/>
              <a:sym typeface="Calibri"/>
            </a:endParaRPr>
          </a:p>
        </p:txBody>
      </p:sp>
      <p:sp>
        <p:nvSpPr>
          <p:cNvPr id="390" name="Google Shape;390;p6"/>
          <p:cNvSpPr/>
          <p:nvPr/>
        </p:nvSpPr>
        <p:spPr>
          <a:xfrm>
            <a:off x="10652760" y="18745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C00000"/>
              </a:buClr>
              <a:buSzPts val="1100"/>
              <a:buFont typeface="Montserrat"/>
              <a:buNone/>
            </a:pPr>
            <a:r>
              <a:rPr b="1" i="0" lang="en-US" sz="1100" u="none" cap="none" strike="noStrike">
                <a:solidFill>
                  <a:srgbClr val="C00000"/>
                </a:solidFill>
                <a:latin typeface="Montserrat"/>
                <a:ea typeface="Montserrat"/>
                <a:cs typeface="Montserrat"/>
                <a:sym typeface="Montserrat"/>
              </a:rPr>
              <a:t>2 / 10</a:t>
            </a:r>
            <a:endParaRPr b="0" i="0" sz="1100" u="none" cap="none" strike="noStrike">
              <a:solidFill>
                <a:schemeClr val="dk1"/>
              </a:solidFill>
              <a:latin typeface="Calibri"/>
              <a:ea typeface="Calibri"/>
              <a:cs typeface="Calibri"/>
              <a:sym typeface="Calibri"/>
            </a:endParaRPr>
          </a:p>
        </p:txBody>
      </p:sp>
      <p:sp>
        <p:nvSpPr>
          <p:cNvPr id="391" name="Google Shape;391;p6"/>
          <p:cNvSpPr/>
          <p:nvPr/>
        </p:nvSpPr>
        <p:spPr>
          <a:xfrm>
            <a:off x="7452360" y="2112866"/>
            <a:ext cx="841200" cy="13710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2" name="Google Shape;392;p6"/>
          <p:cNvSpPr/>
          <p:nvPr/>
        </p:nvSpPr>
        <p:spPr>
          <a:xfrm>
            <a:off x="7452350" y="2258805"/>
            <a:ext cx="4297800" cy="137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550"/>
              <a:buFont typeface="Calibri"/>
              <a:buNone/>
            </a:pPr>
            <a:r>
              <a:rPr b="0" i="1" lang="en-US" sz="550" u="none" cap="none" strike="noStrike">
                <a:solidFill>
                  <a:srgbClr val="C00000"/>
                </a:solidFill>
                <a:latin typeface="Calibri"/>
                <a:ea typeface="Calibri"/>
                <a:cs typeface="Calibri"/>
                <a:sym typeface="Calibri"/>
              </a:rPr>
              <a:t>"No intellectual vitality signals at the point of first enquiry. The page does not reference </a:t>
            </a:r>
            <a:r>
              <a:rPr i="1" lang="en-US" sz="550">
                <a:solidFill>
                  <a:srgbClr val="C00000"/>
                </a:solidFill>
                <a:latin typeface="Calibri"/>
                <a:ea typeface="Calibri"/>
                <a:cs typeface="Calibri"/>
                <a:sym typeface="Calibri"/>
              </a:rPr>
              <a:t>Caerwen</a:t>
            </a:r>
            <a:r>
              <a:rPr b="0" i="1" lang="en-US" sz="550" u="none" cap="none" strike="noStrike">
                <a:solidFill>
                  <a:srgbClr val="C00000"/>
                </a:solidFill>
                <a:latin typeface="Calibri"/>
                <a:ea typeface="Calibri"/>
                <a:cs typeface="Calibri"/>
                <a:sym typeface="Calibri"/>
              </a:rPr>
              <a:t>'s research culture, academic community, or the experience of studying here."</a:t>
            </a:r>
            <a:endParaRPr b="0" i="0" sz="550" u="none" cap="none" strike="noStrike">
              <a:solidFill>
                <a:schemeClr val="dk1"/>
              </a:solidFill>
              <a:latin typeface="Calibri"/>
              <a:ea typeface="Calibri"/>
              <a:cs typeface="Calibri"/>
              <a:sym typeface="Calibri"/>
            </a:endParaRPr>
          </a:p>
        </p:txBody>
      </p:sp>
      <p:sp>
        <p:nvSpPr>
          <p:cNvPr id="393" name="Google Shape;393;p6"/>
          <p:cNvSpPr/>
          <p:nvPr/>
        </p:nvSpPr>
        <p:spPr>
          <a:xfrm>
            <a:off x="7360920" y="25146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6"/>
          <p:cNvSpPr/>
          <p:nvPr/>
        </p:nvSpPr>
        <p:spPr>
          <a:xfrm>
            <a:off x="7452360" y="25603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Esteem</a:t>
            </a:r>
            <a:endParaRPr b="0" i="0" sz="900" u="none" cap="none" strike="noStrike">
              <a:solidFill>
                <a:schemeClr val="dk1"/>
              </a:solidFill>
              <a:latin typeface="Calibri"/>
              <a:ea typeface="Calibri"/>
              <a:cs typeface="Calibri"/>
              <a:sym typeface="Calibri"/>
            </a:endParaRPr>
          </a:p>
        </p:txBody>
      </p:sp>
      <p:sp>
        <p:nvSpPr>
          <p:cNvPr id="395" name="Google Shape;395;p6"/>
          <p:cNvSpPr/>
          <p:nvPr/>
        </p:nvSpPr>
        <p:spPr>
          <a:xfrm>
            <a:off x="10652760" y="25603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6 / 10</a:t>
            </a:r>
            <a:endParaRPr b="0" i="0" sz="1100" u="none" cap="none" strike="noStrike">
              <a:solidFill>
                <a:schemeClr val="dk1"/>
              </a:solidFill>
              <a:latin typeface="Calibri"/>
              <a:ea typeface="Calibri"/>
              <a:cs typeface="Calibri"/>
              <a:sym typeface="Calibri"/>
            </a:endParaRPr>
          </a:p>
        </p:txBody>
      </p:sp>
      <p:sp>
        <p:nvSpPr>
          <p:cNvPr id="396" name="Google Shape;396;p6"/>
          <p:cNvSpPr/>
          <p:nvPr/>
        </p:nvSpPr>
        <p:spPr>
          <a:xfrm>
            <a:off x="7452360" y="2843784"/>
            <a:ext cx="2523744"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7" name="Google Shape;397;p6"/>
          <p:cNvSpPr/>
          <p:nvPr/>
        </p:nvSpPr>
        <p:spPr>
          <a:xfrm>
            <a:off x="7360920" y="32004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6"/>
          <p:cNvSpPr/>
          <p:nvPr/>
        </p:nvSpPr>
        <p:spPr>
          <a:xfrm>
            <a:off x="7452360" y="32461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Status</a:t>
            </a:r>
            <a:endParaRPr b="0" i="0" sz="900" u="none" cap="none" strike="noStrike">
              <a:solidFill>
                <a:schemeClr val="dk1"/>
              </a:solidFill>
              <a:latin typeface="Calibri"/>
              <a:ea typeface="Calibri"/>
              <a:cs typeface="Calibri"/>
              <a:sym typeface="Calibri"/>
            </a:endParaRPr>
          </a:p>
        </p:txBody>
      </p:sp>
      <p:sp>
        <p:nvSpPr>
          <p:cNvPr id="399" name="Google Shape;399;p6"/>
          <p:cNvSpPr/>
          <p:nvPr/>
        </p:nvSpPr>
        <p:spPr>
          <a:xfrm>
            <a:off x="10652760" y="32461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4 / 10</a:t>
            </a:r>
            <a:endParaRPr b="0" i="0" sz="1100" u="none" cap="none" strike="noStrike">
              <a:solidFill>
                <a:schemeClr val="dk1"/>
              </a:solidFill>
              <a:latin typeface="Calibri"/>
              <a:ea typeface="Calibri"/>
              <a:cs typeface="Calibri"/>
              <a:sym typeface="Calibri"/>
            </a:endParaRPr>
          </a:p>
        </p:txBody>
      </p:sp>
      <p:sp>
        <p:nvSpPr>
          <p:cNvPr id="400" name="Google Shape;400;p6"/>
          <p:cNvSpPr/>
          <p:nvPr/>
        </p:nvSpPr>
        <p:spPr>
          <a:xfrm>
            <a:off x="7452360" y="3529584"/>
            <a:ext cx="1682496"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1" name="Google Shape;401;p6"/>
          <p:cNvSpPr/>
          <p:nvPr/>
        </p:nvSpPr>
        <p:spPr>
          <a:xfrm>
            <a:off x="2743200" y="3931920"/>
            <a:ext cx="9079992" cy="777240"/>
          </a:xfrm>
          <a:prstGeom prst="rect">
            <a:avLst/>
          </a:prstGeom>
          <a:solidFill>
            <a:srgbClr val="001530"/>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2" name="Google Shape;402;p6"/>
          <p:cNvSpPr/>
          <p:nvPr/>
        </p:nvSpPr>
        <p:spPr>
          <a:xfrm>
            <a:off x="2743200" y="3931920"/>
            <a:ext cx="73152" cy="77724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3" name="Google Shape;403;p6"/>
          <p:cNvSpPr/>
          <p:nvPr/>
        </p:nvSpPr>
        <p:spPr>
          <a:xfrm>
            <a:off x="2926080" y="4005072"/>
            <a:ext cx="8805672"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950"/>
              <a:buFont typeface="Calibri"/>
              <a:buNone/>
            </a:pPr>
            <a:r>
              <a:rPr b="0" i="1" lang="en-US" sz="950" u="none" cap="none" strike="noStrike">
                <a:solidFill>
                  <a:srgbClr val="FFFFFF"/>
                </a:solidFill>
                <a:latin typeface="Calibri"/>
                <a:ea typeface="Calibri"/>
                <a:cs typeface="Calibri"/>
                <a:sym typeface="Calibri"/>
              </a:rPr>
              <a:t>"Whether you're looking for information about studying here, staff details or general enquiries, contact information is available here."</a:t>
            </a:r>
            <a:endParaRPr b="0" i="0" sz="950" u="none" cap="none" strike="noStrike">
              <a:solidFill>
                <a:schemeClr val="dk1"/>
              </a:solidFill>
              <a:latin typeface="Calibri"/>
              <a:ea typeface="Calibri"/>
              <a:cs typeface="Calibri"/>
              <a:sym typeface="Calibri"/>
            </a:endParaRPr>
          </a:p>
        </p:txBody>
      </p:sp>
      <p:sp>
        <p:nvSpPr>
          <p:cNvPr id="404" name="Google Shape;404;p6"/>
          <p:cNvSpPr/>
          <p:nvPr/>
        </p:nvSpPr>
        <p:spPr>
          <a:xfrm>
            <a:off x="2926080" y="4480560"/>
            <a:ext cx="8805672"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Calibri"/>
              <a:buNone/>
            </a:pPr>
            <a:r>
              <a:rPr b="0" i="1" lang="en-US" sz="750" u="none" cap="none" strike="noStrike">
                <a:solidFill>
                  <a:srgbClr val="00CED1"/>
                </a:solidFill>
                <a:latin typeface="Calibri"/>
                <a:ea typeface="Calibri"/>
                <a:cs typeface="Calibri"/>
                <a:sym typeface="Calibri"/>
              </a:rPr>
              <a:t>Source: </a:t>
            </a:r>
            <a:r>
              <a:rPr i="1" lang="en-US" sz="750">
                <a:solidFill>
                  <a:srgbClr val="00CED1"/>
                </a:solidFill>
                <a:latin typeface="Calibri"/>
                <a:ea typeface="Calibri"/>
                <a:cs typeface="Calibri"/>
                <a:sym typeface="Calibri"/>
              </a:rPr>
              <a:t>cw</a:t>
            </a:r>
            <a:r>
              <a:rPr b="0" i="1" lang="en-US" sz="750" u="none" cap="none" strike="noStrike">
                <a:solidFill>
                  <a:srgbClr val="00CED1"/>
                </a:solidFill>
                <a:latin typeface="Calibri"/>
                <a:ea typeface="Calibri"/>
                <a:cs typeface="Calibri"/>
                <a:sym typeface="Calibri"/>
              </a:rPr>
              <a:t>ac.uk contact page, sourced April 2026</a:t>
            </a:r>
            <a:endParaRPr b="0" i="0" sz="750" u="none" cap="none" strike="noStrike">
              <a:solidFill>
                <a:schemeClr val="dk1"/>
              </a:solidFill>
              <a:latin typeface="Calibri"/>
              <a:ea typeface="Calibri"/>
              <a:cs typeface="Calibri"/>
              <a:sym typeface="Calibri"/>
            </a:endParaRPr>
          </a:p>
        </p:txBody>
      </p:sp>
      <p:sp>
        <p:nvSpPr>
          <p:cNvPr id="405" name="Google Shape;405;p6"/>
          <p:cNvSpPr/>
          <p:nvPr/>
        </p:nvSpPr>
        <p:spPr>
          <a:xfrm>
            <a:off x="365760" y="5029200"/>
            <a:ext cx="11457432" cy="118872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6" name="Google Shape;406;p6"/>
          <p:cNvSpPr/>
          <p:nvPr/>
        </p:nvSpPr>
        <p:spPr>
          <a:xfrm>
            <a:off x="365760" y="5029200"/>
            <a:ext cx="54864" cy="118872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7" name="Google Shape;407;p6"/>
          <p:cNvSpPr/>
          <p:nvPr/>
        </p:nvSpPr>
        <p:spPr>
          <a:xfrm>
            <a:off x="548640" y="5074920"/>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Key Strength</a:t>
            </a:r>
            <a:endParaRPr b="0" i="0" sz="800" u="none" cap="none" strike="noStrike">
              <a:solidFill>
                <a:schemeClr val="dk1"/>
              </a:solidFill>
              <a:latin typeface="Calibri"/>
              <a:ea typeface="Calibri"/>
              <a:cs typeface="Calibri"/>
              <a:sym typeface="Calibri"/>
            </a:endParaRPr>
          </a:p>
        </p:txBody>
      </p:sp>
      <p:sp>
        <p:nvSpPr>
          <p:cNvPr id="408" name="Google Shape;408;p6"/>
          <p:cNvSpPr/>
          <p:nvPr/>
        </p:nvSpPr>
        <p:spPr>
          <a:xfrm>
            <a:off x="548640" y="5276088"/>
            <a:ext cx="347472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The contact page is operationally functional: admissions contact details are accurate, departments are listed, and response pathways are present.</a:t>
            </a:r>
            <a:endParaRPr b="0" i="0" sz="850" u="none" cap="none" strike="noStrike">
              <a:solidFill>
                <a:schemeClr val="dk1"/>
              </a:solidFill>
              <a:latin typeface="Calibri"/>
              <a:ea typeface="Calibri"/>
              <a:cs typeface="Calibri"/>
              <a:sym typeface="Calibri"/>
            </a:endParaRPr>
          </a:p>
        </p:txBody>
      </p:sp>
      <p:sp>
        <p:nvSpPr>
          <p:cNvPr id="409" name="Google Shape;409;p6"/>
          <p:cNvSpPr/>
          <p:nvPr/>
        </p:nvSpPr>
        <p:spPr>
          <a:xfrm>
            <a:off x="4206240" y="5074920"/>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800"/>
              <a:buFont typeface="Montserrat"/>
              <a:buNone/>
            </a:pPr>
            <a:r>
              <a:rPr b="1" i="0" lang="en-US" sz="800" u="none" cap="none" strike="noStrike">
                <a:solidFill>
                  <a:srgbClr val="C00000"/>
                </a:solidFill>
                <a:latin typeface="Montserrat"/>
                <a:ea typeface="Montserrat"/>
                <a:cs typeface="Montserrat"/>
                <a:sym typeface="Montserrat"/>
              </a:rPr>
              <a:t>Key Failure</a:t>
            </a:r>
            <a:endParaRPr b="0" i="0" sz="800" u="none" cap="none" strike="noStrike">
              <a:solidFill>
                <a:schemeClr val="dk1"/>
              </a:solidFill>
              <a:latin typeface="Calibri"/>
              <a:ea typeface="Calibri"/>
              <a:cs typeface="Calibri"/>
              <a:sym typeface="Calibri"/>
            </a:endParaRPr>
          </a:p>
        </p:txBody>
      </p:sp>
      <p:sp>
        <p:nvSpPr>
          <p:cNvPr id="410" name="Google Shape;410;p6"/>
          <p:cNvSpPr/>
          <p:nvPr/>
        </p:nvSpPr>
        <p:spPr>
          <a:xfrm>
            <a:off x="4206240" y="5276088"/>
            <a:ext cx="347472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No dedicated undergraduate enquiry form. No auto-response. No belonging signal. The student's first communication with </a:t>
            </a:r>
            <a:r>
              <a:rPr lang="en-US" sz="850">
                <a:solidFill>
                  <a:srgbClr val="4D4D4D"/>
                </a:solidFill>
                <a:latin typeface="Calibri"/>
                <a:ea typeface="Calibri"/>
                <a:cs typeface="Calibri"/>
                <a:sym typeface="Calibri"/>
              </a:rPr>
              <a:t>Caerwen</a:t>
            </a:r>
            <a:r>
              <a:rPr b="0" i="0" lang="en-US" sz="850" u="none" cap="none" strike="noStrike">
                <a:solidFill>
                  <a:srgbClr val="4D4D4D"/>
                </a:solidFill>
                <a:latin typeface="Calibri"/>
                <a:ea typeface="Calibri"/>
                <a:cs typeface="Calibri"/>
                <a:sym typeface="Calibri"/>
              </a:rPr>
              <a:t> is an email into a generic institutional inbox.</a:t>
            </a:r>
            <a:endParaRPr b="0" i="0" sz="850" u="none" cap="none" strike="noStrike">
              <a:solidFill>
                <a:schemeClr val="dk1"/>
              </a:solidFill>
              <a:latin typeface="Calibri"/>
              <a:ea typeface="Calibri"/>
              <a:cs typeface="Calibri"/>
              <a:sym typeface="Calibri"/>
            </a:endParaRPr>
          </a:p>
        </p:txBody>
      </p:sp>
      <p:sp>
        <p:nvSpPr>
          <p:cNvPr id="411" name="Google Shape;411;p6"/>
          <p:cNvSpPr/>
          <p:nvPr/>
        </p:nvSpPr>
        <p:spPr>
          <a:xfrm>
            <a:off x="7863840" y="5074920"/>
            <a:ext cx="374904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Strategic Implication</a:t>
            </a:r>
            <a:endParaRPr b="0" i="0" sz="800" u="none" cap="none" strike="noStrike">
              <a:solidFill>
                <a:schemeClr val="dk1"/>
              </a:solidFill>
              <a:latin typeface="Calibri"/>
              <a:ea typeface="Calibri"/>
              <a:cs typeface="Calibri"/>
              <a:sym typeface="Calibri"/>
            </a:endParaRPr>
          </a:p>
        </p:txBody>
      </p:sp>
      <p:sp>
        <p:nvSpPr>
          <p:cNvPr id="412" name="Google Shape;412;p6"/>
          <p:cNvSpPr/>
          <p:nvPr/>
        </p:nvSpPr>
        <p:spPr>
          <a:xfrm>
            <a:off x="7863840" y="5276088"/>
            <a:ext cx="374904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The APP commits to removing barriers for students from underrepresented backgrounds. The enquiry gateway is itself a barrier: impersonal, undifferentiated, and silent in the face of a life-changing decision.</a:t>
            </a:r>
            <a:endParaRPr b="0" i="0" sz="85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417" name="Shape 417"/>
        <p:cNvGrpSpPr/>
        <p:nvPr/>
      </p:nvGrpSpPr>
      <p:grpSpPr>
        <a:xfrm>
          <a:off x="0" y="0"/>
          <a:ext cx="0" cy="0"/>
          <a:chOff x="0" y="0"/>
          <a:chExt cx="0" cy="0"/>
        </a:xfrm>
      </p:grpSpPr>
      <p:pic>
        <p:nvPicPr>
          <p:cNvPr descr="/Users/davidoconnor/Downloads/Blairgowrie_code_scripts/blairgowrie-assets/blairgowrie-logo-primary-on-light.png" id="418" name="Google Shape;418;p7"/>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419" name="Google Shape;419;p7"/>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7"/>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421" name="Google Shape;421;p7"/>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 2 — SELECTION</a:t>
            </a:r>
            <a:endParaRPr b="0" i="0" sz="750" u="none" cap="none" strike="noStrike">
              <a:solidFill>
                <a:schemeClr val="dk1"/>
              </a:solidFill>
              <a:latin typeface="Calibri"/>
              <a:ea typeface="Calibri"/>
              <a:cs typeface="Calibri"/>
              <a:sym typeface="Calibri"/>
            </a:endParaRPr>
          </a:p>
        </p:txBody>
      </p:sp>
      <p:sp>
        <p:nvSpPr>
          <p:cNvPr id="422" name="Google Shape;422;p7"/>
          <p:cNvSpPr/>
          <p:nvPr/>
        </p:nvSpPr>
        <p:spPr>
          <a:xfrm>
            <a:off x="365760" y="411480"/>
            <a:ext cx="9144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000"/>
              <a:buFont typeface="Montserrat"/>
              <a:buNone/>
            </a:pPr>
            <a:r>
              <a:rPr b="1" i="0" lang="en-US" sz="2000" u="none" cap="none" strike="noStrike">
                <a:solidFill>
                  <a:srgbClr val="002147"/>
                </a:solidFill>
                <a:latin typeface="Montserrat"/>
                <a:ea typeface="Montserrat"/>
                <a:cs typeface="Montserrat"/>
                <a:sym typeface="Montserrat"/>
              </a:rPr>
              <a:t>Moment 2 — Selection</a:t>
            </a:r>
            <a:endParaRPr b="0" i="0" sz="2000" u="none" cap="none" strike="noStrike">
              <a:solidFill>
                <a:schemeClr val="dk1"/>
              </a:solidFill>
              <a:latin typeface="Calibri"/>
              <a:ea typeface="Calibri"/>
              <a:cs typeface="Calibri"/>
              <a:sym typeface="Calibri"/>
            </a:endParaRPr>
          </a:p>
        </p:txBody>
      </p:sp>
      <p:sp>
        <p:nvSpPr>
          <p:cNvPr id="423" name="Google Shape;423;p7"/>
          <p:cNvSpPr/>
          <p:nvPr/>
        </p:nvSpPr>
        <p:spPr>
          <a:xfrm>
            <a:off x="365760" y="804672"/>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4" name="Google Shape;424;p7"/>
          <p:cNvSpPr/>
          <p:nvPr/>
        </p:nvSpPr>
        <p:spPr>
          <a:xfrm>
            <a:off x="365760" y="850392"/>
            <a:ext cx="11457432"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900"/>
              <a:buFont typeface="Calibri"/>
              <a:buNone/>
            </a:pPr>
            <a:r>
              <a:rPr b="0" i="1" lang="en-US" sz="900" u="none" cap="none" strike="noStrike">
                <a:solidFill>
                  <a:srgbClr val="A0B4C8"/>
                </a:solidFill>
                <a:latin typeface="Calibri"/>
                <a:ea typeface="Calibri"/>
                <a:cs typeface="Calibri"/>
                <a:sym typeface="Calibri"/>
              </a:rPr>
              <a:t>The highest-effort pre-offer engagement. Open Day attendance represents commitment from the student; how </a:t>
            </a:r>
            <a:r>
              <a:rPr i="1" lang="en-US" sz="900">
                <a:solidFill>
                  <a:srgbClr val="A0B4C8"/>
                </a:solidFill>
                <a:latin typeface="Calibri"/>
                <a:ea typeface="Calibri"/>
                <a:cs typeface="Calibri"/>
                <a:sym typeface="Calibri"/>
              </a:rPr>
              <a:t>Caerwen</a:t>
            </a:r>
            <a:r>
              <a:rPr b="0" i="1" lang="en-US" sz="900" u="none" cap="none" strike="noStrike">
                <a:solidFill>
                  <a:srgbClr val="A0B4C8"/>
                </a:solidFill>
                <a:latin typeface="Calibri"/>
                <a:ea typeface="Calibri"/>
                <a:cs typeface="Calibri"/>
                <a:sym typeface="Calibri"/>
              </a:rPr>
              <a:t> receives that commitment determines whether it converts.</a:t>
            </a:r>
            <a:endParaRPr b="0" i="0" sz="900" u="none" cap="none" strike="noStrike">
              <a:solidFill>
                <a:schemeClr val="dk1"/>
              </a:solidFill>
              <a:latin typeface="Calibri"/>
              <a:ea typeface="Calibri"/>
              <a:cs typeface="Calibri"/>
              <a:sym typeface="Calibri"/>
            </a:endParaRPr>
          </a:p>
        </p:txBody>
      </p:sp>
      <p:sp>
        <p:nvSpPr>
          <p:cNvPr id="425" name="Google Shape;425;p7"/>
          <p:cNvSpPr/>
          <p:nvPr/>
        </p:nvSpPr>
        <p:spPr>
          <a:xfrm>
            <a:off x="365760" y="1143000"/>
            <a:ext cx="2194560" cy="1463040"/>
          </a:xfrm>
          <a:prstGeom prst="rect">
            <a:avLst/>
          </a:prstGeom>
          <a:solidFill>
            <a:srgbClr val="002147"/>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7"/>
          <p:cNvSpPr/>
          <p:nvPr/>
        </p:nvSpPr>
        <p:spPr>
          <a:xfrm>
            <a:off x="365760" y="1207008"/>
            <a:ext cx="2194560" cy="21945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 SCORE</a:t>
            </a:r>
            <a:endParaRPr b="0" i="0" sz="750" u="none" cap="none" strike="noStrike">
              <a:solidFill>
                <a:schemeClr val="dk1"/>
              </a:solidFill>
              <a:latin typeface="Calibri"/>
              <a:ea typeface="Calibri"/>
              <a:cs typeface="Calibri"/>
              <a:sym typeface="Calibri"/>
            </a:endParaRPr>
          </a:p>
        </p:txBody>
      </p:sp>
      <p:sp>
        <p:nvSpPr>
          <p:cNvPr id="427" name="Google Shape;427;p7"/>
          <p:cNvSpPr/>
          <p:nvPr/>
        </p:nvSpPr>
        <p:spPr>
          <a:xfrm>
            <a:off x="365760" y="1417320"/>
            <a:ext cx="2194560" cy="8229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4200"/>
              <a:buFont typeface="Montserrat"/>
              <a:buNone/>
            </a:pPr>
            <a:r>
              <a:rPr b="1" i="0" lang="en-US" sz="4200" u="none" cap="none" strike="noStrike">
                <a:solidFill>
                  <a:srgbClr val="FFFFFF"/>
                </a:solidFill>
                <a:latin typeface="Montserrat"/>
                <a:ea typeface="Montserrat"/>
                <a:cs typeface="Montserrat"/>
                <a:sym typeface="Montserrat"/>
              </a:rPr>
              <a:t>5.5</a:t>
            </a:r>
            <a:endParaRPr b="0" i="0" sz="4200" u="none" cap="none" strike="noStrike">
              <a:solidFill>
                <a:schemeClr val="dk1"/>
              </a:solidFill>
              <a:latin typeface="Calibri"/>
              <a:ea typeface="Calibri"/>
              <a:cs typeface="Calibri"/>
              <a:sym typeface="Calibri"/>
            </a:endParaRPr>
          </a:p>
        </p:txBody>
      </p:sp>
      <p:sp>
        <p:nvSpPr>
          <p:cNvPr id="428" name="Google Shape;428;p7"/>
          <p:cNvSpPr/>
          <p:nvPr/>
        </p:nvSpPr>
        <p:spPr>
          <a:xfrm>
            <a:off x="365760" y="2267712"/>
            <a:ext cx="2194560" cy="2286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900"/>
              <a:buFont typeface="Calibri"/>
              <a:buNone/>
            </a:pPr>
            <a:r>
              <a:rPr b="0" i="0" lang="en-US" sz="900" u="none" cap="none" strike="noStrike">
                <a:solidFill>
                  <a:srgbClr val="A0B4C8"/>
                </a:solidFill>
                <a:latin typeface="Calibri"/>
                <a:ea typeface="Calibri"/>
                <a:cs typeface="Calibri"/>
                <a:sym typeface="Calibri"/>
              </a:rPr>
              <a:t>/ 10</a:t>
            </a:r>
            <a:endParaRPr b="0" i="0" sz="900" u="none" cap="none" strike="noStrike">
              <a:solidFill>
                <a:schemeClr val="dk1"/>
              </a:solidFill>
              <a:latin typeface="Calibri"/>
              <a:ea typeface="Calibri"/>
              <a:cs typeface="Calibri"/>
              <a:sym typeface="Calibri"/>
            </a:endParaRPr>
          </a:p>
        </p:txBody>
      </p:sp>
      <p:sp>
        <p:nvSpPr>
          <p:cNvPr id="429" name="Google Shape;429;p7"/>
          <p:cNvSpPr/>
          <p:nvPr/>
        </p:nvSpPr>
        <p:spPr>
          <a:xfrm>
            <a:off x="365760" y="2697480"/>
            <a:ext cx="2194560" cy="105156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0" name="Google Shape;430;p7"/>
          <p:cNvSpPr/>
          <p:nvPr/>
        </p:nvSpPr>
        <p:spPr>
          <a:xfrm>
            <a:off x="365760" y="2697480"/>
            <a:ext cx="54864" cy="105156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1" name="Google Shape;431;p7"/>
          <p:cNvSpPr/>
          <p:nvPr/>
        </p:nvSpPr>
        <p:spPr>
          <a:xfrm>
            <a:off x="502920" y="2743200"/>
            <a:ext cx="201168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650"/>
              <a:buFont typeface="Montserrat"/>
              <a:buNone/>
            </a:pPr>
            <a:r>
              <a:rPr b="1" i="0" lang="en-US" sz="650" u="none" cap="none" strike="noStrike">
                <a:solidFill>
                  <a:srgbClr val="002147"/>
                </a:solidFill>
                <a:latin typeface="Montserrat"/>
                <a:ea typeface="Montserrat"/>
                <a:cs typeface="Montserrat"/>
                <a:sym typeface="Montserrat"/>
              </a:rPr>
              <a:t>WHY THIS MATTERS</a:t>
            </a:r>
            <a:endParaRPr b="0" i="0" sz="650" u="none" cap="none" strike="noStrike">
              <a:solidFill>
                <a:schemeClr val="dk1"/>
              </a:solidFill>
              <a:latin typeface="Calibri"/>
              <a:ea typeface="Calibri"/>
              <a:cs typeface="Calibri"/>
              <a:sym typeface="Calibri"/>
            </a:endParaRPr>
          </a:p>
        </p:txBody>
      </p:sp>
      <p:sp>
        <p:nvSpPr>
          <p:cNvPr id="432" name="Google Shape;432;p7"/>
          <p:cNvSpPr/>
          <p:nvPr/>
        </p:nvSpPr>
        <p:spPr>
          <a:xfrm>
            <a:off x="502920" y="2944368"/>
            <a:ext cx="2011680" cy="7498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The Open Day is the highest investment the student makes pre-offer. A strong Open Day that is not followed through in subsequent moments generates conversion loss on momentum already built.</a:t>
            </a:r>
            <a:endParaRPr b="0" i="0" sz="750" u="none" cap="none" strike="noStrike">
              <a:solidFill>
                <a:schemeClr val="dk1"/>
              </a:solidFill>
              <a:latin typeface="Calibri"/>
              <a:ea typeface="Calibri"/>
              <a:cs typeface="Calibri"/>
              <a:sym typeface="Calibri"/>
            </a:endParaRPr>
          </a:p>
        </p:txBody>
      </p:sp>
      <p:sp>
        <p:nvSpPr>
          <p:cNvPr id="433" name="Google Shape;433;p7"/>
          <p:cNvSpPr/>
          <p:nvPr/>
        </p:nvSpPr>
        <p:spPr>
          <a:xfrm>
            <a:off x="365760" y="3840480"/>
            <a:ext cx="2194560" cy="77724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4" name="Google Shape;434;p7"/>
          <p:cNvSpPr/>
          <p:nvPr/>
        </p:nvSpPr>
        <p:spPr>
          <a:xfrm>
            <a:off x="457200" y="3886200"/>
            <a:ext cx="201168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Montserrat"/>
              <a:buNone/>
            </a:pPr>
            <a:r>
              <a:rPr b="1" i="0" lang="en-US" sz="650" u="none" cap="none" strike="noStrike">
                <a:solidFill>
                  <a:srgbClr val="A0B4C8"/>
                </a:solidFill>
                <a:latin typeface="Montserrat"/>
                <a:ea typeface="Montserrat"/>
                <a:cs typeface="Montserrat"/>
                <a:sym typeface="Montserrat"/>
              </a:rPr>
              <a:t>ARTIFACT ASSESSED</a:t>
            </a:r>
            <a:endParaRPr b="0" i="0" sz="650" u="none" cap="none" strike="noStrike">
              <a:solidFill>
                <a:schemeClr val="dk1"/>
              </a:solidFill>
              <a:latin typeface="Calibri"/>
              <a:ea typeface="Calibri"/>
              <a:cs typeface="Calibri"/>
              <a:sym typeface="Calibri"/>
            </a:endParaRPr>
          </a:p>
        </p:txBody>
      </p:sp>
      <p:sp>
        <p:nvSpPr>
          <p:cNvPr id="435" name="Google Shape;435;p7"/>
          <p:cNvSpPr/>
          <p:nvPr/>
        </p:nvSpPr>
        <p:spPr>
          <a:xfrm>
            <a:off x="457200" y="4069080"/>
            <a:ext cx="2011680" cy="502920"/>
          </a:xfrm>
          <a:prstGeom prst="rect">
            <a:avLst/>
          </a:prstGeom>
          <a:noFill/>
          <a:ln>
            <a:noFill/>
          </a:ln>
        </p:spPr>
        <p:txBody>
          <a:bodyPr anchorCtr="0" anchor="t" bIns="45700" lIns="91425" spcFirstLastPara="1" rIns="91425" wrap="square" tIns="45700">
            <a:norm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Open Day web pages (</a:t>
            </a:r>
            <a:r>
              <a:rPr lang="en-US" sz="750">
                <a:solidFill>
                  <a:srgbClr val="4D4D4D"/>
                </a:solidFill>
                <a:latin typeface="Calibri"/>
                <a:ea typeface="Calibri"/>
                <a:cs typeface="Calibri"/>
                <a:sym typeface="Calibri"/>
              </a:rPr>
              <a:t>cw.ac</a:t>
            </a:r>
            <a:r>
              <a:rPr b="0" i="0" lang="en-US" sz="750" u="none" cap="none" strike="noStrike">
                <a:solidFill>
                  <a:srgbClr val="4D4D4D"/>
                </a:solidFill>
                <a:latin typeface="Calibri"/>
                <a:ea typeface="Calibri"/>
                <a:cs typeface="Calibri"/>
                <a:sym typeface="Calibri"/>
              </a:rPr>
              <a:t>.uk/admissions/undergraduate/open-days) and associated content. No Open Day guide PDF publicly available; not supplied by client.</a:t>
            </a:r>
            <a:endParaRPr b="0" i="0" sz="750" u="none" cap="none" strike="noStrike">
              <a:solidFill>
                <a:schemeClr val="dk1"/>
              </a:solidFill>
              <a:latin typeface="Calibri"/>
              <a:ea typeface="Calibri"/>
              <a:cs typeface="Calibri"/>
              <a:sym typeface="Calibri"/>
            </a:endParaRPr>
          </a:p>
        </p:txBody>
      </p:sp>
      <p:sp>
        <p:nvSpPr>
          <p:cNvPr id="436" name="Google Shape;436;p7"/>
          <p:cNvSpPr/>
          <p:nvPr/>
        </p:nvSpPr>
        <p:spPr>
          <a:xfrm>
            <a:off x="2743200" y="11430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7" name="Google Shape;437;p7"/>
          <p:cNvSpPr/>
          <p:nvPr/>
        </p:nvSpPr>
        <p:spPr>
          <a:xfrm>
            <a:off x="2834640" y="11887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Ethics</a:t>
            </a:r>
            <a:endParaRPr b="0" i="0" sz="900" u="none" cap="none" strike="noStrike">
              <a:solidFill>
                <a:schemeClr val="dk1"/>
              </a:solidFill>
              <a:latin typeface="Calibri"/>
              <a:ea typeface="Calibri"/>
              <a:cs typeface="Calibri"/>
              <a:sym typeface="Calibri"/>
            </a:endParaRPr>
          </a:p>
        </p:txBody>
      </p:sp>
      <p:sp>
        <p:nvSpPr>
          <p:cNvPr id="438" name="Google Shape;438;p7"/>
          <p:cNvSpPr/>
          <p:nvPr/>
        </p:nvSpPr>
        <p:spPr>
          <a:xfrm>
            <a:off x="6035040" y="11887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5 / 10</a:t>
            </a:r>
            <a:endParaRPr b="0" i="0" sz="1100" u="none" cap="none" strike="noStrike">
              <a:solidFill>
                <a:schemeClr val="dk1"/>
              </a:solidFill>
              <a:latin typeface="Calibri"/>
              <a:ea typeface="Calibri"/>
              <a:cs typeface="Calibri"/>
              <a:sym typeface="Calibri"/>
            </a:endParaRPr>
          </a:p>
        </p:txBody>
      </p:sp>
      <p:sp>
        <p:nvSpPr>
          <p:cNvPr id="439" name="Google Shape;439;p7"/>
          <p:cNvSpPr/>
          <p:nvPr/>
        </p:nvSpPr>
        <p:spPr>
          <a:xfrm>
            <a:off x="2834640" y="1472184"/>
            <a:ext cx="2103120"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7"/>
          <p:cNvSpPr/>
          <p:nvPr/>
        </p:nvSpPr>
        <p:spPr>
          <a:xfrm>
            <a:off x="2743200" y="18288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1" name="Google Shape;441;p7"/>
          <p:cNvSpPr/>
          <p:nvPr/>
        </p:nvSpPr>
        <p:spPr>
          <a:xfrm>
            <a:off x="2834640" y="18745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Play</a:t>
            </a:r>
            <a:endParaRPr b="0" i="0" sz="900" u="none" cap="none" strike="noStrike">
              <a:solidFill>
                <a:schemeClr val="dk1"/>
              </a:solidFill>
              <a:latin typeface="Calibri"/>
              <a:ea typeface="Calibri"/>
              <a:cs typeface="Calibri"/>
              <a:sym typeface="Calibri"/>
            </a:endParaRPr>
          </a:p>
        </p:txBody>
      </p:sp>
      <p:sp>
        <p:nvSpPr>
          <p:cNvPr id="442" name="Google Shape;442;p7"/>
          <p:cNvSpPr/>
          <p:nvPr/>
        </p:nvSpPr>
        <p:spPr>
          <a:xfrm>
            <a:off x="6035040" y="18745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4 / 10</a:t>
            </a:r>
            <a:endParaRPr b="0" i="0" sz="1100" u="none" cap="none" strike="noStrike">
              <a:solidFill>
                <a:schemeClr val="dk1"/>
              </a:solidFill>
              <a:latin typeface="Calibri"/>
              <a:ea typeface="Calibri"/>
              <a:cs typeface="Calibri"/>
              <a:sym typeface="Calibri"/>
            </a:endParaRPr>
          </a:p>
        </p:txBody>
      </p:sp>
      <p:sp>
        <p:nvSpPr>
          <p:cNvPr id="443" name="Google Shape;443;p7"/>
          <p:cNvSpPr/>
          <p:nvPr/>
        </p:nvSpPr>
        <p:spPr>
          <a:xfrm>
            <a:off x="2834640" y="2157984"/>
            <a:ext cx="1682496"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4" name="Google Shape;444;p7"/>
          <p:cNvSpPr/>
          <p:nvPr/>
        </p:nvSpPr>
        <p:spPr>
          <a:xfrm>
            <a:off x="2834640" y="2304288"/>
            <a:ext cx="4297680" cy="10972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550"/>
              <a:buFont typeface="Calibri"/>
              <a:buNone/>
            </a:pPr>
            <a:r>
              <a:rPr b="0" i="1" lang="en-US" sz="550" u="none" cap="none" strike="noStrike">
                <a:solidFill>
                  <a:srgbClr val="7D6608"/>
                </a:solidFill>
                <a:latin typeface="Calibri"/>
                <a:ea typeface="Calibri"/>
                <a:cs typeface="Calibri"/>
                <a:sym typeface="Calibri"/>
              </a:rPr>
              <a:t>""You can sign up for talks, tours and taster sessions" -- the language of self-service booking, not of being welcomed into a community."</a:t>
            </a:r>
            <a:endParaRPr b="0" i="0" sz="550" u="none" cap="none" strike="noStrike">
              <a:solidFill>
                <a:schemeClr val="dk1"/>
              </a:solidFill>
              <a:latin typeface="Calibri"/>
              <a:ea typeface="Calibri"/>
              <a:cs typeface="Calibri"/>
              <a:sym typeface="Calibri"/>
            </a:endParaRPr>
          </a:p>
        </p:txBody>
      </p:sp>
      <p:sp>
        <p:nvSpPr>
          <p:cNvPr id="445" name="Google Shape;445;p7"/>
          <p:cNvSpPr/>
          <p:nvPr/>
        </p:nvSpPr>
        <p:spPr>
          <a:xfrm>
            <a:off x="2743200" y="2514600"/>
            <a:ext cx="4480560" cy="594360"/>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6" name="Google Shape;446;p7"/>
          <p:cNvSpPr/>
          <p:nvPr/>
        </p:nvSpPr>
        <p:spPr>
          <a:xfrm>
            <a:off x="2834640" y="25603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76221"/>
              </a:buClr>
              <a:buSzPts val="900"/>
              <a:buFont typeface="Montserrat"/>
              <a:buNone/>
            </a:pPr>
            <a:r>
              <a:rPr b="1" i="0" lang="en-US" sz="900" u="none" cap="none" strike="noStrike">
                <a:solidFill>
                  <a:srgbClr val="276221"/>
                </a:solidFill>
                <a:latin typeface="Montserrat"/>
                <a:ea typeface="Montserrat"/>
                <a:cs typeface="Montserrat"/>
                <a:sym typeface="Montserrat"/>
              </a:rPr>
              <a:t>Excellence</a:t>
            </a:r>
            <a:endParaRPr b="0" i="0" sz="900" u="none" cap="none" strike="noStrike">
              <a:solidFill>
                <a:schemeClr val="dk1"/>
              </a:solidFill>
              <a:latin typeface="Calibri"/>
              <a:ea typeface="Calibri"/>
              <a:cs typeface="Calibri"/>
              <a:sym typeface="Calibri"/>
            </a:endParaRPr>
          </a:p>
        </p:txBody>
      </p:sp>
      <p:sp>
        <p:nvSpPr>
          <p:cNvPr id="447" name="Google Shape;447;p7"/>
          <p:cNvSpPr/>
          <p:nvPr/>
        </p:nvSpPr>
        <p:spPr>
          <a:xfrm>
            <a:off x="6035040" y="25603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76221"/>
              </a:buClr>
              <a:buSzPts val="1100"/>
              <a:buFont typeface="Montserrat"/>
              <a:buNone/>
            </a:pPr>
            <a:r>
              <a:rPr b="1" i="0" lang="en-US" sz="1100" u="none" cap="none" strike="noStrike">
                <a:solidFill>
                  <a:srgbClr val="276221"/>
                </a:solidFill>
                <a:latin typeface="Montserrat"/>
                <a:ea typeface="Montserrat"/>
                <a:cs typeface="Montserrat"/>
                <a:sym typeface="Montserrat"/>
              </a:rPr>
              <a:t>8 / 10</a:t>
            </a:r>
            <a:endParaRPr b="0" i="0" sz="1100" u="none" cap="none" strike="noStrike">
              <a:solidFill>
                <a:schemeClr val="dk1"/>
              </a:solidFill>
              <a:latin typeface="Calibri"/>
              <a:ea typeface="Calibri"/>
              <a:cs typeface="Calibri"/>
              <a:sym typeface="Calibri"/>
            </a:endParaRPr>
          </a:p>
        </p:txBody>
      </p:sp>
      <p:sp>
        <p:nvSpPr>
          <p:cNvPr id="448" name="Google Shape;448;p7"/>
          <p:cNvSpPr/>
          <p:nvPr/>
        </p:nvSpPr>
        <p:spPr>
          <a:xfrm>
            <a:off x="2834640" y="2843784"/>
            <a:ext cx="3364992" cy="137160"/>
          </a:xfrm>
          <a:prstGeom prst="rect">
            <a:avLst/>
          </a:prstGeom>
          <a:solidFill>
            <a:srgbClr val="2762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9" name="Google Shape;449;p7"/>
          <p:cNvSpPr/>
          <p:nvPr/>
        </p:nvSpPr>
        <p:spPr>
          <a:xfrm>
            <a:off x="2743200" y="32004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7"/>
          <p:cNvSpPr/>
          <p:nvPr/>
        </p:nvSpPr>
        <p:spPr>
          <a:xfrm>
            <a:off x="2834640" y="32461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Aesthetics</a:t>
            </a:r>
            <a:endParaRPr b="0" i="0" sz="900" u="none" cap="none" strike="noStrike">
              <a:solidFill>
                <a:schemeClr val="dk1"/>
              </a:solidFill>
              <a:latin typeface="Calibri"/>
              <a:ea typeface="Calibri"/>
              <a:cs typeface="Calibri"/>
              <a:sym typeface="Calibri"/>
            </a:endParaRPr>
          </a:p>
        </p:txBody>
      </p:sp>
      <p:sp>
        <p:nvSpPr>
          <p:cNvPr id="451" name="Google Shape;451;p7"/>
          <p:cNvSpPr/>
          <p:nvPr/>
        </p:nvSpPr>
        <p:spPr>
          <a:xfrm>
            <a:off x="6035040" y="32461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6 / 10</a:t>
            </a:r>
            <a:endParaRPr b="0" i="0" sz="1100" u="none" cap="none" strike="noStrike">
              <a:solidFill>
                <a:schemeClr val="dk1"/>
              </a:solidFill>
              <a:latin typeface="Calibri"/>
              <a:ea typeface="Calibri"/>
              <a:cs typeface="Calibri"/>
              <a:sym typeface="Calibri"/>
            </a:endParaRPr>
          </a:p>
        </p:txBody>
      </p:sp>
      <p:sp>
        <p:nvSpPr>
          <p:cNvPr id="452" name="Google Shape;452;p7"/>
          <p:cNvSpPr/>
          <p:nvPr/>
        </p:nvSpPr>
        <p:spPr>
          <a:xfrm>
            <a:off x="2834640" y="3529584"/>
            <a:ext cx="2523744"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3" name="Google Shape;453;p7"/>
          <p:cNvSpPr/>
          <p:nvPr/>
        </p:nvSpPr>
        <p:spPr>
          <a:xfrm>
            <a:off x="7360920" y="11430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7"/>
          <p:cNvSpPr/>
          <p:nvPr/>
        </p:nvSpPr>
        <p:spPr>
          <a:xfrm>
            <a:off x="7452360" y="11887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Efficiency</a:t>
            </a:r>
            <a:endParaRPr b="0" i="0" sz="900" u="none" cap="none" strike="noStrike">
              <a:solidFill>
                <a:schemeClr val="dk1"/>
              </a:solidFill>
              <a:latin typeface="Calibri"/>
              <a:ea typeface="Calibri"/>
              <a:cs typeface="Calibri"/>
              <a:sym typeface="Calibri"/>
            </a:endParaRPr>
          </a:p>
        </p:txBody>
      </p:sp>
      <p:sp>
        <p:nvSpPr>
          <p:cNvPr id="455" name="Google Shape;455;p7"/>
          <p:cNvSpPr/>
          <p:nvPr/>
        </p:nvSpPr>
        <p:spPr>
          <a:xfrm>
            <a:off x="10652760" y="11887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5 / 10</a:t>
            </a:r>
            <a:endParaRPr b="0" i="0" sz="1100" u="none" cap="none" strike="noStrike">
              <a:solidFill>
                <a:schemeClr val="dk1"/>
              </a:solidFill>
              <a:latin typeface="Calibri"/>
              <a:ea typeface="Calibri"/>
              <a:cs typeface="Calibri"/>
              <a:sym typeface="Calibri"/>
            </a:endParaRPr>
          </a:p>
        </p:txBody>
      </p:sp>
      <p:sp>
        <p:nvSpPr>
          <p:cNvPr id="456" name="Google Shape;456;p7"/>
          <p:cNvSpPr/>
          <p:nvPr/>
        </p:nvSpPr>
        <p:spPr>
          <a:xfrm>
            <a:off x="7452360" y="1472184"/>
            <a:ext cx="2103120"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7" name="Google Shape;457;p7"/>
          <p:cNvSpPr/>
          <p:nvPr/>
        </p:nvSpPr>
        <p:spPr>
          <a:xfrm>
            <a:off x="7360920" y="18288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8" name="Google Shape;458;p7"/>
          <p:cNvSpPr/>
          <p:nvPr/>
        </p:nvSpPr>
        <p:spPr>
          <a:xfrm>
            <a:off x="7452360" y="18745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Creativity</a:t>
            </a:r>
            <a:endParaRPr b="0" i="0" sz="900" u="none" cap="none" strike="noStrike">
              <a:solidFill>
                <a:schemeClr val="dk1"/>
              </a:solidFill>
              <a:latin typeface="Calibri"/>
              <a:ea typeface="Calibri"/>
              <a:cs typeface="Calibri"/>
              <a:sym typeface="Calibri"/>
            </a:endParaRPr>
          </a:p>
        </p:txBody>
      </p:sp>
      <p:sp>
        <p:nvSpPr>
          <p:cNvPr id="459" name="Google Shape;459;p7"/>
          <p:cNvSpPr/>
          <p:nvPr/>
        </p:nvSpPr>
        <p:spPr>
          <a:xfrm>
            <a:off x="10652760" y="18745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4 / 10</a:t>
            </a:r>
            <a:endParaRPr b="0" i="0" sz="1100" u="none" cap="none" strike="noStrike">
              <a:solidFill>
                <a:schemeClr val="dk1"/>
              </a:solidFill>
              <a:latin typeface="Calibri"/>
              <a:ea typeface="Calibri"/>
              <a:cs typeface="Calibri"/>
              <a:sym typeface="Calibri"/>
            </a:endParaRPr>
          </a:p>
        </p:txBody>
      </p:sp>
      <p:sp>
        <p:nvSpPr>
          <p:cNvPr id="460" name="Google Shape;460;p7"/>
          <p:cNvSpPr/>
          <p:nvPr/>
        </p:nvSpPr>
        <p:spPr>
          <a:xfrm>
            <a:off x="7452360" y="2157984"/>
            <a:ext cx="1682496"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7"/>
          <p:cNvSpPr/>
          <p:nvPr/>
        </p:nvSpPr>
        <p:spPr>
          <a:xfrm>
            <a:off x="7452360" y="2304288"/>
            <a:ext cx="4297680" cy="10972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550"/>
              <a:buFont typeface="Calibri"/>
              <a:buNone/>
            </a:pPr>
            <a:r>
              <a:rPr b="0" i="1" lang="en-US" sz="550" u="none" cap="none" strike="noStrike">
                <a:solidFill>
                  <a:srgbClr val="7D6608"/>
                </a:solidFill>
                <a:latin typeface="Calibri"/>
                <a:ea typeface="Calibri"/>
                <a:cs typeface="Calibri"/>
                <a:sym typeface="Calibri"/>
              </a:rPr>
              <a:t>""Find out about studying at </a:t>
            </a:r>
            <a:r>
              <a:rPr i="1" lang="en-US" sz="550">
                <a:solidFill>
                  <a:srgbClr val="7D6608"/>
                </a:solidFill>
                <a:latin typeface="Calibri"/>
                <a:ea typeface="Calibri"/>
                <a:cs typeface="Calibri"/>
                <a:sym typeface="Calibri"/>
              </a:rPr>
              <a:t>Caerwen</a:t>
            </a:r>
            <a:r>
              <a:rPr b="0" i="1" lang="en-US" sz="550" u="none" cap="none" strike="noStrike">
                <a:solidFill>
                  <a:srgbClr val="7D6608"/>
                </a:solidFill>
                <a:latin typeface="Calibri"/>
                <a:ea typeface="Calibri"/>
                <a:cs typeface="Calibri"/>
                <a:sym typeface="Calibri"/>
              </a:rPr>
              <a:t>" -- framing is informational rather than intellectually invitational."</a:t>
            </a:r>
            <a:endParaRPr b="0" i="0" sz="550" u="none" cap="none" strike="noStrike">
              <a:solidFill>
                <a:schemeClr val="dk1"/>
              </a:solidFill>
              <a:latin typeface="Calibri"/>
              <a:ea typeface="Calibri"/>
              <a:cs typeface="Calibri"/>
              <a:sym typeface="Calibri"/>
            </a:endParaRPr>
          </a:p>
        </p:txBody>
      </p:sp>
      <p:sp>
        <p:nvSpPr>
          <p:cNvPr id="462" name="Google Shape;462;p7"/>
          <p:cNvSpPr/>
          <p:nvPr/>
        </p:nvSpPr>
        <p:spPr>
          <a:xfrm>
            <a:off x="7360920" y="2514600"/>
            <a:ext cx="4480560" cy="594360"/>
          </a:xfrm>
          <a:prstGeom prst="rect">
            <a:avLst/>
          </a:prstGeom>
          <a:solidFill>
            <a:srgbClr val="C6EF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7"/>
          <p:cNvSpPr/>
          <p:nvPr/>
        </p:nvSpPr>
        <p:spPr>
          <a:xfrm>
            <a:off x="7452360" y="25603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76221"/>
              </a:buClr>
              <a:buSzPts val="900"/>
              <a:buFont typeface="Montserrat"/>
              <a:buNone/>
            </a:pPr>
            <a:r>
              <a:rPr b="1" i="0" lang="en-US" sz="900" u="none" cap="none" strike="noStrike">
                <a:solidFill>
                  <a:srgbClr val="276221"/>
                </a:solidFill>
                <a:latin typeface="Montserrat"/>
                <a:ea typeface="Montserrat"/>
                <a:cs typeface="Montserrat"/>
                <a:sym typeface="Montserrat"/>
              </a:rPr>
              <a:t>Esteem</a:t>
            </a:r>
            <a:endParaRPr b="0" i="0" sz="900" u="none" cap="none" strike="noStrike">
              <a:solidFill>
                <a:schemeClr val="dk1"/>
              </a:solidFill>
              <a:latin typeface="Calibri"/>
              <a:ea typeface="Calibri"/>
              <a:cs typeface="Calibri"/>
              <a:sym typeface="Calibri"/>
            </a:endParaRPr>
          </a:p>
        </p:txBody>
      </p:sp>
      <p:sp>
        <p:nvSpPr>
          <p:cNvPr id="464" name="Google Shape;464;p7"/>
          <p:cNvSpPr/>
          <p:nvPr/>
        </p:nvSpPr>
        <p:spPr>
          <a:xfrm>
            <a:off x="10652760" y="25603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76221"/>
              </a:buClr>
              <a:buSzPts val="1100"/>
              <a:buFont typeface="Montserrat"/>
              <a:buNone/>
            </a:pPr>
            <a:r>
              <a:rPr b="1" i="0" lang="en-US" sz="1100" u="none" cap="none" strike="noStrike">
                <a:solidFill>
                  <a:srgbClr val="276221"/>
                </a:solidFill>
                <a:latin typeface="Montserrat"/>
                <a:ea typeface="Montserrat"/>
                <a:cs typeface="Montserrat"/>
                <a:sym typeface="Montserrat"/>
              </a:rPr>
              <a:t>8 / 10</a:t>
            </a:r>
            <a:endParaRPr b="0" i="0" sz="1100" u="none" cap="none" strike="noStrike">
              <a:solidFill>
                <a:schemeClr val="dk1"/>
              </a:solidFill>
              <a:latin typeface="Calibri"/>
              <a:ea typeface="Calibri"/>
              <a:cs typeface="Calibri"/>
              <a:sym typeface="Calibri"/>
            </a:endParaRPr>
          </a:p>
        </p:txBody>
      </p:sp>
      <p:sp>
        <p:nvSpPr>
          <p:cNvPr id="465" name="Google Shape;465;p7"/>
          <p:cNvSpPr/>
          <p:nvPr/>
        </p:nvSpPr>
        <p:spPr>
          <a:xfrm>
            <a:off x="7452360" y="2843784"/>
            <a:ext cx="3364992" cy="137160"/>
          </a:xfrm>
          <a:prstGeom prst="rect">
            <a:avLst/>
          </a:prstGeom>
          <a:solidFill>
            <a:srgbClr val="2762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7"/>
          <p:cNvSpPr/>
          <p:nvPr/>
        </p:nvSpPr>
        <p:spPr>
          <a:xfrm>
            <a:off x="7360920" y="32004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7" name="Google Shape;467;p7"/>
          <p:cNvSpPr/>
          <p:nvPr/>
        </p:nvSpPr>
        <p:spPr>
          <a:xfrm>
            <a:off x="7452360" y="32461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Status</a:t>
            </a:r>
            <a:endParaRPr b="0" i="0" sz="900" u="none" cap="none" strike="noStrike">
              <a:solidFill>
                <a:schemeClr val="dk1"/>
              </a:solidFill>
              <a:latin typeface="Calibri"/>
              <a:ea typeface="Calibri"/>
              <a:cs typeface="Calibri"/>
              <a:sym typeface="Calibri"/>
            </a:endParaRPr>
          </a:p>
        </p:txBody>
      </p:sp>
      <p:sp>
        <p:nvSpPr>
          <p:cNvPr id="468" name="Google Shape;468;p7"/>
          <p:cNvSpPr/>
          <p:nvPr/>
        </p:nvSpPr>
        <p:spPr>
          <a:xfrm>
            <a:off x="10652760" y="32461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5 / 10</a:t>
            </a:r>
            <a:endParaRPr b="0" i="0" sz="1100" u="none" cap="none" strike="noStrike">
              <a:solidFill>
                <a:schemeClr val="dk1"/>
              </a:solidFill>
              <a:latin typeface="Calibri"/>
              <a:ea typeface="Calibri"/>
              <a:cs typeface="Calibri"/>
              <a:sym typeface="Calibri"/>
            </a:endParaRPr>
          </a:p>
        </p:txBody>
      </p:sp>
      <p:sp>
        <p:nvSpPr>
          <p:cNvPr id="469" name="Google Shape;469;p7"/>
          <p:cNvSpPr/>
          <p:nvPr/>
        </p:nvSpPr>
        <p:spPr>
          <a:xfrm>
            <a:off x="7452360" y="3529584"/>
            <a:ext cx="2103120"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0" name="Google Shape;470;p7"/>
          <p:cNvSpPr/>
          <p:nvPr/>
        </p:nvSpPr>
        <p:spPr>
          <a:xfrm>
            <a:off x="2743200" y="3931920"/>
            <a:ext cx="9079992" cy="777240"/>
          </a:xfrm>
          <a:prstGeom prst="rect">
            <a:avLst/>
          </a:prstGeom>
          <a:solidFill>
            <a:srgbClr val="001530"/>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7"/>
          <p:cNvSpPr/>
          <p:nvPr/>
        </p:nvSpPr>
        <p:spPr>
          <a:xfrm>
            <a:off x="2743200" y="3931920"/>
            <a:ext cx="73152" cy="77724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7"/>
          <p:cNvSpPr/>
          <p:nvPr/>
        </p:nvSpPr>
        <p:spPr>
          <a:xfrm>
            <a:off x="2926080" y="4005072"/>
            <a:ext cx="8805672"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950"/>
              <a:buFont typeface="Calibri"/>
              <a:buNone/>
            </a:pPr>
            <a:r>
              <a:rPr b="0" i="1" lang="en-US" sz="950" u="none" cap="none" strike="noStrike">
                <a:solidFill>
                  <a:srgbClr val="FFFFFF"/>
                </a:solidFill>
                <a:latin typeface="Calibri"/>
                <a:ea typeface="Calibri"/>
                <a:cs typeface="Calibri"/>
                <a:sym typeface="Calibri"/>
              </a:rPr>
              <a:t>"</a:t>
            </a:r>
            <a:r>
              <a:rPr i="1" lang="en-US" sz="950">
                <a:solidFill>
                  <a:srgbClr val="FFFFFF"/>
                </a:solidFill>
                <a:latin typeface="Calibri"/>
                <a:ea typeface="Calibri"/>
                <a:cs typeface="Calibri"/>
                <a:sym typeface="Calibri"/>
              </a:rPr>
              <a:t>Caerwen</a:t>
            </a:r>
            <a:r>
              <a:rPr b="0" i="1" lang="en-US" sz="950" u="none" cap="none" strike="noStrike">
                <a:solidFill>
                  <a:srgbClr val="FFFFFF"/>
                </a:solidFill>
                <a:latin typeface="Calibri"/>
                <a:ea typeface="Calibri"/>
                <a:cs typeface="Calibri"/>
                <a:sym typeface="Calibri"/>
              </a:rPr>
              <a:t> Open Days give you the opportunity to explore our beautiful city and ancient University, to talk to students and tutors, and to find out more about student life at </a:t>
            </a:r>
            <a:r>
              <a:rPr i="1" lang="en-US" sz="950">
                <a:solidFill>
                  <a:srgbClr val="FFFFFF"/>
                </a:solidFill>
                <a:latin typeface="Calibri"/>
                <a:ea typeface="Calibri"/>
                <a:cs typeface="Calibri"/>
                <a:sym typeface="Calibri"/>
              </a:rPr>
              <a:t>Caerwen</a:t>
            </a:r>
            <a:r>
              <a:rPr b="0" i="1" lang="en-US" sz="950" u="none" cap="none" strike="noStrike">
                <a:solidFill>
                  <a:srgbClr val="FFFFFF"/>
                </a:solidFill>
                <a:latin typeface="Calibri"/>
                <a:ea typeface="Calibri"/>
                <a:cs typeface="Calibri"/>
                <a:sym typeface="Calibri"/>
              </a:rPr>
              <a:t>."</a:t>
            </a:r>
            <a:endParaRPr b="0" i="0" sz="950" u="none" cap="none" strike="noStrike">
              <a:solidFill>
                <a:schemeClr val="dk1"/>
              </a:solidFill>
              <a:latin typeface="Calibri"/>
              <a:ea typeface="Calibri"/>
              <a:cs typeface="Calibri"/>
              <a:sym typeface="Calibri"/>
            </a:endParaRPr>
          </a:p>
        </p:txBody>
      </p:sp>
      <p:sp>
        <p:nvSpPr>
          <p:cNvPr id="473" name="Google Shape;473;p7"/>
          <p:cNvSpPr/>
          <p:nvPr/>
        </p:nvSpPr>
        <p:spPr>
          <a:xfrm>
            <a:off x="2926080" y="4480560"/>
            <a:ext cx="8805672"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Calibri"/>
              <a:buNone/>
            </a:pPr>
            <a:r>
              <a:rPr b="0" i="1" lang="en-US" sz="750" u="none" cap="none" strike="noStrike">
                <a:solidFill>
                  <a:srgbClr val="00CED1"/>
                </a:solidFill>
                <a:latin typeface="Calibri"/>
                <a:ea typeface="Calibri"/>
                <a:cs typeface="Calibri"/>
                <a:sym typeface="Calibri"/>
              </a:rPr>
              <a:t>Source: </a:t>
            </a:r>
            <a:r>
              <a:rPr i="1" lang="en-US" sz="750">
                <a:solidFill>
                  <a:srgbClr val="00CED1"/>
                </a:solidFill>
                <a:latin typeface="Calibri"/>
                <a:ea typeface="Calibri"/>
                <a:cs typeface="Calibri"/>
                <a:sym typeface="Calibri"/>
              </a:rPr>
              <a:t>cw.ac</a:t>
            </a:r>
            <a:r>
              <a:rPr b="0" i="1" lang="en-US" sz="750" u="none" cap="none" strike="noStrike">
                <a:solidFill>
                  <a:srgbClr val="00CED1"/>
                </a:solidFill>
                <a:latin typeface="Calibri"/>
                <a:ea typeface="Calibri"/>
                <a:cs typeface="Calibri"/>
                <a:sym typeface="Calibri"/>
              </a:rPr>
              <a:t>.uk Open Day page, sourced April 2026</a:t>
            </a:r>
            <a:endParaRPr b="0" i="0" sz="750" u="none" cap="none" strike="noStrike">
              <a:solidFill>
                <a:schemeClr val="dk1"/>
              </a:solidFill>
              <a:latin typeface="Calibri"/>
              <a:ea typeface="Calibri"/>
              <a:cs typeface="Calibri"/>
              <a:sym typeface="Calibri"/>
            </a:endParaRPr>
          </a:p>
        </p:txBody>
      </p:sp>
      <p:sp>
        <p:nvSpPr>
          <p:cNvPr id="474" name="Google Shape;474;p7"/>
          <p:cNvSpPr/>
          <p:nvPr/>
        </p:nvSpPr>
        <p:spPr>
          <a:xfrm>
            <a:off x="365760" y="5029200"/>
            <a:ext cx="11457432" cy="118872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7"/>
          <p:cNvSpPr/>
          <p:nvPr/>
        </p:nvSpPr>
        <p:spPr>
          <a:xfrm>
            <a:off x="365760" y="5029200"/>
            <a:ext cx="54864" cy="118872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6" name="Google Shape;476;p7"/>
          <p:cNvSpPr/>
          <p:nvPr/>
        </p:nvSpPr>
        <p:spPr>
          <a:xfrm>
            <a:off x="548640" y="5074920"/>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Key Strength</a:t>
            </a:r>
            <a:endParaRPr b="0" i="0" sz="800" u="none" cap="none" strike="noStrike">
              <a:solidFill>
                <a:schemeClr val="dk1"/>
              </a:solidFill>
              <a:latin typeface="Calibri"/>
              <a:ea typeface="Calibri"/>
              <a:cs typeface="Calibri"/>
              <a:sym typeface="Calibri"/>
            </a:endParaRPr>
          </a:p>
        </p:txBody>
      </p:sp>
      <p:sp>
        <p:nvSpPr>
          <p:cNvPr id="477" name="Google Shape;477;p7"/>
          <p:cNvSpPr/>
          <p:nvPr/>
        </p:nvSpPr>
        <p:spPr>
          <a:xfrm>
            <a:off x="548640" y="5276088"/>
            <a:ext cx="347472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Academic credibility is </a:t>
            </a:r>
            <a:r>
              <a:rPr lang="en-US" sz="850">
                <a:solidFill>
                  <a:srgbClr val="4D4D4D"/>
                </a:solidFill>
                <a:latin typeface="Calibri"/>
                <a:ea typeface="Calibri"/>
                <a:cs typeface="Calibri"/>
                <a:sym typeface="Calibri"/>
              </a:rPr>
              <a:t>Caerwen</a:t>
            </a:r>
            <a:r>
              <a:rPr b="0" i="0" lang="en-US" sz="850" u="none" cap="none" strike="noStrike">
                <a:solidFill>
                  <a:srgbClr val="4D4D4D"/>
                </a:solidFill>
                <a:latin typeface="Calibri"/>
                <a:ea typeface="Calibri"/>
                <a:cs typeface="Calibri"/>
                <a:sym typeface="Calibri"/>
              </a:rPr>
              <a:t>'s strongest signal at this moment: subject talks, faculty engagement, and the visual power of the built environment all communicate genuine intellectual excellence.</a:t>
            </a:r>
            <a:endParaRPr b="0" i="0" sz="850" u="none" cap="none" strike="noStrike">
              <a:solidFill>
                <a:schemeClr val="dk1"/>
              </a:solidFill>
              <a:latin typeface="Calibri"/>
              <a:ea typeface="Calibri"/>
              <a:cs typeface="Calibri"/>
              <a:sym typeface="Calibri"/>
            </a:endParaRPr>
          </a:p>
        </p:txBody>
      </p:sp>
      <p:sp>
        <p:nvSpPr>
          <p:cNvPr id="478" name="Google Shape;478;p7"/>
          <p:cNvSpPr/>
          <p:nvPr/>
        </p:nvSpPr>
        <p:spPr>
          <a:xfrm>
            <a:off x="4206240" y="5074920"/>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800"/>
              <a:buFont typeface="Montserrat"/>
              <a:buNone/>
            </a:pPr>
            <a:r>
              <a:rPr b="1" i="0" lang="en-US" sz="800" u="none" cap="none" strike="noStrike">
                <a:solidFill>
                  <a:srgbClr val="C00000"/>
                </a:solidFill>
                <a:latin typeface="Montserrat"/>
                <a:ea typeface="Montserrat"/>
                <a:cs typeface="Montserrat"/>
                <a:sym typeface="Montserrat"/>
              </a:rPr>
              <a:t>Key Failure</a:t>
            </a:r>
            <a:endParaRPr b="0" i="0" sz="800" u="none" cap="none" strike="noStrike">
              <a:solidFill>
                <a:schemeClr val="dk1"/>
              </a:solidFill>
              <a:latin typeface="Calibri"/>
              <a:ea typeface="Calibri"/>
              <a:cs typeface="Calibri"/>
              <a:sym typeface="Calibri"/>
            </a:endParaRPr>
          </a:p>
        </p:txBody>
      </p:sp>
      <p:sp>
        <p:nvSpPr>
          <p:cNvPr id="479" name="Google Shape;479;p7"/>
          <p:cNvSpPr/>
          <p:nvPr/>
        </p:nvSpPr>
        <p:spPr>
          <a:xfrm>
            <a:off x="4206240" y="5276088"/>
            <a:ext cx="347472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The Open Day page carries no social proof or belonging narrative for first-generation applicants or students from non-traditional backgrounds -- precisely the groups </a:t>
            </a:r>
            <a:r>
              <a:rPr lang="en-US" sz="850">
                <a:solidFill>
                  <a:srgbClr val="4D4D4D"/>
                </a:solidFill>
                <a:latin typeface="Calibri"/>
                <a:ea typeface="Calibri"/>
                <a:cs typeface="Calibri"/>
                <a:sym typeface="Calibri"/>
              </a:rPr>
              <a:t>Caerwen</a:t>
            </a:r>
            <a:r>
              <a:rPr b="0" i="0" lang="en-US" sz="850" u="none" cap="none" strike="noStrike">
                <a:solidFill>
                  <a:srgbClr val="4D4D4D"/>
                </a:solidFill>
                <a:latin typeface="Calibri"/>
                <a:ea typeface="Calibri"/>
                <a:cs typeface="Calibri"/>
                <a:sym typeface="Calibri"/>
              </a:rPr>
              <a:t>'s APP targets.</a:t>
            </a:r>
            <a:endParaRPr b="0" i="0" sz="850" u="none" cap="none" strike="noStrike">
              <a:solidFill>
                <a:schemeClr val="dk1"/>
              </a:solidFill>
              <a:latin typeface="Calibri"/>
              <a:ea typeface="Calibri"/>
              <a:cs typeface="Calibri"/>
              <a:sym typeface="Calibri"/>
            </a:endParaRPr>
          </a:p>
        </p:txBody>
      </p:sp>
      <p:sp>
        <p:nvSpPr>
          <p:cNvPr id="480" name="Google Shape;480;p7"/>
          <p:cNvSpPr/>
          <p:nvPr/>
        </p:nvSpPr>
        <p:spPr>
          <a:xfrm>
            <a:off x="7863840" y="5074920"/>
            <a:ext cx="374904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Strategic Implication</a:t>
            </a:r>
            <a:endParaRPr b="0" i="0" sz="800" u="none" cap="none" strike="noStrike">
              <a:solidFill>
                <a:schemeClr val="dk1"/>
              </a:solidFill>
              <a:latin typeface="Calibri"/>
              <a:ea typeface="Calibri"/>
              <a:cs typeface="Calibri"/>
              <a:sym typeface="Calibri"/>
            </a:endParaRPr>
          </a:p>
        </p:txBody>
      </p:sp>
      <p:sp>
        <p:nvSpPr>
          <p:cNvPr id="481" name="Google Shape;481;p7"/>
          <p:cNvSpPr/>
          <p:nvPr/>
        </p:nvSpPr>
        <p:spPr>
          <a:xfrm>
            <a:off x="7863840" y="5276088"/>
            <a:ext cx="374904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lang="en-US" sz="850">
                <a:solidFill>
                  <a:srgbClr val="4D4D4D"/>
                </a:solidFill>
                <a:latin typeface="Calibri"/>
                <a:ea typeface="Calibri"/>
                <a:cs typeface="Calibri"/>
                <a:sym typeface="Calibri"/>
              </a:rPr>
              <a:t>Caerwen</a:t>
            </a:r>
            <a:r>
              <a:rPr b="0" i="0" lang="en-US" sz="850" u="none" cap="none" strike="noStrike">
                <a:solidFill>
                  <a:srgbClr val="4D4D4D"/>
                </a:solidFill>
                <a:latin typeface="Calibri"/>
                <a:ea typeface="Calibri"/>
                <a:cs typeface="Calibri"/>
                <a:sym typeface="Calibri"/>
              </a:rPr>
              <a:t>'s Open Day converts students who already believe they belong. For students who are not yet sure, the page does not close the belonging gap.</a:t>
            </a:r>
            <a:endParaRPr b="0" i="0" sz="85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486" name="Shape 486"/>
        <p:cNvGrpSpPr/>
        <p:nvPr/>
      </p:nvGrpSpPr>
      <p:grpSpPr>
        <a:xfrm>
          <a:off x="0" y="0"/>
          <a:ext cx="0" cy="0"/>
          <a:chOff x="0" y="0"/>
          <a:chExt cx="0" cy="0"/>
        </a:xfrm>
      </p:grpSpPr>
      <p:pic>
        <p:nvPicPr>
          <p:cNvPr descr="/Users/davidoconnor/Downloads/Blairgowrie_code_scripts/blairgowrie-assets/blairgowrie-logo-primary-on-light.png" id="487" name="Google Shape;487;p8"/>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488" name="Google Shape;488;p8"/>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8"/>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490" name="Google Shape;490;p8"/>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 3 — OFFER</a:t>
            </a:r>
            <a:endParaRPr b="0" i="0" sz="750" u="none" cap="none" strike="noStrike">
              <a:solidFill>
                <a:schemeClr val="dk1"/>
              </a:solidFill>
              <a:latin typeface="Calibri"/>
              <a:ea typeface="Calibri"/>
              <a:cs typeface="Calibri"/>
              <a:sym typeface="Calibri"/>
            </a:endParaRPr>
          </a:p>
        </p:txBody>
      </p:sp>
      <p:sp>
        <p:nvSpPr>
          <p:cNvPr id="491" name="Google Shape;491;p8"/>
          <p:cNvSpPr/>
          <p:nvPr/>
        </p:nvSpPr>
        <p:spPr>
          <a:xfrm>
            <a:off x="365760" y="411480"/>
            <a:ext cx="9144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000"/>
              <a:buFont typeface="Montserrat"/>
              <a:buNone/>
            </a:pPr>
            <a:r>
              <a:rPr b="1" i="0" lang="en-US" sz="2000" u="none" cap="none" strike="noStrike">
                <a:solidFill>
                  <a:srgbClr val="002147"/>
                </a:solidFill>
                <a:latin typeface="Montserrat"/>
                <a:ea typeface="Montserrat"/>
                <a:cs typeface="Montserrat"/>
                <a:sym typeface="Montserrat"/>
              </a:rPr>
              <a:t>Moment 3 — Offer</a:t>
            </a:r>
            <a:endParaRPr b="0" i="0" sz="2000" u="none" cap="none" strike="noStrike">
              <a:solidFill>
                <a:schemeClr val="dk1"/>
              </a:solidFill>
              <a:latin typeface="Calibri"/>
              <a:ea typeface="Calibri"/>
              <a:cs typeface="Calibri"/>
              <a:sym typeface="Calibri"/>
            </a:endParaRPr>
          </a:p>
        </p:txBody>
      </p:sp>
      <p:sp>
        <p:nvSpPr>
          <p:cNvPr id="492" name="Google Shape;492;p8"/>
          <p:cNvSpPr/>
          <p:nvPr/>
        </p:nvSpPr>
        <p:spPr>
          <a:xfrm>
            <a:off x="365760" y="804672"/>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p8"/>
          <p:cNvSpPr/>
          <p:nvPr/>
        </p:nvSpPr>
        <p:spPr>
          <a:xfrm>
            <a:off x="365760" y="850392"/>
            <a:ext cx="11457432"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900"/>
              <a:buFont typeface="Calibri"/>
              <a:buNone/>
            </a:pPr>
            <a:r>
              <a:rPr b="0" i="1" lang="en-US" sz="900" u="none" cap="none" strike="noStrike">
                <a:solidFill>
                  <a:srgbClr val="A0B4C8"/>
                </a:solidFill>
                <a:latin typeface="Calibri"/>
                <a:ea typeface="Calibri"/>
                <a:cs typeface="Calibri"/>
                <a:sym typeface="Calibri"/>
              </a:rPr>
              <a:t>The hinge moment. The offer letter arrives at the point of decision and is read more carefully than any other admissions document.</a:t>
            </a:r>
            <a:endParaRPr b="0" i="0" sz="900" u="none" cap="none" strike="noStrike">
              <a:solidFill>
                <a:schemeClr val="dk1"/>
              </a:solidFill>
              <a:latin typeface="Calibri"/>
              <a:ea typeface="Calibri"/>
              <a:cs typeface="Calibri"/>
              <a:sym typeface="Calibri"/>
            </a:endParaRPr>
          </a:p>
        </p:txBody>
      </p:sp>
      <p:sp>
        <p:nvSpPr>
          <p:cNvPr id="494" name="Google Shape;494;p8"/>
          <p:cNvSpPr/>
          <p:nvPr/>
        </p:nvSpPr>
        <p:spPr>
          <a:xfrm>
            <a:off x="365760" y="1143000"/>
            <a:ext cx="2194560" cy="1463040"/>
          </a:xfrm>
          <a:prstGeom prst="rect">
            <a:avLst/>
          </a:prstGeom>
          <a:solidFill>
            <a:srgbClr val="888888"/>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5" name="Google Shape;495;p8"/>
          <p:cNvSpPr/>
          <p:nvPr/>
        </p:nvSpPr>
        <p:spPr>
          <a:xfrm>
            <a:off x="365760" y="1207008"/>
            <a:ext cx="2194560" cy="21945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 SCORE</a:t>
            </a:r>
            <a:endParaRPr b="0" i="0" sz="750" u="none" cap="none" strike="noStrike">
              <a:solidFill>
                <a:schemeClr val="dk1"/>
              </a:solidFill>
              <a:latin typeface="Calibri"/>
              <a:ea typeface="Calibri"/>
              <a:cs typeface="Calibri"/>
              <a:sym typeface="Calibri"/>
            </a:endParaRPr>
          </a:p>
        </p:txBody>
      </p:sp>
      <p:sp>
        <p:nvSpPr>
          <p:cNvPr id="496" name="Google Shape;496;p8"/>
          <p:cNvSpPr/>
          <p:nvPr/>
        </p:nvSpPr>
        <p:spPr>
          <a:xfrm>
            <a:off x="365760" y="1417320"/>
            <a:ext cx="2194560" cy="8229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800"/>
              <a:buFont typeface="Montserrat"/>
              <a:buNone/>
            </a:pPr>
            <a:r>
              <a:rPr b="1" i="0" lang="en-US" sz="2800" u="none" cap="none" strike="noStrike">
                <a:solidFill>
                  <a:srgbClr val="FFFFFF"/>
                </a:solidFill>
                <a:latin typeface="Montserrat"/>
                <a:ea typeface="Montserrat"/>
                <a:cs typeface="Montserrat"/>
                <a:sym typeface="Montserrat"/>
              </a:rPr>
              <a:t>N/A</a:t>
            </a:r>
            <a:endParaRPr b="0" i="0" sz="2800" u="none" cap="none" strike="noStrike">
              <a:solidFill>
                <a:schemeClr val="dk1"/>
              </a:solidFill>
              <a:latin typeface="Calibri"/>
              <a:ea typeface="Calibri"/>
              <a:cs typeface="Calibri"/>
              <a:sym typeface="Calibri"/>
            </a:endParaRPr>
          </a:p>
        </p:txBody>
      </p:sp>
      <p:sp>
        <p:nvSpPr>
          <p:cNvPr id="497" name="Google Shape;497;p8"/>
          <p:cNvSpPr/>
          <p:nvPr/>
        </p:nvSpPr>
        <p:spPr>
          <a:xfrm>
            <a:off x="365760" y="2267712"/>
            <a:ext cx="2194560" cy="2286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900"/>
              <a:buFont typeface="Calibri"/>
              <a:buNone/>
            </a:pPr>
            <a:r>
              <a:rPr b="0" i="0" lang="en-US" sz="900" u="none" cap="none" strike="noStrike">
                <a:solidFill>
                  <a:srgbClr val="A0B4C8"/>
                </a:solidFill>
                <a:latin typeface="Calibri"/>
                <a:ea typeface="Calibri"/>
                <a:cs typeface="Calibri"/>
                <a:sym typeface="Calibri"/>
              </a:rPr>
              <a:t>excluded</a:t>
            </a:r>
            <a:endParaRPr b="0" i="0" sz="900" u="none" cap="none" strike="noStrike">
              <a:solidFill>
                <a:schemeClr val="dk1"/>
              </a:solidFill>
              <a:latin typeface="Calibri"/>
              <a:ea typeface="Calibri"/>
              <a:cs typeface="Calibri"/>
              <a:sym typeface="Calibri"/>
            </a:endParaRPr>
          </a:p>
        </p:txBody>
      </p:sp>
      <p:sp>
        <p:nvSpPr>
          <p:cNvPr id="498" name="Google Shape;498;p8"/>
          <p:cNvSpPr/>
          <p:nvPr/>
        </p:nvSpPr>
        <p:spPr>
          <a:xfrm>
            <a:off x="365760" y="2697480"/>
            <a:ext cx="2194560" cy="105156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9" name="Google Shape;499;p8"/>
          <p:cNvSpPr/>
          <p:nvPr/>
        </p:nvSpPr>
        <p:spPr>
          <a:xfrm>
            <a:off x="365760" y="2697480"/>
            <a:ext cx="54864" cy="105156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0" name="Google Shape;500;p8"/>
          <p:cNvSpPr/>
          <p:nvPr/>
        </p:nvSpPr>
        <p:spPr>
          <a:xfrm>
            <a:off x="502920" y="2743200"/>
            <a:ext cx="201168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650"/>
              <a:buFont typeface="Montserrat"/>
              <a:buNone/>
            </a:pPr>
            <a:r>
              <a:rPr b="1" i="0" lang="en-US" sz="650" u="none" cap="none" strike="noStrike">
                <a:solidFill>
                  <a:srgbClr val="002147"/>
                </a:solidFill>
                <a:latin typeface="Montserrat"/>
                <a:ea typeface="Montserrat"/>
                <a:cs typeface="Montserrat"/>
                <a:sym typeface="Montserrat"/>
              </a:rPr>
              <a:t>WHY THIS MATTERS</a:t>
            </a:r>
            <a:endParaRPr b="0" i="0" sz="650" u="none" cap="none" strike="noStrike">
              <a:solidFill>
                <a:schemeClr val="dk1"/>
              </a:solidFill>
              <a:latin typeface="Calibri"/>
              <a:ea typeface="Calibri"/>
              <a:cs typeface="Calibri"/>
              <a:sym typeface="Calibri"/>
            </a:endParaRPr>
          </a:p>
        </p:txBody>
      </p:sp>
      <p:sp>
        <p:nvSpPr>
          <p:cNvPr id="501" name="Google Shape;501;p8"/>
          <p:cNvSpPr/>
          <p:nvPr/>
        </p:nvSpPr>
        <p:spPr>
          <a:xfrm>
            <a:off x="502920" y="2944368"/>
            <a:ext cx="2011680" cy="7498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A warm offer letter builds commitment that persists to enrolment; a cold one introduces doubt at the hinge moment. Currently unscored -- this is the largest single evidence gap in this diagnostic.</a:t>
            </a:r>
            <a:endParaRPr b="0" i="0" sz="750" u="none" cap="none" strike="noStrike">
              <a:solidFill>
                <a:schemeClr val="dk1"/>
              </a:solidFill>
              <a:latin typeface="Calibri"/>
              <a:ea typeface="Calibri"/>
              <a:cs typeface="Calibri"/>
              <a:sym typeface="Calibri"/>
            </a:endParaRPr>
          </a:p>
        </p:txBody>
      </p:sp>
      <p:sp>
        <p:nvSpPr>
          <p:cNvPr id="502" name="Google Shape;502;p8"/>
          <p:cNvSpPr/>
          <p:nvPr/>
        </p:nvSpPr>
        <p:spPr>
          <a:xfrm>
            <a:off x="365760" y="3840480"/>
            <a:ext cx="2194560" cy="77724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3" name="Google Shape;503;p8"/>
          <p:cNvSpPr/>
          <p:nvPr/>
        </p:nvSpPr>
        <p:spPr>
          <a:xfrm>
            <a:off x="457200" y="3886200"/>
            <a:ext cx="201168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Montserrat"/>
              <a:buNone/>
            </a:pPr>
            <a:r>
              <a:rPr b="1" i="0" lang="en-US" sz="650" u="none" cap="none" strike="noStrike">
                <a:solidFill>
                  <a:srgbClr val="A0B4C8"/>
                </a:solidFill>
                <a:latin typeface="Montserrat"/>
                <a:ea typeface="Montserrat"/>
                <a:cs typeface="Montserrat"/>
                <a:sym typeface="Montserrat"/>
              </a:rPr>
              <a:t>ARTIFACT ASSESSED</a:t>
            </a:r>
            <a:endParaRPr b="0" i="0" sz="650" u="none" cap="none" strike="noStrike">
              <a:solidFill>
                <a:schemeClr val="dk1"/>
              </a:solidFill>
              <a:latin typeface="Calibri"/>
              <a:ea typeface="Calibri"/>
              <a:cs typeface="Calibri"/>
              <a:sym typeface="Calibri"/>
            </a:endParaRPr>
          </a:p>
        </p:txBody>
      </p:sp>
      <p:sp>
        <p:nvSpPr>
          <p:cNvPr id="504" name="Google Shape;504;p8"/>
          <p:cNvSpPr/>
          <p:nvPr/>
        </p:nvSpPr>
        <p:spPr>
          <a:xfrm>
            <a:off x="457200" y="4069080"/>
            <a:ext cx="2011680" cy="502920"/>
          </a:xfrm>
          <a:prstGeom prst="rect">
            <a:avLst/>
          </a:prstGeom>
          <a:noFill/>
          <a:ln>
            <a:noFill/>
          </a:ln>
        </p:spPr>
        <p:txBody>
          <a:bodyPr anchorCtr="0" anchor="t" bIns="45700" lIns="91425" spcFirstLastPara="1" rIns="91425" wrap="square" tIns="45700">
            <a:norm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EXCLUDED -- offer letter template not publicly available and not supplied by client. 25% Moment weight excluded from scoring; redistributed proportionally across Moments 1, 2, 4, and 5.</a:t>
            </a:r>
            <a:endParaRPr b="0" i="0" sz="750" u="none" cap="none" strike="noStrike">
              <a:solidFill>
                <a:schemeClr val="dk1"/>
              </a:solidFill>
              <a:latin typeface="Calibri"/>
              <a:ea typeface="Calibri"/>
              <a:cs typeface="Calibri"/>
              <a:sym typeface="Calibri"/>
            </a:endParaRPr>
          </a:p>
        </p:txBody>
      </p:sp>
      <p:sp>
        <p:nvSpPr>
          <p:cNvPr id="505" name="Google Shape;505;p8"/>
          <p:cNvSpPr/>
          <p:nvPr/>
        </p:nvSpPr>
        <p:spPr>
          <a:xfrm>
            <a:off x="2743200" y="1143000"/>
            <a:ext cx="4480560" cy="594360"/>
          </a:xfrm>
          <a:prstGeom prst="rect">
            <a:avLst/>
          </a:prstGeom>
          <a:solidFill>
            <a:srgbClr val="EEEE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6" name="Google Shape;506;p8"/>
          <p:cNvSpPr/>
          <p:nvPr/>
        </p:nvSpPr>
        <p:spPr>
          <a:xfrm>
            <a:off x="2834640" y="11887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88888"/>
              </a:buClr>
              <a:buSzPts val="900"/>
              <a:buFont typeface="Montserrat"/>
              <a:buNone/>
            </a:pPr>
            <a:r>
              <a:rPr b="1" i="0" lang="en-US" sz="900" u="none" cap="none" strike="noStrike">
                <a:solidFill>
                  <a:srgbClr val="888888"/>
                </a:solidFill>
                <a:latin typeface="Montserrat"/>
                <a:ea typeface="Montserrat"/>
                <a:cs typeface="Montserrat"/>
                <a:sym typeface="Montserrat"/>
              </a:rPr>
              <a:t>Ethics</a:t>
            </a:r>
            <a:endParaRPr b="0" i="0" sz="900" u="none" cap="none" strike="noStrike">
              <a:solidFill>
                <a:schemeClr val="dk1"/>
              </a:solidFill>
              <a:latin typeface="Calibri"/>
              <a:ea typeface="Calibri"/>
              <a:cs typeface="Calibri"/>
              <a:sym typeface="Calibri"/>
            </a:endParaRPr>
          </a:p>
        </p:txBody>
      </p:sp>
      <p:sp>
        <p:nvSpPr>
          <p:cNvPr id="507" name="Google Shape;507;p8"/>
          <p:cNvSpPr/>
          <p:nvPr/>
        </p:nvSpPr>
        <p:spPr>
          <a:xfrm>
            <a:off x="6035040" y="11887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888888"/>
              </a:buClr>
              <a:buSzPts val="1100"/>
              <a:buFont typeface="Montserrat"/>
              <a:buNone/>
            </a:pPr>
            <a:r>
              <a:rPr b="1" i="0" lang="en-US" sz="1100" u="none" cap="none" strike="noStrike">
                <a:solidFill>
                  <a:srgbClr val="888888"/>
                </a:solidFill>
                <a:latin typeface="Montserrat"/>
                <a:ea typeface="Montserrat"/>
                <a:cs typeface="Montserrat"/>
                <a:sym typeface="Montserrat"/>
              </a:rPr>
              <a:t>—</a:t>
            </a:r>
            <a:endParaRPr b="0" i="0" sz="1100" u="none" cap="none" strike="noStrike">
              <a:solidFill>
                <a:schemeClr val="dk1"/>
              </a:solidFill>
              <a:latin typeface="Calibri"/>
              <a:ea typeface="Calibri"/>
              <a:cs typeface="Calibri"/>
              <a:sym typeface="Calibri"/>
            </a:endParaRPr>
          </a:p>
        </p:txBody>
      </p:sp>
      <p:sp>
        <p:nvSpPr>
          <p:cNvPr id="508" name="Google Shape;508;p8"/>
          <p:cNvSpPr/>
          <p:nvPr/>
        </p:nvSpPr>
        <p:spPr>
          <a:xfrm>
            <a:off x="2743200" y="1828800"/>
            <a:ext cx="4480560" cy="594360"/>
          </a:xfrm>
          <a:prstGeom prst="rect">
            <a:avLst/>
          </a:prstGeom>
          <a:solidFill>
            <a:srgbClr val="EEEE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9" name="Google Shape;509;p8"/>
          <p:cNvSpPr/>
          <p:nvPr/>
        </p:nvSpPr>
        <p:spPr>
          <a:xfrm>
            <a:off x="2834640" y="18745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88888"/>
              </a:buClr>
              <a:buSzPts val="900"/>
              <a:buFont typeface="Montserrat"/>
              <a:buNone/>
            </a:pPr>
            <a:r>
              <a:rPr b="1" i="0" lang="en-US" sz="900" u="none" cap="none" strike="noStrike">
                <a:solidFill>
                  <a:srgbClr val="888888"/>
                </a:solidFill>
                <a:latin typeface="Montserrat"/>
                <a:ea typeface="Montserrat"/>
                <a:cs typeface="Montserrat"/>
                <a:sym typeface="Montserrat"/>
              </a:rPr>
              <a:t>Play</a:t>
            </a:r>
            <a:endParaRPr b="0" i="0" sz="900" u="none" cap="none" strike="noStrike">
              <a:solidFill>
                <a:schemeClr val="dk1"/>
              </a:solidFill>
              <a:latin typeface="Calibri"/>
              <a:ea typeface="Calibri"/>
              <a:cs typeface="Calibri"/>
              <a:sym typeface="Calibri"/>
            </a:endParaRPr>
          </a:p>
        </p:txBody>
      </p:sp>
      <p:sp>
        <p:nvSpPr>
          <p:cNvPr id="510" name="Google Shape;510;p8"/>
          <p:cNvSpPr/>
          <p:nvPr/>
        </p:nvSpPr>
        <p:spPr>
          <a:xfrm>
            <a:off x="6035040" y="18745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888888"/>
              </a:buClr>
              <a:buSzPts val="1100"/>
              <a:buFont typeface="Montserrat"/>
              <a:buNone/>
            </a:pPr>
            <a:r>
              <a:rPr b="1" i="0" lang="en-US" sz="1100" u="none" cap="none" strike="noStrike">
                <a:solidFill>
                  <a:srgbClr val="888888"/>
                </a:solidFill>
                <a:latin typeface="Montserrat"/>
                <a:ea typeface="Montserrat"/>
                <a:cs typeface="Montserrat"/>
                <a:sym typeface="Montserrat"/>
              </a:rPr>
              <a:t>—</a:t>
            </a:r>
            <a:endParaRPr b="0" i="0" sz="1100" u="none" cap="none" strike="noStrike">
              <a:solidFill>
                <a:schemeClr val="dk1"/>
              </a:solidFill>
              <a:latin typeface="Calibri"/>
              <a:ea typeface="Calibri"/>
              <a:cs typeface="Calibri"/>
              <a:sym typeface="Calibri"/>
            </a:endParaRPr>
          </a:p>
        </p:txBody>
      </p:sp>
      <p:sp>
        <p:nvSpPr>
          <p:cNvPr id="511" name="Google Shape;511;p8"/>
          <p:cNvSpPr/>
          <p:nvPr/>
        </p:nvSpPr>
        <p:spPr>
          <a:xfrm>
            <a:off x="2743200" y="2514600"/>
            <a:ext cx="4480560" cy="594360"/>
          </a:xfrm>
          <a:prstGeom prst="rect">
            <a:avLst/>
          </a:prstGeom>
          <a:solidFill>
            <a:srgbClr val="EEEE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2" name="Google Shape;512;p8"/>
          <p:cNvSpPr/>
          <p:nvPr/>
        </p:nvSpPr>
        <p:spPr>
          <a:xfrm>
            <a:off x="2834640" y="25603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88888"/>
              </a:buClr>
              <a:buSzPts val="900"/>
              <a:buFont typeface="Montserrat"/>
              <a:buNone/>
            </a:pPr>
            <a:r>
              <a:rPr b="1" i="0" lang="en-US" sz="900" u="none" cap="none" strike="noStrike">
                <a:solidFill>
                  <a:srgbClr val="888888"/>
                </a:solidFill>
                <a:latin typeface="Montserrat"/>
                <a:ea typeface="Montserrat"/>
                <a:cs typeface="Montserrat"/>
                <a:sym typeface="Montserrat"/>
              </a:rPr>
              <a:t>Excellence</a:t>
            </a:r>
            <a:endParaRPr b="0" i="0" sz="900" u="none" cap="none" strike="noStrike">
              <a:solidFill>
                <a:schemeClr val="dk1"/>
              </a:solidFill>
              <a:latin typeface="Calibri"/>
              <a:ea typeface="Calibri"/>
              <a:cs typeface="Calibri"/>
              <a:sym typeface="Calibri"/>
            </a:endParaRPr>
          </a:p>
        </p:txBody>
      </p:sp>
      <p:sp>
        <p:nvSpPr>
          <p:cNvPr id="513" name="Google Shape;513;p8"/>
          <p:cNvSpPr/>
          <p:nvPr/>
        </p:nvSpPr>
        <p:spPr>
          <a:xfrm>
            <a:off x="6035040" y="25603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888888"/>
              </a:buClr>
              <a:buSzPts val="1100"/>
              <a:buFont typeface="Montserrat"/>
              <a:buNone/>
            </a:pPr>
            <a:r>
              <a:rPr b="1" i="0" lang="en-US" sz="1100" u="none" cap="none" strike="noStrike">
                <a:solidFill>
                  <a:srgbClr val="888888"/>
                </a:solidFill>
                <a:latin typeface="Montserrat"/>
                <a:ea typeface="Montserrat"/>
                <a:cs typeface="Montserrat"/>
                <a:sym typeface="Montserrat"/>
              </a:rPr>
              <a:t>—</a:t>
            </a:r>
            <a:endParaRPr b="0" i="0" sz="1100" u="none" cap="none" strike="noStrike">
              <a:solidFill>
                <a:schemeClr val="dk1"/>
              </a:solidFill>
              <a:latin typeface="Calibri"/>
              <a:ea typeface="Calibri"/>
              <a:cs typeface="Calibri"/>
              <a:sym typeface="Calibri"/>
            </a:endParaRPr>
          </a:p>
        </p:txBody>
      </p:sp>
      <p:sp>
        <p:nvSpPr>
          <p:cNvPr id="514" name="Google Shape;514;p8"/>
          <p:cNvSpPr/>
          <p:nvPr/>
        </p:nvSpPr>
        <p:spPr>
          <a:xfrm>
            <a:off x="2743200" y="3200400"/>
            <a:ext cx="4480560" cy="594360"/>
          </a:xfrm>
          <a:prstGeom prst="rect">
            <a:avLst/>
          </a:prstGeom>
          <a:solidFill>
            <a:srgbClr val="EEEE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5" name="Google Shape;515;p8"/>
          <p:cNvSpPr/>
          <p:nvPr/>
        </p:nvSpPr>
        <p:spPr>
          <a:xfrm>
            <a:off x="2834640" y="32461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88888"/>
              </a:buClr>
              <a:buSzPts val="900"/>
              <a:buFont typeface="Montserrat"/>
              <a:buNone/>
            </a:pPr>
            <a:r>
              <a:rPr b="1" i="0" lang="en-US" sz="900" u="none" cap="none" strike="noStrike">
                <a:solidFill>
                  <a:srgbClr val="888888"/>
                </a:solidFill>
                <a:latin typeface="Montserrat"/>
                <a:ea typeface="Montserrat"/>
                <a:cs typeface="Montserrat"/>
                <a:sym typeface="Montserrat"/>
              </a:rPr>
              <a:t>Aesthetics</a:t>
            </a:r>
            <a:endParaRPr b="0" i="0" sz="900" u="none" cap="none" strike="noStrike">
              <a:solidFill>
                <a:schemeClr val="dk1"/>
              </a:solidFill>
              <a:latin typeface="Calibri"/>
              <a:ea typeface="Calibri"/>
              <a:cs typeface="Calibri"/>
              <a:sym typeface="Calibri"/>
            </a:endParaRPr>
          </a:p>
        </p:txBody>
      </p:sp>
      <p:sp>
        <p:nvSpPr>
          <p:cNvPr id="516" name="Google Shape;516;p8"/>
          <p:cNvSpPr/>
          <p:nvPr/>
        </p:nvSpPr>
        <p:spPr>
          <a:xfrm>
            <a:off x="6035040" y="32461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888888"/>
              </a:buClr>
              <a:buSzPts val="1100"/>
              <a:buFont typeface="Montserrat"/>
              <a:buNone/>
            </a:pPr>
            <a:r>
              <a:rPr b="1" i="0" lang="en-US" sz="1100" u="none" cap="none" strike="noStrike">
                <a:solidFill>
                  <a:srgbClr val="888888"/>
                </a:solidFill>
                <a:latin typeface="Montserrat"/>
                <a:ea typeface="Montserrat"/>
                <a:cs typeface="Montserrat"/>
                <a:sym typeface="Montserrat"/>
              </a:rPr>
              <a:t>—</a:t>
            </a:r>
            <a:endParaRPr b="0" i="0" sz="1100" u="none" cap="none" strike="noStrike">
              <a:solidFill>
                <a:schemeClr val="dk1"/>
              </a:solidFill>
              <a:latin typeface="Calibri"/>
              <a:ea typeface="Calibri"/>
              <a:cs typeface="Calibri"/>
              <a:sym typeface="Calibri"/>
            </a:endParaRPr>
          </a:p>
        </p:txBody>
      </p:sp>
      <p:sp>
        <p:nvSpPr>
          <p:cNvPr id="517" name="Google Shape;517;p8"/>
          <p:cNvSpPr/>
          <p:nvPr/>
        </p:nvSpPr>
        <p:spPr>
          <a:xfrm>
            <a:off x="7360920" y="1143000"/>
            <a:ext cx="4480560" cy="594360"/>
          </a:xfrm>
          <a:prstGeom prst="rect">
            <a:avLst/>
          </a:prstGeom>
          <a:solidFill>
            <a:srgbClr val="EEEE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8" name="Google Shape;518;p8"/>
          <p:cNvSpPr/>
          <p:nvPr/>
        </p:nvSpPr>
        <p:spPr>
          <a:xfrm>
            <a:off x="7452360" y="11887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88888"/>
              </a:buClr>
              <a:buSzPts val="900"/>
              <a:buFont typeface="Montserrat"/>
              <a:buNone/>
            </a:pPr>
            <a:r>
              <a:rPr b="1" i="0" lang="en-US" sz="900" u="none" cap="none" strike="noStrike">
                <a:solidFill>
                  <a:srgbClr val="888888"/>
                </a:solidFill>
                <a:latin typeface="Montserrat"/>
                <a:ea typeface="Montserrat"/>
                <a:cs typeface="Montserrat"/>
                <a:sym typeface="Montserrat"/>
              </a:rPr>
              <a:t>Efficiency</a:t>
            </a:r>
            <a:endParaRPr b="0" i="0" sz="900" u="none" cap="none" strike="noStrike">
              <a:solidFill>
                <a:schemeClr val="dk1"/>
              </a:solidFill>
              <a:latin typeface="Calibri"/>
              <a:ea typeface="Calibri"/>
              <a:cs typeface="Calibri"/>
              <a:sym typeface="Calibri"/>
            </a:endParaRPr>
          </a:p>
        </p:txBody>
      </p:sp>
      <p:sp>
        <p:nvSpPr>
          <p:cNvPr id="519" name="Google Shape;519;p8"/>
          <p:cNvSpPr/>
          <p:nvPr/>
        </p:nvSpPr>
        <p:spPr>
          <a:xfrm>
            <a:off x="10652760" y="11887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888888"/>
              </a:buClr>
              <a:buSzPts val="1100"/>
              <a:buFont typeface="Montserrat"/>
              <a:buNone/>
            </a:pPr>
            <a:r>
              <a:rPr b="1" i="0" lang="en-US" sz="1100" u="none" cap="none" strike="noStrike">
                <a:solidFill>
                  <a:srgbClr val="888888"/>
                </a:solidFill>
                <a:latin typeface="Montserrat"/>
                <a:ea typeface="Montserrat"/>
                <a:cs typeface="Montserrat"/>
                <a:sym typeface="Montserrat"/>
              </a:rPr>
              <a:t>—</a:t>
            </a:r>
            <a:endParaRPr b="0" i="0" sz="1100" u="none" cap="none" strike="noStrike">
              <a:solidFill>
                <a:schemeClr val="dk1"/>
              </a:solidFill>
              <a:latin typeface="Calibri"/>
              <a:ea typeface="Calibri"/>
              <a:cs typeface="Calibri"/>
              <a:sym typeface="Calibri"/>
            </a:endParaRPr>
          </a:p>
        </p:txBody>
      </p:sp>
      <p:sp>
        <p:nvSpPr>
          <p:cNvPr id="520" name="Google Shape;520;p8"/>
          <p:cNvSpPr/>
          <p:nvPr/>
        </p:nvSpPr>
        <p:spPr>
          <a:xfrm>
            <a:off x="7360920" y="1828800"/>
            <a:ext cx="4480560" cy="594360"/>
          </a:xfrm>
          <a:prstGeom prst="rect">
            <a:avLst/>
          </a:prstGeom>
          <a:solidFill>
            <a:srgbClr val="EEEE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1" name="Google Shape;521;p8"/>
          <p:cNvSpPr/>
          <p:nvPr/>
        </p:nvSpPr>
        <p:spPr>
          <a:xfrm>
            <a:off x="7452360" y="18745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88888"/>
              </a:buClr>
              <a:buSzPts val="900"/>
              <a:buFont typeface="Montserrat"/>
              <a:buNone/>
            </a:pPr>
            <a:r>
              <a:rPr b="1" i="0" lang="en-US" sz="900" u="none" cap="none" strike="noStrike">
                <a:solidFill>
                  <a:srgbClr val="888888"/>
                </a:solidFill>
                <a:latin typeface="Montserrat"/>
                <a:ea typeface="Montserrat"/>
                <a:cs typeface="Montserrat"/>
                <a:sym typeface="Montserrat"/>
              </a:rPr>
              <a:t>Creativity</a:t>
            </a:r>
            <a:endParaRPr b="0" i="0" sz="900" u="none" cap="none" strike="noStrike">
              <a:solidFill>
                <a:schemeClr val="dk1"/>
              </a:solidFill>
              <a:latin typeface="Calibri"/>
              <a:ea typeface="Calibri"/>
              <a:cs typeface="Calibri"/>
              <a:sym typeface="Calibri"/>
            </a:endParaRPr>
          </a:p>
        </p:txBody>
      </p:sp>
      <p:sp>
        <p:nvSpPr>
          <p:cNvPr id="522" name="Google Shape;522;p8"/>
          <p:cNvSpPr/>
          <p:nvPr/>
        </p:nvSpPr>
        <p:spPr>
          <a:xfrm>
            <a:off x="10652760" y="18745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888888"/>
              </a:buClr>
              <a:buSzPts val="1100"/>
              <a:buFont typeface="Montserrat"/>
              <a:buNone/>
            </a:pPr>
            <a:r>
              <a:rPr b="1" i="0" lang="en-US" sz="1100" u="none" cap="none" strike="noStrike">
                <a:solidFill>
                  <a:srgbClr val="888888"/>
                </a:solidFill>
                <a:latin typeface="Montserrat"/>
                <a:ea typeface="Montserrat"/>
                <a:cs typeface="Montserrat"/>
                <a:sym typeface="Montserrat"/>
              </a:rPr>
              <a:t>—</a:t>
            </a:r>
            <a:endParaRPr b="0" i="0" sz="1100" u="none" cap="none" strike="noStrike">
              <a:solidFill>
                <a:schemeClr val="dk1"/>
              </a:solidFill>
              <a:latin typeface="Calibri"/>
              <a:ea typeface="Calibri"/>
              <a:cs typeface="Calibri"/>
              <a:sym typeface="Calibri"/>
            </a:endParaRPr>
          </a:p>
        </p:txBody>
      </p:sp>
      <p:sp>
        <p:nvSpPr>
          <p:cNvPr id="523" name="Google Shape;523;p8"/>
          <p:cNvSpPr/>
          <p:nvPr/>
        </p:nvSpPr>
        <p:spPr>
          <a:xfrm>
            <a:off x="7360920" y="2514600"/>
            <a:ext cx="4480560" cy="594360"/>
          </a:xfrm>
          <a:prstGeom prst="rect">
            <a:avLst/>
          </a:prstGeom>
          <a:solidFill>
            <a:srgbClr val="EEEE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4" name="Google Shape;524;p8"/>
          <p:cNvSpPr/>
          <p:nvPr/>
        </p:nvSpPr>
        <p:spPr>
          <a:xfrm>
            <a:off x="7452360" y="25603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88888"/>
              </a:buClr>
              <a:buSzPts val="900"/>
              <a:buFont typeface="Montserrat"/>
              <a:buNone/>
            </a:pPr>
            <a:r>
              <a:rPr b="1" i="0" lang="en-US" sz="900" u="none" cap="none" strike="noStrike">
                <a:solidFill>
                  <a:srgbClr val="888888"/>
                </a:solidFill>
                <a:latin typeface="Montserrat"/>
                <a:ea typeface="Montserrat"/>
                <a:cs typeface="Montserrat"/>
                <a:sym typeface="Montserrat"/>
              </a:rPr>
              <a:t>Esteem</a:t>
            </a:r>
            <a:endParaRPr b="0" i="0" sz="900" u="none" cap="none" strike="noStrike">
              <a:solidFill>
                <a:schemeClr val="dk1"/>
              </a:solidFill>
              <a:latin typeface="Calibri"/>
              <a:ea typeface="Calibri"/>
              <a:cs typeface="Calibri"/>
              <a:sym typeface="Calibri"/>
            </a:endParaRPr>
          </a:p>
        </p:txBody>
      </p:sp>
      <p:sp>
        <p:nvSpPr>
          <p:cNvPr id="525" name="Google Shape;525;p8"/>
          <p:cNvSpPr/>
          <p:nvPr/>
        </p:nvSpPr>
        <p:spPr>
          <a:xfrm>
            <a:off x="10652760" y="25603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888888"/>
              </a:buClr>
              <a:buSzPts val="1100"/>
              <a:buFont typeface="Montserrat"/>
              <a:buNone/>
            </a:pPr>
            <a:r>
              <a:rPr b="1" i="0" lang="en-US" sz="1100" u="none" cap="none" strike="noStrike">
                <a:solidFill>
                  <a:srgbClr val="888888"/>
                </a:solidFill>
                <a:latin typeface="Montserrat"/>
                <a:ea typeface="Montserrat"/>
                <a:cs typeface="Montserrat"/>
                <a:sym typeface="Montserrat"/>
              </a:rPr>
              <a:t>—</a:t>
            </a:r>
            <a:endParaRPr b="0" i="0" sz="1100" u="none" cap="none" strike="noStrike">
              <a:solidFill>
                <a:schemeClr val="dk1"/>
              </a:solidFill>
              <a:latin typeface="Calibri"/>
              <a:ea typeface="Calibri"/>
              <a:cs typeface="Calibri"/>
              <a:sym typeface="Calibri"/>
            </a:endParaRPr>
          </a:p>
        </p:txBody>
      </p:sp>
      <p:sp>
        <p:nvSpPr>
          <p:cNvPr id="526" name="Google Shape;526;p8"/>
          <p:cNvSpPr/>
          <p:nvPr/>
        </p:nvSpPr>
        <p:spPr>
          <a:xfrm>
            <a:off x="7360920" y="3200400"/>
            <a:ext cx="4480560" cy="594360"/>
          </a:xfrm>
          <a:prstGeom prst="rect">
            <a:avLst/>
          </a:prstGeom>
          <a:solidFill>
            <a:srgbClr val="EEEE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7" name="Google Shape;527;p8"/>
          <p:cNvSpPr/>
          <p:nvPr/>
        </p:nvSpPr>
        <p:spPr>
          <a:xfrm>
            <a:off x="7452360" y="32461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88888"/>
              </a:buClr>
              <a:buSzPts val="900"/>
              <a:buFont typeface="Montserrat"/>
              <a:buNone/>
            </a:pPr>
            <a:r>
              <a:rPr b="1" i="0" lang="en-US" sz="900" u="none" cap="none" strike="noStrike">
                <a:solidFill>
                  <a:srgbClr val="888888"/>
                </a:solidFill>
                <a:latin typeface="Montserrat"/>
                <a:ea typeface="Montserrat"/>
                <a:cs typeface="Montserrat"/>
                <a:sym typeface="Montserrat"/>
              </a:rPr>
              <a:t>Status</a:t>
            </a:r>
            <a:endParaRPr b="0" i="0" sz="900" u="none" cap="none" strike="noStrike">
              <a:solidFill>
                <a:schemeClr val="dk1"/>
              </a:solidFill>
              <a:latin typeface="Calibri"/>
              <a:ea typeface="Calibri"/>
              <a:cs typeface="Calibri"/>
              <a:sym typeface="Calibri"/>
            </a:endParaRPr>
          </a:p>
        </p:txBody>
      </p:sp>
      <p:sp>
        <p:nvSpPr>
          <p:cNvPr id="528" name="Google Shape;528;p8"/>
          <p:cNvSpPr/>
          <p:nvPr/>
        </p:nvSpPr>
        <p:spPr>
          <a:xfrm>
            <a:off x="10652760" y="32461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888888"/>
              </a:buClr>
              <a:buSzPts val="1100"/>
              <a:buFont typeface="Montserrat"/>
              <a:buNone/>
            </a:pPr>
            <a:r>
              <a:rPr b="1" i="0" lang="en-US" sz="1100" u="none" cap="none" strike="noStrike">
                <a:solidFill>
                  <a:srgbClr val="888888"/>
                </a:solidFill>
                <a:latin typeface="Montserrat"/>
                <a:ea typeface="Montserrat"/>
                <a:cs typeface="Montserrat"/>
                <a:sym typeface="Montserrat"/>
              </a:rPr>
              <a:t>—</a:t>
            </a:r>
            <a:endParaRPr b="0" i="0" sz="1100" u="none" cap="none" strike="noStrike">
              <a:solidFill>
                <a:schemeClr val="dk1"/>
              </a:solidFill>
              <a:latin typeface="Calibri"/>
              <a:ea typeface="Calibri"/>
              <a:cs typeface="Calibri"/>
              <a:sym typeface="Calibri"/>
            </a:endParaRPr>
          </a:p>
        </p:txBody>
      </p:sp>
      <p:sp>
        <p:nvSpPr>
          <p:cNvPr id="529" name="Google Shape;529;p8"/>
          <p:cNvSpPr/>
          <p:nvPr/>
        </p:nvSpPr>
        <p:spPr>
          <a:xfrm>
            <a:off x="2743200" y="3931920"/>
            <a:ext cx="9079992" cy="777240"/>
          </a:xfrm>
          <a:prstGeom prst="rect">
            <a:avLst/>
          </a:prstGeom>
          <a:solidFill>
            <a:srgbClr val="001530"/>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8"/>
          <p:cNvSpPr/>
          <p:nvPr/>
        </p:nvSpPr>
        <p:spPr>
          <a:xfrm>
            <a:off x="2743200" y="3931920"/>
            <a:ext cx="73152" cy="77724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1" name="Google Shape;531;p8"/>
          <p:cNvSpPr/>
          <p:nvPr/>
        </p:nvSpPr>
        <p:spPr>
          <a:xfrm>
            <a:off x="2926080" y="4005072"/>
            <a:ext cx="8805672"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950"/>
              <a:buFont typeface="Calibri"/>
              <a:buNone/>
            </a:pPr>
            <a:r>
              <a:rPr b="0" i="1" lang="en-US" sz="950" u="none" cap="none" strike="noStrike">
                <a:solidFill>
                  <a:srgbClr val="FFFFFF"/>
                </a:solidFill>
                <a:latin typeface="Calibri"/>
                <a:ea typeface="Calibri"/>
                <a:cs typeface="Calibri"/>
                <a:sym typeface="Calibri"/>
              </a:rPr>
              <a:t>"No offer letter artefact was available for this engagement. This is the highest-weighted moment in the framework and represents a material gap in the evidence base."</a:t>
            </a:r>
            <a:endParaRPr b="0" i="0" sz="950" u="none" cap="none" strike="noStrike">
              <a:solidFill>
                <a:schemeClr val="dk1"/>
              </a:solidFill>
              <a:latin typeface="Calibri"/>
              <a:ea typeface="Calibri"/>
              <a:cs typeface="Calibri"/>
              <a:sym typeface="Calibri"/>
            </a:endParaRPr>
          </a:p>
        </p:txBody>
      </p:sp>
      <p:sp>
        <p:nvSpPr>
          <p:cNvPr id="532" name="Google Shape;532;p8"/>
          <p:cNvSpPr/>
          <p:nvPr/>
        </p:nvSpPr>
        <p:spPr>
          <a:xfrm>
            <a:off x="2926080" y="4480560"/>
            <a:ext cx="8805672"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Calibri"/>
              <a:buNone/>
            </a:pPr>
            <a:r>
              <a:rPr b="0" i="1" lang="en-US" sz="750" u="none" cap="none" strike="noStrike">
                <a:solidFill>
                  <a:srgbClr val="00CED1"/>
                </a:solidFill>
                <a:latin typeface="Calibri"/>
                <a:ea typeface="Calibri"/>
                <a:cs typeface="Calibri"/>
                <a:sym typeface="Calibri"/>
              </a:rPr>
              <a:t>Source: Engagement gap -- artefact requires client supply for Year 2</a:t>
            </a:r>
            <a:endParaRPr b="0" i="0" sz="750" u="none" cap="none" strike="noStrike">
              <a:solidFill>
                <a:schemeClr val="dk1"/>
              </a:solidFill>
              <a:latin typeface="Calibri"/>
              <a:ea typeface="Calibri"/>
              <a:cs typeface="Calibri"/>
              <a:sym typeface="Calibri"/>
            </a:endParaRPr>
          </a:p>
        </p:txBody>
      </p:sp>
      <p:sp>
        <p:nvSpPr>
          <p:cNvPr id="533" name="Google Shape;533;p8"/>
          <p:cNvSpPr/>
          <p:nvPr/>
        </p:nvSpPr>
        <p:spPr>
          <a:xfrm>
            <a:off x="365760" y="5029200"/>
            <a:ext cx="11457432" cy="118872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4" name="Google Shape;534;p8"/>
          <p:cNvSpPr/>
          <p:nvPr/>
        </p:nvSpPr>
        <p:spPr>
          <a:xfrm>
            <a:off x="365760" y="5029200"/>
            <a:ext cx="54864" cy="118872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5" name="Google Shape;535;p8"/>
          <p:cNvSpPr/>
          <p:nvPr/>
        </p:nvSpPr>
        <p:spPr>
          <a:xfrm>
            <a:off x="548640" y="5074920"/>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Key Strength</a:t>
            </a:r>
            <a:endParaRPr b="0" i="0" sz="800" u="none" cap="none" strike="noStrike">
              <a:solidFill>
                <a:schemeClr val="dk1"/>
              </a:solidFill>
              <a:latin typeface="Calibri"/>
              <a:ea typeface="Calibri"/>
              <a:cs typeface="Calibri"/>
              <a:sym typeface="Calibri"/>
            </a:endParaRPr>
          </a:p>
        </p:txBody>
      </p:sp>
      <p:sp>
        <p:nvSpPr>
          <p:cNvPr id="536" name="Google Shape;536;p8"/>
          <p:cNvSpPr/>
          <p:nvPr/>
        </p:nvSpPr>
        <p:spPr>
          <a:xfrm>
            <a:off x="548640" y="5276088"/>
            <a:ext cx="347472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N/A -- artefact not available.</a:t>
            </a:r>
            <a:endParaRPr b="0" i="0" sz="850" u="none" cap="none" strike="noStrike">
              <a:solidFill>
                <a:schemeClr val="dk1"/>
              </a:solidFill>
              <a:latin typeface="Calibri"/>
              <a:ea typeface="Calibri"/>
              <a:cs typeface="Calibri"/>
              <a:sym typeface="Calibri"/>
            </a:endParaRPr>
          </a:p>
        </p:txBody>
      </p:sp>
      <p:sp>
        <p:nvSpPr>
          <p:cNvPr id="537" name="Google Shape;537;p8"/>
          <p:cNvSpPr/>
          <p:nvPr/>
        </p:nvSpPr>
        <p:spPr>
          <a:xfrm>
            <a:off x="4206240" y="5074920"/>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800"/>
              <a:buFont typeface="Montserrat"/>
              <a:buNone/>
            </a:pPr>
            <a:r>
              <a:rPr b="1" i="0" lang="en-US" sz="800" u="none" cap="none" strike="noStrike">
                <a:solidFill>
                  <a:srgbClr val="C00000"/>
                </a:solidFill>
                <a:latin typeface="Montserrat"/>
                <a:ea typeface="Montserrat"/>
                <a:cs typeface="Montserrat"/>
                <a:sym typeface="Montserrat"/>
              </a:rPr>
              <a:t>Key Failure</a:t>
            </a:r>
            <a:endParaRPr b="0" i="0" sz="800" u="none" cap="none" strike="noStrike">
              <a:solidFill>
                <a:schemeClr val="dk1"/>
              </a:solidFill>
              <a:latin typeface="Calibri"/>
              <a:ea typeface="Calibri"/>
              <a:cs typeface="Calibri"/>
              <a:sym typeface="Calibri"/>
            </a:endParaRPr>
          </a:p>
        </p:txBody>
      </p:sp>
      <p:sp>
        <p:nvSpPr>
          <p:cNvPr id="538" name="Google Shape;538;p8"/>
          <p:cNvSpPr/>
          <p:nvPr/>
        </p:nvSpPr>
        <p:spPr>
          <a:xfrm>
            <a:off x="4206240" y="5276088"/>
            <a:ext cx="347472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The single highest-weighted Moment (25%) is entirely absent. The offer letter arrives at the point of commitment and is read most carefully. Its content is unknown and unmanaged.</a:t>
            </a:r>
            <a:endParaRPr b="0" i="0" sz="850" u="none" cap="none" strike="noStrike">
              <a:solidFill>
                <a:schemeClr val="dk1"/>
              </a:solidFill>
              <a:latin typeface="Calibri"/>
              <a:ea typeface="Calibri"/>
              <a:cs typeface="Calibri"/>
              <a:sym typeface="Calibri"/>
            </a:endParaRPr>
          </a:p>
        </p:txBody>
      </p:sp>
      <p:sp>
        <p:nvSpPr>
          <p:cNvPr id="539" name="Google Shape;539;p8"/>
          <p:cNvSpPr/>
          <p:nvPr/>
        </p:nvSpPr>
        <p:spPr>
          <a:xfrm>
            <a:off x="7863840" y="5074920"/>
            <a:ext cx="374904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Strategic Implication</a:t>
            </a:r>
            <a:endParaRPr b="0" i="0" sz="800" u="none" cap="none" strike="noStrike">
              <a:solidFill>
                <a:schemeClr val="dk1"/>
              </a:solidFill>
              <a:latin typeface="Calibri"/>
              <a:ea typeface="Calibri"/>
              <a:cs typeface="Calibri"/>
              <a:sym typeface="Calibri"/>
            </a:endParaRPr>
          </a:p>
        </p:txBody>
      </p:sp>
      <p:sp>
        <p:nvSpPr>
          <p:cNvPr id="540" name="Google Shape;540;p8"/>
          <p:cNvSpPr/>
          <p:nvPr/>
        </p:nvSpPr>
        <p:spPr>
          <a:xfrm>
            <a:off x="7863840" y="5276088"/>
            <a:ext cx="374904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Until the offer letter is supplied and assessed, </a:t>
            </a:r>
            <a:r>
              <a:rPr lang="en-US" sz="850">
                <a:solidFill>
                  <a:srgbClr val="4D4D4D"/>
                </a:solidFill>
                <a:latin typeface="Calibri"/>
                <a:ea typeface="Calibri"/>
                <a:cs typeface="Calibri"/>
                <a:sym typeface="Calibri"/>
              </a:rPr>
              <a:t>Caerwen</a:t>
            </a:r>
            <a:r>
              <a:rPr b="0" i="0" lang="en-US" sz="850" u="none" cap="none" strike="noStrike">
                <a:solidFill>
                  <a:srgbClr val="4D4D4D"/>
                </a:solidFill>
                <a:latin typeface="Calibri"/>
                <a:ea typeface="Calibri"/>
                <a:cs typeface="Calibri"/>
                <a:sym typeface="Calibri"/>
              </a:rPr>
              <a:t> cannot know whether its highest-stakes admissions communication reinforces or destroys the momentum built at the Open Day.</a:t>
            </a:r>
            <a:endParaRPr b="0" i="0" sz="85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45" name="Shape 545"/>
        <p:cNvGrpSpPr/>
        <p:nvPr/>
      </p:nvGrpSpPr>
      <p:grpSpPr>
        <a:xfrm>
          <a:off x="0" y="0"/>
          <a:ext cx="0" cy="0"/>
          <a:chOff x="0" y="0"/>
          <a:chExt cx="0" cy="0"/>
        </a:xfrm>
      </p:grpSpPr>
      <p:pic>
        <p:nvPicPr>
          <p:cNvPr descr="/Users/davidoconnor/Downloads/Blairgowrie_code_scripts/blairgowrie-assets/blairgowrie-logo-primary-on-light.png" id="546" name="Google Shape;546;p9"/>
          <p:cNvPicPr preferRelativeResize="0"/>
          <p:nvPr/>
        </p:nvPicPr>
        <p:blipFill rotWithShape="1">
          <a:blip r:embed="rId3">
            <a:alphaModFix/>
          </a:blip>
          <a:srcRect b="0" l="0" r="0" t="0"/>
          <a:stretch/>
        </p:blipFill>
        <p:spPr>
          <a:xfrm>
            <a:off x="10131552" y="228600"/>
            <a:ext cx="1828800" cy="548640"/>
          </a:xfrm>
          <a:prstGeom prst="rect">
            <a:avLst/>
          </a:prstGeom>
          <a:noFill/>
          <a:ln>
            <a:noFill/>
          </a:ln>
        </p:spPr>
      </p:pic>
      <p:sp>
        <p:nvSpPr>
          <p:cNvPr id="547" name="Google Shape;547;p9"/>
          <p:cNvSpPr/>
          <p:nvPr/>
        </p:nvSpPr>
        <p:spPr>
          <a:xfrm>
            <a:off x="0" y="6629400"/>
            <a:ext cx="12188952" cy="18288"/>
          </a:xfrm>
          <a:prstGeom prst="rect">
            <a:avLst/>
          </a:prstGeom>
          <a:solidFill>
            <a:srgbClr val="00CED1"/>
          </a:solidFill>
          <a:ln cap="flat" cmpd="sng" w="12700">
            <a:solidFill>
              <a:srgbClr val="00CED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8" name="Google Shape;548;p9"/>
          <p:cNvSpPr/>
          <p:nvPr/>
        </p:nvSpPr>
        <p:spPr>
          <a:xfrm>
            <a:off x="0" y="6656832"/>
            <a:ext cx="12188952"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700"/>
              <a:buFont typeface="Calibri"/>
              <a:buNone/>
            </a:pPr>
            <a:r>
              <a:rPr b="0" i="0" lang="en-US" sz="700" u="none" cap="none" strike="noStrike">
                <a:solidFill>
                  <a:srgbClr val="A0B4C8"/>
                </a:solidFill>
                <a:latin typeface="Calibri"/>
                <a:ea typeface="Calibri"/>
                <a:cs typeface="Calibri"/>
                <a:sym typeface="Calibri"/>
              </a:rPr>
              <a:t>blairgowriehe.com  |  david@blairgowriehe.com  |  Confidential</a:t>
            </a:r>
            <a:endParaRPr b="0" i="0" sz="700" u="none" cap="none" strike="noStrike">
              <a:solidFill>
                <a:schemeClr val="dk1"/>
              </a:solidFill>
              <a:latin typeface="Calibri"/>
              <a:ea typeface="Calibri"/>
              <a:cs typeface="Calibri"/>
              <a:sym typeface="Calibri"/>
            </a:endParaRPr>
          </a:p>
        </p:txBody>
      </p:sp>
      <p:sp>
        <p:nvSpPr>
          <p:cNvPr id="549" name="Google Shape;549;p9"/>
          <p:cNvSpPr/>
          <p:nvPr/>
        </p:nvSpPr>
        <p:spPr>
          <a:xfrm>
            <a:off x="365760" y="164592"/>
            <a:ext cx="914400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 4 — ACCEPTANCE</a:t>
            </a:r>
            <a:endParaRPr b="0" i="0" sz="750" u="none" cap="none" strike="noStrike">
              <a:solidFill>
                <a:schemeClr val="dk1"/>
              </a:solidFill>
              <a:latin typeface="Calibri"/>
              <a:ea typeface="Calibri"/>
              <a:cs typeface="Calibri"/>
              <a:sym typeface="Calibri"/>
            </a:endParaRPr>
          </a:p>
        </p:txBody>
      </p:sp>
      <p:sp>
        <p:nvSpPr>
          <p:cNvPr id="550" name="Google Shape;550;p9"/>
          <p:cNvSpPr/>
          <p:nvPr/>
        </p:nvSpPr>
        <p:spPr>
          <a:xfrm>
            <a:off x="365760" y="411480"/>
            <a:ext cx="9144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2000"/>
              <a:buFont typeface="Montserrat"/>
              <a:buNone/>
            </a:pPr>
            <a:r>
              <a:rPr b="1" i="0" lang="en-US" sz="2000" u="none" cap="none" strike="noStrike">
                <a:solidFill>
                  <a:srgbClr val="002147"/>
                </a:solidFill>
                <a:latin typeface="Montserrat"/>
                <a:ea typeface="Montserrat"/>
                <a:cs typeface="Montserrat"/>
                <a:sym typeface="Montserrat"/>
              </a:rPr>
              <a:t>Moment 4 — Acceptance</a:t>
            </a:r>
            <a:endParaRPr b="0" i="0" sz="2000" u="none" cap="none" strike="noStrike">
              <a:solidFill>
                <a:schemeClr val="dk1"/>
              </a:solidFill>
              <a:latin typeface="Calibri"/>
              <a:ea typeface="Calibri"/>
              <a:cs typeface="Calibri"/>
              <a:sym typeface="Calibri"/>
            </a:endParaRPr>
          </a:p>
        </p:txBody>
      </p:sp>
      <p:sp>
        <p:nvSpPr>
          <p:cNvPr id="551" name="Google Shape;551;p9"/>
          <p:cNvSpPr/>
          <p:nvPr/>
        </p:nvSpPr>
        <p:spPr>
          <a:xfrm>
            <a:off x="365760" y="804672"/>
            <a:ext cx="11457432" cy="27432"/>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2" name="Google Shape;552;p9"/>
          <p:cNvSpPr/>
          <p:nvPr/>
        </p:nvSpPr>
        <p:spPr>
          <a:xfrm>
            <a:off x="365760" y="850392"/>
            <a:ext cx="11457432"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900"/>
              <a:buFont typeface="Calibri"/>
              <a:buNone/>
            </a:pPr>
            <a:r>
              <a:rPr b="0" i="1" lang="en-US" sz="900" u="none" cap="none" strike="noStrike">
                <a:solidFill>
                  <a:srgbClr val="A0B4C8"/>
                </a:solidFill>
                <a:latin typeface="Calibri"/>
                <a:ea typeface="Calibri"/>
                <a:cs typeface="Calibri"/>
                <a:sym typeface="Calibri"/>
              </a:rPr>
              <a:t>The commitment moment. What happens between acceptance and arrival determines whether the student shows up mentally committed or privately hedging.</a:t>
            </a:r>
            <a:endParaRPr b="0" i="0" sz="900" u="none" cap="none" strike="noStrike">
              <a:solidFill>
                <a:schemeClr val="dk1"/>
              </a:solidFill>
              <a:latin typeface="Calibri"/>
              <a:ea typeface="Calibri"/>
              <a:cs typeface="Calibri"/>
              <a:sym typeface="Calibri"/>
            </a:endParaRPr>
          </a:p>
        </p:txBody>
      </p:sp>
      <p:sp>
        <p:nvSpPr>
          <p:cNvPr id="553" name="Google Shape;553;p9"/>
          <p:cNvSpPr/>
          <p:nvPr/>
        </p:nvSpPr>
        <p:spPr>
          <a:xfrm>
            <a:off x="365760" y="1143000"/>
            <a:ext cx="2194560" cy="1463040"/>
          </a:xfrm>
          <a:prstGeom prst="rect">
            <a:avLst/>
          </a:prstGeom>
          <a:solidFill>
            <a:srgbClr val="002147"/>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4" name="Google Shape;554;p9"/>
          <p:cNvSpPr/>
          <p:nvPr/>
        </p:nvSpPr>
        <p:spPr>
          <a:xfrm>
            <a:off x="365760" y="1207008"/>
            <a:ext cx="2194560" cy="21945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CED1"/>
              </a:buClr>
              <a:buSzPts val="750"/>
              <a:buFont typeface="Montserrat"/>
              <a:buNone/>
            </a:pPr>
            <a:r>
              <a:rPr b="1" i="0" lang="en-US" sz="750" u="none" cap="none" strike="noStrike">
                <a:solidFill>
                  <a:srgbClr val="00CED1"/>
                </a:solidFill>
                <a:latin typeface="Montserrat"/>
                <a:ea typeface="Montserrat"/>
                <a:cs typeface="Montserrat"/>
                <a:sym typeface="Montserrat"/>
              </a:rPr>
              <a:t>MOMENT SCORE</a:t>
            </a:r>
            <a:endParaRPr b="0" i="0" sz="750" u="none" cap="none" strike="noStrike">
              <a:solidFill>
                <a:schemeClr val="dk1"/>
              </a:solidFill>
              <a:latin typeface="Calibri"/>
              <a:ea typeface="Calibri"/>
              <a:cs typeface="Calibri"/>
              <a:sym typeface="Calibri"/>
            </a:endParaRPr>
          </a:p>
        </p:txBody>
      </p:sp>
      <p:sp>
        <p:nvSpPr>
          <p:cNvPr id="555" name="Google Shape;555;p9"/>
          <p:cNvSpPr/>
          <p:nvPr/>
        </p:nvSpPr>
        <p:spPr>
          <a:xfrm>
            <a:off x="365760" y="1417320"/>
            <a:ext cx="2194560" cy="8229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4200"/>
              <a:buFont typeface="Montserrat"/>
              <a:buNone/>
            </a:pPr>
            <a:r>
              <a:rPr b="1" i="0" lang="en-US" sz="4200" u="none" cap="none" strike="noStrike">
                <a:solidFill>
                  <a:srgbClr val="FFFFFF"/>
                </a:solidFill>
                <a:latin typeface="Montserrat"/>
                <a:ea typeface="Montserrat"/>
                <a:cs typeface="Montserrat"/>
                <a:sym typeface="Montserrat"/>
              </a:rPr>
              <a:t>3.8</a:t>
            </a:r>
            <a:endParaRPr b="0" i="0" sz="4200" u="none" cap="none" strike="noStrike">
              <a:solidFill>
                <a:schemeClr val="dk1"/>
              </a:solidFill>
              <a:latin typeface="Calibri"/>
              <a:ea typeface="Calibri"/>
              <a:cs typeface="Calibri"/>
              <a:sym typeface="Calibri"/>
            </a:endParaRPr>
          </a:p>
        </p:txBody>
      </p:sp>
      <p:sp>
        <p:nvSpPr>
          <p:cNvPr id="556" name="Google Shape;556;p9"/>
          <p:cNvSpPr/>
          <p:nvPr/>
        </p:nvSpPr>
        <p:spPr>
          <a:xfrm>
            <a:off x="365760" y="2267712"/>
            <a:ext cx="2194560" cy="2286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0B4C8"/>
              </a:buClr>
              <a:buSzPts val="900"/>
              <a:buFont typeface="Calibri"/>
              <a:buNone/>
            </a:pPr>
            <a:r>
              <a:rPr b="0" i="0" lang="en-US" sz="900" u="none" cap="none" strike="noStrike">
                <a:solidFill>
                  <a:srgbClr val="A0B4C8"/>
                </a:solidFill>
                <a:latin typeface="Calibri"/>
                <a:ea typeface="Calibri"/>
                <a:cs typeface="Calibri"/>
                <a:sym typeface="Calibri"/>
              </a:rPr>
              <a:t>/ 10</a:t>
            </a:r>
            <a:endParaRPr b="0" i="0" sz="900" u="none" cap="none" strike="noStrike">
              <a:solidFill>
                <a:schemeClr val="dk1"/>
              </a:solidFill>
              <a:latin typeface="Calibri"/>
              <a:ea typeface="Calibri"/>
              <a:cs typeface="Calibri"/>
              <a:sym typeface="Calibri"/>
            </a:endParaRPr>
          </a:p>
        </p:txBody>
      </p:sp>
      <p:sp>
        <p:nvSpPr>
          <p:cNvPr id="557" name="Google Shape;557;p9"/>
          <p:cNvSpPr/>
          <p:nvPr/>
        </p:nvSpPr>
        <p:spPr>
          <a:xfrm>
            <a:off x="365760" y="2697480"/>
            <a:ext cx="2194560" cy="105156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8" name="Google Shape;558;p9"/>
          <p:cNvSpPr/>
          <p:nvPr/>
        </p:nvSpPr>
        <p:spPr>
          <a:xfrm>
            <a:off x="365760" y="2697480"/>
            <a:ext cx="54864" cy="105156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9" name="Google Shape;559;p9"/>
          <p:cNvSpPr/>
          <p:nvPr/>
        </p:nvSpPr>
        <p:spPr>
          <a:xfrm>
            <a:off x="502920" y="2743200"/>
            <a:ext cx="201168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650"/>
              <a:buFont typeface="Montserrat"/>
              <a:buNone/>
            </a:pPr>
            <a:r>
              <a:rPr b="1" i="0" lang="en-US" sz="650" u="none" cap="none" strike="noStrike">
                <a:solidFill>
                  <a:srgbClr val="002147"/>
                </a:solidFill>
                <a:latin typeface="Montserrat"/>
                <a:ea typeface="Montserrat"/>
                <a:cs typeface="Montserrat"/>
                <a:sym typeface="Montserrat"/>
              </a:rPr>
              <a:t>WHY THIS MATTERS</a:t>
            </a:r>
            <a:endParaRPr b="0" i="0" sz="650" u="none" cap="none" strike="noStrike">
              <a:solidFill>
                <a:schemeClr val="dk1"/>
              </a:solidFill>
              <a:latin typeface="Calibri"/>
              <a:ea typeface="Calibri"/>
              <a:cs typeface="Calibri"/>
              <a:sym typeface="Calibri"/>
            </a:endParaRPr>
          </a:p>
        </p:txBody>
      </p:sp>
      <p:sp>
        <p:nvSpPr>
          <p:cNvPr id="560" name="Google Shape;560;p9"/>
          <p:cNvSpPr/>
          <p:nvPr/>
        </p:nvSpPr>
        <p:spPr>
          <a:xfrm>
            <a:off x="502920" y="2944368"/>
            <a:ext cx="2011680" cy="7498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750"/>
              <a:buFont typeface="Calibri"/>
              <a:buNone/>
            </a:pPr>
            <a:r>
              <a:rPr b="0" i="0" lang="en-US" sz="750" u="none" cap="none" strike="noStrike">
                <a:solidFill>
                  <a:srgbClr val="4D4D4D"/>
                </a:solidFill>
                <a:latin typeface="Calibri"/>
                <a:ea typeface="Calibri"/>
                <a:cs typeface="Calibri"/>
                <a:sym typeface="Calibri"/>
              </a:rPr>
              <a:t>Offer-to-enrolment melt is generated at this moment. Students who accepted but remain uncertain look for a signal that the institution is glad they said yes. Silence or administration hardens uncertainty into withdrawal.</a:t>
            </a:r>
            <a:endParaRPr b="0" i="0" sz="750" u="none" cap="none" strike="noStrike">
              <a:solidFill>
                <a:schemeClr val="dk1"/>
              </a:solidFill>
              <a:latin typeface="Calibri"/>
              <a:ea typeface="Calibri"/>
              <a:cs typeface="Calibri"/>
              <a:sym typeface="Calibri"/>
            </a:endParaRPr>
          </a:p>
        </p:txBody>
      </p:sp>
      <p:sp>
        <p:nvSpPr>
          <p:cNvPr id="561" name="Google Shape;561;p9"/>
          <p:cNvSpPr/>
          <p:nvPr/>
        </p:nvSpPr>
        <p:spPr>
          <a:xfrm>
            <a:off x="365750" y="3840474"/>
            <a:ext cx="2194500" cy="86880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2" name="Google Shape;562;p9"/>
          <p:cNvSpPr/>
          <p:nvPr/>
        </p:nvSpPr>
        <p:spPr>
          <a:xfrm>
            <a:off x="457200" y="3886200"/>
            <a:ext cx="201168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0B4C8"/>
              </a:buClr>
              <a:buSzPts val="650"/>
              <a:buFont typeface="Montserrat"/>
              <a:buNone/>
            </a:pPr>
            <a:r>
              <a:rPr b="1" i="0" lang="en-US" sz="650" u="none" cap="none" strike="noStrike">
                <a:solidFill>
                  <a:srgbClr val="A0B4C8"/>
                </a:solidFill>
                <a:latin typeface="Montserrat"/>
                <a:ea typeface="Montserrat"/>
                <a:cs typeface="Montserrat"/>
                <a:sym typeface="Montserrat"/>
              </a:rPr>
              <a:t>ARTIFACT ASSESSED</a:t>
            </a:r>
            <a:endParaRPr b="0" i="0" sz="650" u="none" cap="none" strike="noStrike">
              <a:solidFill>
                <a:schemeClr val="dk1"/>
              </a:solidFill>
              <a:latin typeface="Calibri"/>
              <a:ea typeface="Calibri"/>
              <a:cs typeface="Calibri"/>
              <a:sym typeface="Calibri"/>
            </a:endParaRPr>
          </a:p>
        </p:txBody>
      </p:sp>
      <p:sp>
        <p:nvSpPr>
          <p:cNvPr id="563" name="Google Shape;563;p9"/>
          <p:cNvSpPr/>
          <p:nvPr/>
        </p:nvSpPr>
        <p:spPr>
          <a:xfrm>
            <a:off x="457200" y="4069080"/>
            <a:ext cx="2011680" cy="502920"/>
          </a:xfrm>
          <a:prstGeom prst="rect">
            <a:avLst/>
          </a:prstGeom>
          <a:noFill/>
          <a:ln>
            <a:noFill/>
          </a:ln>
        </p:spPr>
        <p:txBody>
          <a:bodyPr anchorCtr="0" anchor="t" bIns="45700" lIns="91425" spcFirstLastPara="1" rIns="91425" wrap="square" tIns="45700">
            <a:normAutofit/>
          </a:bodyPr>
          <a:lstStyle/>
          <a:p>
            <a:pPr indent="0" lvl="0" marL="0" marR="0" rtl="0" algn="l">
              <a:spcBef>
                <a:spcPts val="0"/>
              </a:spcBef>
              <a:spcAft>
                <a:spcPts val="0"/>
              </a:spcAft>
              <a:buClr>
                <a:srgbClr val="4D4D4D"/>
              </a:buClr>
              <a:buSzPts val="750"/>
              <a:buFont typeface="Calibri"/>
              <a:buNone/>
            </a:pPr>
            <a:r>
              <a:rPr lang="en-US" sz="750">
                <a:solidFill>
                  <a:srgbClr val="4D4D4D"/>
                </a:solidFill>
                <a:latin typeface="Calibri"/>
                <a:ea typeface="Calibri"/>
                <a:cs typeface="Calibri"/>
                <a:sym typeface="Calibri"/>
              </a:rPr>
              <a:t>Caerwen</a:t>
            </a:r>
            <a:r>
              <a:rPr b="0" i="0" lang="en-US" sz="750" u="none" cap="none" strike="noStrike">
                <a:solidFill>
                  <a:srgbClr val="4D4D4D"/>
                </a:solidFill>
                <a:latin typeface="Calibri"/>
                <a:ea typeface="Calibri"/>
                <a:cs typeface="Calibri"/>
                <a:sym typeface="Calibri"/>
              </a:rPr>
              <a:t> First Weeks / New Students pages (</a:t>
            </a:r>
            <a:r>
              <a:rPr lang="en-US" sz="750">
                <a:solidFill>
                  <a:srgbClr val="4D4D4D"/>
                </a:solidFill>
                <a:latin typeface="Calibri"/>
                <a:ea typeface="Calibri"/>
                <a:cs typeface="Calibri"/>
                <a:sym typeface="Calibri"/>
              </a:rPr>
              <a:t>cw.ac</a:t>
            </a:r>
            <a:r>
              <a:rPr b="0" i="0" lang="en-US" sz="750" u="none" cap="none" strike="noStrike">
                <a:solidFill>
                  <a:srgbClr val="4D4D4D"/>
                </a:solidFill>
                <a:latin typeface="Calibri"/>
                <a:ea typeface="Calibri"/>
                <a:cs typeface="Calibri"/>
                <a:sym typeface="Calibri"/>
              </a:rPr>
              <a:t>.uk/students/new) and associated pre-arrival materials. Reconstructed from web search and partial fetch; direct page returned 403.</a:t>
            </a:r>
            <a:endParaRPr b="0" i="0" sz="750" u="none" cap="none" strike="noStrike">
              <a:solidFill>
                <a:schemeClr val="dk1"/>
              </a:solidFill>
              <a:latin typeface="Calibri"/>
              <a:ea typeface="Calibri"/>
              <a:cs typeface="Calibri"/>
              <a:sym typeface="Calibri"/>
            </a:endParaRPr>
          </a:p>
        </p:txBody>
      </p:sp>
      <p:sp>
        <p:nvSpPr>
          <p:cNvPr id="564" name="Google Shape;564;p9"/>
          <p:cNvSpPr/>
          <p:nvPr/>
        </p:nvSpPr>
        <p:spPr>
          <a:xfrm>
            <a:off x="2743200" y="1143000"/>
            <a:ext cx="4480560" cy="594360"/>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5" name="Google Shape;565;p9"/>
          <p:cNvSpPr/>
          <p:nvPr/>
        </p:nvSpPr>
        <p:spPr>
          <a:xfrm>
            <a:off x="2834640" y="11887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900"/>
              <a:buFont typeface="Montserrat"/>
              <a:buNone/>
            </a:pPr>
            <a:r>
              <a:rPr b="1" i="0" lang="en-US" sz="900" u="none" cap="none" strike="noStrike">
                <a:solidFill>
                  <a:srgbClr val="C00000"/>
                </a:solidFill>
                <a:latin typeface="Montserrat"/>
                <a:ea typeface="Montserrat"/>
                <a:cs typeface="Montserrat"/>
                <a:sym typeface="Montserrat"/>
              </a:rPr>
              <a:t>Ethics</a:t>
            </a:r>
            <a:endParaRPr b="0" i="0" sz="900" u="none" cap="none" strike="noStrike">
              <a:solidFill>
                <a:schemeClr val="dk1"/>
              </a:solidFill>
              <a:latin typeface="Calibri"/>
              <a:ea typeface="Calibri"/>
              <a:cs typeface="Calibri"/>
              <a:sym typeface="Calibri"/>
            </a:endParaRPr>
          </a:p>
        </p:txBody>
      </p:sp>
      <p:sp>
        <p:nvSpPr>
          <p:cNvPr id="566" name="Google Shape;566;p9"/>
          <p:cNvSpPr/>
          <p:nvPr/>
        </p:nvSpPr>
        <p:spPr>
          <a:xfrm>
            <a:off x="6035040" y="11887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C00000"/>
              </a:buClr>
              <a:buSzPts val="1100"/>
              <a:buFont typeface="Montserrat"/>
              <a:buNone/>
            </a:pPr>
            <a:r>
              <a:rPr b="1" i="0" lang="en-US" sz="1100" u="none" cap="none" strike="noStrike">
                <a:solidFill>
                  <a:srgbClr val="C00000"/>
                </a:solidFill>
                <a:latin typeface="Montserrat"/>
                <a:ea typeface="Montserrat"/>
                <a:cs typeface="Montserrat"/>
                <a:sym typeface="Montserrat"/>
              </a:rPr>
              <a:t>2 / 10</a:t>
            </a:r>
            <a:endParaRPr b="0" i="0" sz="1100" u="none" cap="none" strike="noStrike">
              <a:solidFill>
                <a:schemeClr val="dk1"/>
              </a:solidFill>
              <a:latin typeface="Calibri"/>
              <a:ea typeface="Calibri"/>
              <a:cs typeface="Calibri"/>
              <a:sym typeface="Calibri"/>
            </a:endParaRPr>
          </a:p>
        </p:txBody>
      </p:sp>
      <p:sp>
        <p:nvSpPr>
          <p:cNvPr id="567" name="Google Shape;567;p9"/>
          <p:cNvSpPr/>
          <p:nvPr/>
        </p:nvSpPr>
        <p:spPr>
          <a:xfrm>
            <a:off x="2834640" y="1427066"/>
            <a:ext cx="841200" cy="13710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8" name="Google Shape;568;p9"/>
          <p:cNvSpPr/>
          <p:nvPr/>
        </p:nvSpPr>
        <p:spPr>
          <a:xfrm>
            <a:off x="2834640" y="1591417"/>
            <a:ext cx="4297800" cy="109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550"/>
              <a:buFont typeface="Calibri"/>
              <a:buNone/>
            </a:pPr>
            <a:r>
              <a:rPr b="0" i="1" lang="en-US" sz="550" u="none" cap="none" strike="noStrike">
                <a:solidFill>
                  <a:srgbClr val="C00000"/>
                </a:solidFill>
                <a:latin typeface="Calibri"/>
                <a:ea typeface="Calibri"/>
                <a:cs typeface="Calibri"/>
                <a:sym typeface="Calibri"/>
              </a:rPr>
              <a:t>""Before you can formally matriculate as a student of the University, there are a number of actions you need to complete." The first sentence a newly accepted </a:t>
            </a:r>
            <a:r>
              <a:rPr i="1" lang="en-US" sz="550">
                <a:solidFill>
                  <a:srgbClr val="C00000"/>
                </a:solidFill>
                <a:latin typeface="Calibri"/>
                <a:ea typeface="Calibri"/>
                <a:cs typeface="Calibri"/>
                <a:sym typeface="Calibri"/>
              </a:rPr>
              <a:t>Caerwen</a:t>
            </a:r>
            <a:r>
              <a:rPr b="0" i="1" lang="en-US" sz="550" u="none" cap="none" strike="noStrike">
                <a:solidFill>
                  <a:srgbClr val="C00000"/>
                </a:solidFill>
                <a:latin typeface="Calibri"/>
                <a:ea typeface="Calibri"/>
                <a:cs typeface="Calibri"/>
                <a:sym typeface="Calibri"/>
              </a:rPr>
              <a:t> student reads is a compliance statement, not a welcome."</a:t>
            </a:r>
            <a:endParaRPr b="0" i="0" sz="550" u="none" cap="none" strike="noStrike">
              <a:solidFill>
                <a:schemeClr val="dk1"/>
              </a:solidFill>
              <a:latin typeface="Calibri"/>
              <a:ea typeface="Calibri"/>
              <a:cs typeface="Calibri"/>
              <a:sym typeface="Calibri"/>
            </a:endParaRPr>
          </a:p>
        </p:txBody>
      </p:sp>
      <p:sp>
        <p:nvSpPr>
          <p:cNvPr id="569" name="Google Shape;569;p9"/>
          <p:cNvSpPr/>
          <p:nvPr/>
        </p:nvSpPr>
        <p:spPr>
          <a:xfrm>
            <a:off x="2743200" y="1828800"/>
            <a:ext cx="4480560" cy="594360"/>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0" name="Google Shape;570;p9"/>
          <p:cNvSpPr/>
          <p:nvPr/>
        </p:nvSpPr>
        <p:spPr>
          <a:xfrm>
            <a:off x="2834640" y="18745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900"/>
              <a:buFont typeface="Montserrat"/>
              <a:buNone/>
            </a:pPr>
            <a:r>
              <a:rPr b="1" i="0" lang="en-US" sz="900" u="none" cap="none" strike="noStrike">
                <a:solidFill>
                  <a:srgbClr val="C00000"/>
                </a:solidFill>
                <a:latin typeface="Montserrat"/>
                <a:ea typeface="Montserrat"/>
                <a:cs typeface="Montserrat"/>
                <a:sym typeface="Montserrat"/>
              </a:rPr>
              <a:t>Play</a:t>
            </a:r>
            <a:endParaRPr b="0" i="0" sz="900" u="none" cap="none" strike="noStrike">
              <a:solidFill>
                <a:schemeClr val="dk1"/>
              </a:solidFill>
              <a:latin typeface="Calibri"/>
              <a:ea typeface="Calibri"/>
              <a:cs typeface="Calibri"/>
              <a:sym typeface="Calibri"/>
            </a:endParaRPr>
          </a:p>
        </p:txBody>
      </p:sp>
      <p:sp>
        <p:nvSpPr>
          <p:cNvPr id="571" name="Google Shape;571;p9"/>
          <p:cNvSpPr/>
          <p:nvPr/>
        </p:nvSpPr>
        <p:spPr>
          <a:xfrm>
            <a:off x="6035040" y="18745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C00000"/>
              </a:buClr>
              <a:buSzPts val="1100"/>
              <a:buFont typeface="Montserrat"/>
              <a:buNone/>
            </a:pPr>
            <a:r>
              <a:rPr b="1" i="0" lang="en-US" sz="1100" u="none" cap="none" strike="noStrike">
                <a:solidFill>
                  <a:srgbClr val="C00000"/>
                </a:solidFill>
                <a:latin typeface="Montserrat"/>
                <a:ea typeface="Montserrat"/>
                <a:cs typeface="Montserrat"/>
                <a:sym typeface="Montserrat"/>
              </a:rPr>
              <a:t>3 / 10</a:t>
            </a:r>
            <a:endParaRPr b="0" i="0" sz="1100" u="none" cap="none" strike="noStrike">
              <a:solidFill>
                <a:schemeClr val="dk1"/>
              </a:solidFill>
              <a:latin typeface="Calibri"/>
              <a:ea typeface="Calibri"/>
              <a:cs typeface="Calibri"/>
              <a:sym typeface="Calibri"/>
            </a:endParaRPr>
          </a:p>
        </p:txBody>
      </p:sp>
      <p:sp>
        <p:nvSpPr>
          <p:cNvPr id="572" name="Google Shape;572;p9"/>
          <p:cNvSpPr/>
          <p:nvPr/>
        </p:nvSpPr>
        <p:spPr>
          <a:xfrm>
            <a:off x="2834640" y="2121889"/>
            <a:ext cx="1261800" cy="13710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3" name="Google Shape;573;p9"/>
          <p:cNvSpPr/>
          <p:nvPr/>
        </p:nvSpPr>
        <p:spPr>
          <a:xfrm>
            <a:off x="2834640" y="2268193"/>
            <a:ext cx="4297800" cy="109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550"/>
              <a:buFont typeface="Calibri"/>
              <a:buNone/>
            </a:pPr>
            <a:r>
              <a:rPr b="0" i="1" lang="en-US" sz="550" u="none" cap="none" strike="noStrike">
                <a:solidFill>
                  <a:srgbClr val="C00000"/>
                </a:solidFill>
                <a:latin typeface="Calibri"/>
                <a:ea typeface="Calibri"/>
                <a:cs typeface="Calibri"/>
                <a:sym typeface="Calibri"/>
              </a:rPr>
              <a:t>""You will be contacted by your college about college-specific arrangements." Belonging is delegated entirely to the college system; no central belonging signal in the University's own post-acceptance communication."</a:t>
            </a:r>
            <a:endParaRPr b="0" i="0" sz="550" u="none" cap="none" strike="noStrike">
              <a:solidFill>
                <a:schemeClr val="dk1"/>
              </a:solidFill>
              <a:latin typeface="Calibri"/>
              <a:ea typeface="Calibri"/>
              <a:cs typeface="Calibri"/>
              <a:sym typeface="Calibri"/>
            </a:endParaRPr>
          </a:p>
        </p:txBody>
      </p:sp>
      <p:sp>
        <p:nvSpPr>
          <p:cNvPr id="574" name="Google Shape;574;p9"/>
          <p:cNvSpPr/>
          <p:nvPr/>
        </p:nvSpPr>
        <p:spPr>
          <a:xfrm>
            <a:off x="2743200" y="25146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5" name="Google Shape;575;p9"/>
          <p:cNvSpPr/>
          <p:nvPr/>
        </p:nvSpPr>
        <p:spPr>
          <a:xfrm>
            <a:off x="2834640" y="25603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Excellence</a:t>
            </a:r>
            <a:endParaRPr b="0" i="0" sz="900" u="none" cap="none" strike="noStrike">
              <a:solidFill>
                <a:schemeClr val="dk1"/>
              </a:solidFill>
              <a:latin typeface="Calibri"/>
              <a:ea typeface="Calibri"/>
              <a:cs typeface="Calibri"/>
              <a:sym typeface="Calibri"/>
            </a:endParaRPr>
          </a:p>
        </p:txBody>
      </p:sp>
      <p:sp>
        <p:nvSpPr>
          <p:cNvPr id="576" name="Google Shape;576;p9"/>
          <p:cNvSpPr/>
          <p:nvPr/>
        </p:nvSpPr>
        <p:spPr>
          <a:xfrm>
            <a:off x="6035040" y="25603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5 / 10</a:t>
            </a:r>
            <a:endParaRPr b="0" i="0" sz="1100" u="none" cap="none" strike="noStrike">
              <a:solidFill>
                <a:schemeClr val="dk1"/>
              </a:solidFill>
              <a:latin typeface="Calibri"/>
              <a:ea typeface="Calibri"/>
              <a:cs typeface="Calibri"/>
              <a:sym typeface="Calibri"/>
            </a:endParaRPr>
          </a:p>
        </p:txBody>
      </p:sp>
      <p:sp>
        <p:nvSpPr>
          <p:cNvPr id="577" name="Google Shape;577;p9"/>
          <p:cNvSpPr/>
          <p:nvPr/>
        </p:nvSpPr>
        <p:spPr>
          <a:xfrm>
            <a:off x="2834640" y="2843784"/>
            <a:ext cx="2103120"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8" name="Google Shape;578;p9"/>
          <p:cNvSpPr/>
          <p:nvPr/>
        </p:nvSpPr>
        <p:spPr>
          <a:xfrm>
            <a:off x="2743200" y="32004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9" name="Google Shape;579;p9"/>
          <p:cNvSpPr/>
          <p:nvPr/>
        </p:nvSpPr>
        <p:spPr>
          <a:xfrm>
            <a:off x="2834640" y="32461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Aesthetics</a:t>
            </a:r>
            <a:endParaRPr b="0" i="0" sz="900" u="none" cap="none" strike="noStrike">
              <a:solidFill>
                <a:schemeClr val="dk1"/>
              </a:solidFill>
              <a:latin typeface="Calibri"/>
              <a:ea typeface="Calibri"/>
              <a:cs typeface="Calibri"/>
              <a:sym typeface="Calibri"/>
            </a:endParaRPr>
          </a:p>
        </p:txBody>
      </p:sp>
      <p:sp>
        <p:nvSpPr>
          <p:cNvPr id="580" name="Google Shape;580;p9"/>
          <p:cNvSpPr/>
          <p:nvPr/>
        </p:nvSpPr>
        <p:spPr>
          <a:xfrm>
            <a:off x="6035040" y="32461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4 / 10</a:t>
            </a:r>
            <a:endParaRPr b="0" i="0" sz="1100" u="none" cap="none" strike="noStrike">
              <a:solidFill>
                <a:schemeClr val="dk1"/>
              </a:solidFill>
              <a:latin typeface="Calibri"/>
              <a:ea typeface="Calibri"/>
              <a:cs typeface="Calibri"/>
              <a:sym typeface="Calibri"/>
            </a:endParaRPr>
          </a:p>
        </p:txBody>
      </p:sp>
      <p:sp>
        <p:nvSpPr>
          <p:cNvPr id="581" name="Google Shape;581;p9"/>
          <p:cNvSpPr/>
          <p:nvPr/>
        </p:nvSpPr>
        <p:spPr>
          <a:xfrm>
            <a:off x="2834640" y="3484466"/>
            <a:ext cx="1682400" cy="13710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2" name="Google Shape;582;p9"/>
          <p:cNvSpPr/>
          <p:nvPr/>
        </p:nvSpPr>
        <p:spPr>
          <a:xfrm>
            <a:off x="2834640" y="3648817"/>
            <a:ext cx="4297800" cy="109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550"/>
              <a:buFont typeface="Calibri"/>
              <a:buNone/>
            </a:pPr>
            <a:r>
              <a:rPr b="0" i="1" lang="en-US" sz="550" u="none" cap="none" strike="noStrike">
                <a:solidFill>
                  <a:srgbClr val="7D6608"/>
                </a:solidFill>
                <a:latin typeface="Calibri"/>
                <a:ea typeface="Calibri"/>
                <a:cs typeface="Calibri"/>
                <a:sym typeface="Calibri"/>
              </a:rPr>
              <a:t>"Post-acceptance materials are predominantly text-heavy administrative instructions without the visual and tonal quality that characterises </a:t>
            </a:r>
            <a:r>
              <a:rPr i="1" lang="en-US" sz="550">
                <a:solidFill>
                  <a:srgbClr val="7D6608"/>
                </a:solidFill>
                <a:latin typeface="Calibri"/>
                <a:ea typeface="Calibri"/>
                <a:cs typeface="Calibri"/>
                <a:sym typeface="Calibri"/>
              </a:rPr>
              <a:t>Caerwen</a:t>
            </a:r>
            <a:r>
              <a:rPr b="0" i="1" lang="en-US" sz="550" u="none" cap="none" strike="noStrike">
                <a:solidFill>
                  <a:srgbClr val="7D6608"/>
                </a:solidFill>
                <a:latin typeface="Calibri"/>
                <a:ea typeface="Calibri"/>
                <a:cs typeface="Calibri"/>
                <a:sym typeface="Calibri"/>
              </a:rPr>
              <a:t>'s Open Day communications."</a:t>
            </a:r>
            <a:endParaRPr b="0" i="0" sz="550" u="none" cap="none" strike="noStrike">
              <a:solidFill>
                <a:schemeClr val="dk1"/>
              </a:solidFill>
              <a:latin typeface="Calibri"/>
              <a:ea typeface="Calibri"/>
              <a:cs typeface="Calibri"/>
              <a:sym typeface="Calibri"/>
            </a:endParaRPr>
          </a:p>
        </p:txBody>
      </p:sp>
      <p:sp>
        <p:nvSpPr>
          <p:cNvPr id="583" name="Google Shape;583;p9"/>
          <p:cNvSpPr/>
          <p:nvPr/>
        </p:nvSpPr>
        <p:spPr>
          <a:xfrm>
            <a:off x="7360920" y="11430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4" name="Google Shape;584;p9"/>
          <p:cNvSpPr/>
          <p:nvPr/>
        </p:nvSpPr>
        <p:spPr>
          <a:xfrm>
            <a:off x="7452360" y="11887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Efficiency</a:t>
            </a:r>
            <a:endParaRPr b="0" i="0" sz="900" u="none" cap="none" strike="noStrike">
              <a:solidFill>
                <a:schemeClr val="dk1"/>
              </a:solidFill>
              <a:latin typeface="Calibri"/>
              <a:ea typeface="Calibri"/>
              <a:cs typeface="Calibri"/>
              <a:sym typeface="Calibri"/>
            </a:endParaRPr>
          </a:p>
        </p:txBody>
      </p:sp>
      <p:sp>
        <p:nvSpPr>
          <p:cNvPr id="585" name="Google Shape;585;p9"/>
          <p:cNvSpPr/>
          <p:nvPr/>
        </p:nvSpPr>
        <p:spPr>
          <a:xfrm>
            <a:off x="10652760" y="11887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6 / 10</a:t>
            </a:r>
            <a:endParaRPr b="0" i="0" sz="1100" u="none" cap="none" strike="noStrike">
              <a:solidFill>
                <a:schemeClr val="dk1"/>
              </a:solidFill>
              <a:latin typeface="Calibri"/>
              <a:ea typeface="Calibri"/>
              <a:cs typeface="Calibri"/>
              <a:sym typeface="Calibri"/>
            </a:endParaRPr>
          </a:p>
        </p:txBody>
      </p:sp>
      <p:sp>
        <p:nvSpPr>
          <p:cNvPr id="586" name="Google Shape;586;p9"/>
          <p:cNvSpPr/>
          <p:nvPr/>
        </p:nvSpPr>
        <p:spPr>
          <a:xfrm>
            <a:off x="7452360" y="1472184"/>
            <a:ext cx="2523744"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7" name="Google Shape;587;p9"/>
          <p:cNvSpPr/>
          <p:nvPr/>
        </p:nvSpPr>
        <p:spPr>
          <a:xfrm>
            <a:off x="7360920" y="1828800"/>
            <a:ext cx="4480560" cy="594360"/>
          </a:xfrm>
          <a:prstGeom prst="rect">
            <a:avLst/>
          </a:prstGeom>
          <a:solidFill>
            <a:srgbClr val="FFC7C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8" name="Google Shape;588;p9"/>
          <p:cNvSpPr/>
          <p:nvPr/>
        </p:nvSpPr>
        <p:spPr>
          <a:xfrm>
            <a:off x="7452360" y="18745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900"/>
              <a:buFont typeface="Montserrat"/>
              <a:buNone/>
            </a:pPr>
            <a:r>
              <a:rPr b="1" i="0" lang="en-US" sz="900" u="none" cap="none" strike="noStrike">
                <a:solidFill>
                  <a:srgbClr val="C00000"/>
                </a:solidFill>
                <a:latin typeface="Montserrat"/>
                <a:ea typeface="Montserrat"/>
                <a:cs typeface="Montserrat"/>
                <a:sym typeface="Montserrat"/>
              </a:rPr>
              <a:t>Creativity</a:t>
            </a:r>
            <a:endParaRPr b="0" i="0" sz="900" u="none" cap="none" strike="noStrike">
              <a:solidFill>
                <a:schemeClr val="dk1"/>
              </a:solidFill>
              <a:latin typeface="Calibri"/>
              <a:ea typeface="Calibri"/>
              <a:cs typeface="Calibri"/>
              <a:sym typeface="Calibri"/>
            </a:endParaRPr>
          </a:p>
        </p:txBody>
      </p:sp>
      <p:sp>
        <p:nvSpPr>
          <p:cNvPr id="589" name="Google Shape;589;p9"/>
          <p:cNvSpPr/>
          <p:nvPr/>
        </p:nvSpPr>
        <p:spPr>
          <a:xfrm>
            <a:off x="10652760" y="18745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C00000"/>
              </a:buClr>
              <a:buSzPts val="1100"/>
              <a:buFont typeface="Montserrat"/>
              <a:buNone/>
            </a:pPr>
            <a:r>
              <a:rPr b="1" i="0" lang="en-US" sz="1100" u="none" cap="none" strike="noStrike">
                <a:solidFill>
                  <a:srgbClr val="C00000"/>
                </a:solidFill>
                <a:latin typeface="Montserrat"/>
                <a:ea typeface="Montserrat"/>
                <a:cs typeface="Montserrat"/>
                <a:sym typeface="Montserrat"/>
              </a:rPr>
              <a:t>2 / 10</a:t>
            </a:r>
            <a:endParaRPr b="0" i="0" sz="1100" u="none" cap="none" strike="noStrike">
              <a:solidFill>
                <a:schemeClr val="dk1"/>
              </a:solidFill>
              <a:latin typeface="Calibri"/>
              <a:ea typeface="Calibri"/>
              <a:cs typeface="Calibri"/>
              <a:sym typeface="Calibri"/>
            </a:endParaRPr>
          </a:p>
        </p:txBody>
      </p:sp>
      <p:sp>
        <p:nvSpPr>
          <p:cNvPr id="590" name="Google Shape;590;p9"/>
          <p:cNvSpPr/>
          <p:nvPr/>
        </p:nvSpPr>
        <p:spPr>
          <a:xfrm>
            <a:off x="7452360" y="2103842"/>
            <a:ext cx="841200" cy="137100"/>
          </a:xfrm>
          <a:prstGeom prst="rect">
            <a:avLst/>
          </a:prstGeom>
          <a:solidFill>
            <a:srgbClr val="C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1" name="Google Shape;591;p9"/>
          <p:cNvSpPr/>
          <p:nvPr/>
        </p:nvSpPr>
        <p:spPr>
          <a:xfrm>
            <a:off x="7452360" y="2268193"/>
            <a:ext cx="4297800" cy="109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550"/>
              <a:buFont typeface="Calibri"/>
              <a:buNone/>
            </a:pPr>
            <a:r>
              <a:rPr b="0" i="1" lang="en-US" sz="550" u="none" cap="none" strike="noStrike">
                <a:solidFill>
                  <a:srgbClr val="C00000"/>
                </a:solidFill>
                <a:latin typeface="Calibri"/>
                <a:ea typeface="Calibri"/>
                <a:cs typeface="Calibri"/>
                <a:sym typeface="Calibri"/>
              </a:rPr>
              <a:t>""Please complete the University's online training modules before you arrive." The moment of academic commitment opens with a compliance checklist rather than an intellectual invitation."</a:t>
            </a:r>
            <a:endParaRPr b="0" i="0" sz="550" u="none" cap="none" strike="noStrike">
              <a:solidFill>
                <a:schemeClr val="dk1"/>
              </a:solidFill>
              <a:latin typeface="Calibri"/>
              <a:ea typeface="Calibri"/>
              <a:cs typeface="Calibri"/>
              <a:sym typeface="Calibri"/>
            </a:endParaRPr>
          </a:p>
        </p:txBody>
      </p:sp>
      <p:sp>
        <p:nvSpPr>
          <p:cNvPr id="592" name="Google Shape;592;p9"/>
          <p:cNvSpPr/>
          <p:nvPr/>
        </p:nvSpPr>
        <p:spPr>
          <a:xfrm>
            <a:off x="7360920" y="25146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3" name="Google Shape;593;p9"/>
          <p:cNvSpPr/>
          <p:nvPr/>
        </p:nvSpPr>
        <p:spPr>
          <a:xfrm>
            <a:off x="7452360" y="25603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Esteem</a:t>
            </a:r>
            <a:endParaRPr b="0" i="0" sz="900" u="none" cap="none" strike="noStrike">
              <a:solidFill>
                <a:schemeClr val="dk1"/>
              </a:solidFill>
              <a:latin typeface="Calibri"/>
              <a:ea typeface="Calibri"/>
              <a:cs typeface="Calibri"/>
              <a:sym typeface="Calibri"/>
            </a:endParaRPr>
          </a:p>
        </p:txBody>
      </p:sp>
      <p:sp>
        <p:nvSpPr>
          <p:cNvPr id="594" name="Google Shape;594;p9"/>
          <p:cNvSpPr/>
          <p:nvPr/>
        </p:nvSpPr>
        <p:spPr>
          <a:xfrm>
            <a:off x="10652760" y="25603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5 / 10</a:t>
            </a:r>
            <a:endParaRPr b="0" i="0" sz="1100" u="none" cap="none" strike="noStrike">
              <a:solidFill>
                <a:schemeClr val="dk1"/>
              </a:solidFill>
              <a:latin typeface="Calibri"/>
              <a:ea typeface="Calibri"/>
              <a:cs typeface="Calibri"/>
              <a:sym typeface="Calibri"/>
            </a:endParaRPr>
          </a:p>
        </p:txBody>
      </p:sp>
      <p:sp>
        <p:nvSpPr>
          <p:cNvPr id="595" name="Google Shape;595;p9"/>
          <p:cNvSpPr/>
          <p:nvPr/>
        </p:nvSpPr>
        <p:spPr>
          <a:xfrm>
            <a:off x="7452360" y="2843784"/>
            <a:ext cx="2103120"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6" name="Google Shape;596;p9"/>
          <p:cNvSpPr/>
          <p:nvPr/>
        </p:nvSpPr>
        <p:spPr>
          <a:xfrm>
            <a:off x="7360920" y="3200400"/>
            <a:ext cx="4480560" cy="594360"/>
          </a:xfrm>
          <a:prstGeom prst="rect">
            <a:avLst/>
          </a:prstGeom>
          <a:solidFill>
            <a:srgbClr val="FFE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7" name="Google Shape;597;p9"/>
          <p:cNvSpPr/>
          <p:nvPr/>
        </p:nvSpPr>
        <p:spPr>
          <a:xfrm>
            <a:off x="7452360" y="3246120"/>
            <a:ext cx="292608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D6608"/>
              </a:buClr>
              <a:buSzPts val="900"/>
              <a:buFont typeface="Montserrat"/>
              <a:buNone/>
            </a:pPr>
            <a:r>
              <a:rPr b="1" i="0" lang="en-US" sz="900" u="none" cap="none" strike="noStrike">
                <a:solidFill>
                  <a:srgbClr val="7D6608"/>
                </a:solidFill>
                <a:latin typeface="Montserrat"/>
                <a:ea typeface="Montserrat"/>
                <a:cs typeface="Montserrat"/>
                <a:sym typeface="Montserrat"/>
              </a:rPr>
              <a:t>Status</a:t>
            </a:r>
            <a:endParaRPr b="0" i="0" sz="900" u="none" cap="none" strike="noStrike">
              <a:solidFill>
                <a:schemeClr val="dk1"/>
              </a:solidFill>
              <a:latin typeface="Calibri"/>
              <a:ea typeface="Calibri"/>
              <a:cs typeface="Calibri"/>
              <a:sym typeface="Calibri"/>
            </a:endParaRPr>
          </a:p>
        </p:txBody>
      </p:sp>
      <p:sp>
        <p:nvSpPr>
          <p:cNvPr id="598" name="Google Shape;598;p9"/>
          <p:cNvSpPr/>
          <p:nvPr/>
        </p:nvSpPr>
        <p:spPr>
          <a:xfrm>
            <a:off x="10652760" y="3246120"/>
            <a:ext cx="109728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D6608"/>
              </a:buClr>
              <a:buSzPts val="1100"/>
              <a:buFont typeface="Montserrat"/>
              <a:buNone/>
            </a:pPr>
            <a:r>
              <a:rPr b="1" i="0" lang="en-US" sz="1100" u="none" cap="none" strike="noStrike">
                <a:solidFill>
                  <a:srgbClr val="7D6608"/>
                </a:solidFill>
                <a:latin typeface="Montserrat"/>
                <a:ea typeface="Montserrat"/>
                <a:cs typeface="Montserrat"/>
                <a:sym typeface="Montserrat"/>
              </a:rPr>
              <a:t>4 / 10</a:t>
            </a:r>
            <a:endParaRPr b="0" i="0" sz="1100" u="none" cap="none" strike="noStrike">
              <a:solidFill>
                <a:schemeClr val="dk1"/>
              </a:solidFill>
              <a:latin typeface="Calibri"/>
              <a:ea typeface="Calibri"/>
              <a:cs typeface="Calibri"/>
              <a:sym typeface="Calibri"/>
            </a:endParaRPr>
          </a:p>
        </p:txBody>
      </p:sp>
      <p:sp>
        <p:nvSpPr>
          <p:cNvPr id="599" name="Google Shape;599;p9"/>
          <p:cNvSpPr/>
          <p:nvPr/>
        </p:nvSpPr>
        <p:spPr>
          <a:xfrm>
            <a:off x="7452360" y="3529584"/>
            <a:ext cx="1682496" cy="137160"/>
          </a:xfrm>
          <a:prstGeom prst="rect">
            <a:avLst/>
          </a:prstGeom>
          <a:solidFill>
            <a:srgbClr val="7D660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0" name="Google Shape;600;p9"/>
          <p:cNvSpPr/>
          <p:nvPr/>
        </p:nvSpPr>
        <p:spPr>
          <a:xfrm>
            <a:off x="2743200" y="3931920"/>
            <a:ext cx="9079992" cy="777240"/>
          </a:xfrm>
          <a:prstGeom prst="rect">
            <a:avLst/>
          </a:prstGeom>
          <a:solidFill>
            <a:srgbClr val="001530"/>
          </a:solidFill>
          <a:ln>
            <a:noFill/>
          </a:ln>
          <a:effectLst>
            <a:outerShdw blurRad="101600" rotWithShape="0" algn="bl" dir="8100000" dist="381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1" name="Google Shape;601;p9"/>
          <p:cNvSpPr/>
          <p:nvPr/>
        </p:nvSpPr>
        <p:spPr>
          <a:xfrm>
            <a:off x="2743200" y="3931920"/>
            <a:ext cx="73152" cy="77724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2" name="Google Shape;602;p9"/>
          <p:cNvSpPr/>
          <p:nvPr/>
        </p:nvSpPr>
        <p:spPr>
          <a:xfrm>
            <a:off x="2926080" y="4005072"/>
            <a:ext cx="8805672"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950"/>
              <a:buFont typeface="Calibri"/>
              <a:buNone/>
            </a:pPr>
            <a:r>
              <a:rPr b="0" i="1" lang="en-US" sz="950" u="none" cap="none" strike="noStrike">
                <a:solidFill>
                  <a:srgbClr val="FFFFFF"/>
                </a:solidFill>
                <a:latin typeface="Calibri"/>
                <a:ea typeface="Calibri"/>
                <a:cs typeface="Calibri"/>
                <a:sym typeface="Calibri"/>
              </a:rPr>
              <a:t>"Before you can formally matriculate as a student of the University, there are a number of actions you need to complete."</a:t>
            </a:r>
            <a:endParaRPr b="0" i="0" sz="950" u="none" cap="none" strike="noStrike">
              <a:solidFill>
                <a:schemeClr val="dk1"/>
              </a:solidFill>
              <a:latin typeface="Calibri"/>
              <a:ea typeface="Calibri"/>
              <a:cs typeface="Calibri"/>
              <a:sym typeface="Calibri"/>
            </a:endParaRPr>
          </a:p>
        </p:txBody>
      </p:sp>
      <p:sp>
        <p:nvSpPr>
          <p:cNvPr id="603" name="Google Shape;603;p9"/>
          <p:cNvSpPr/>
          <p:nvPr/>
        </p:nvSpPr>
        <p:spPr>
          <a:xfrm>
            <a:off x="2926080" y="4480560"/>
            <a:ext cx="8805672"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CED1"/>
              </a:buClr>
              <a:buSzPts val="750"/>
              <a:buFont typeface="Calibri"/>
              <a:buNone/>
            </a:pPr>
            <a:r>
              <a:rPr b="0" i="1" lang="en-US" sz="750" u="none" cap="none" strike="noStrike">
                <a:solidFill>
                  <a:srgbClr val="00CED1"/>
                </a:solidFill>
                <a:latin typeface="Calibri"/>
                <a:ea typeface="Calibri"/>
                <a:cs typeface="Calibri"/>
                <a:sym typeface="Calibri"/>
              </a:rPr>
              <a:t>Source: </a:t>
            </a:r>
            <a:r>
              <a:rPr i="1" lang="en-US" sz="750">
                <a:solidFill>
                  <a:srgbClr val="00CED1"/>
                </a:solidFill>
                <a:latin typeface="Calibri"/>
                <a:ea typeface="Calibri"/>
                <a:cs typeface="Calibri"/>
                <a:sym typeface="Calibri"/>
              </a:rPr>
              <a:t>Caerwen</a:t>
            </a:r>
            <a:r>
              <a:rPr b="0" i="1" lang="en-US" sz="750" u="none" cap="none" strike="noStrike">
                <a:solidFill>
                  <a:srgbClr val="00CED1"/>
                </a:solidFill>
                <a:latin typeface="Calibri"/>
                <a:ea typeface="Calibri"/>
                <a:cs typeface="Calibri"/>
                <a:sym typeface="Calibri"/>
              </a:rPr>
              <a:t> New Students pages, sourced via web search April 2026</a:t>
            </a:r>
            <a:endParaRPr b="0" i="0" sz="750" u="none" cap="none" strike="noStrike">
              <a:solidFill>
                <a:schemeClr val="dk1"/>
              </a:solidFill>
              <a:latin typeface="Calibri"/>
              <a:ea typeface="Calibri"/>
              <a:cs typeface="Calibri"/>
              <a:sym typeface="Calibri"/>
            </a:endParaRPr>
          </a:p>
        </p:txBody>
      </p:sp>
      <p:sp>
        <p:nvSpPr>
          <p:cNvPr id="604" name="Google Shape;604;p9"/>
          <p:cNvSpPr/>
          <p:nvPr/>
        </p:nvSpPr>
        <p:spPr>
          <a:xfrm>
            <a:off x="365760" y="5029200"/>
            <a:ext cx="11457432" cy="1188720"/>
          </a:xfrm>
          <a:prstGeom prst="rect">
            <a:avLst/>
          </a:prstGeom>
          <a:solidFill>
            <a:srgbClr val="F2F6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5" name="Google Shape;605;p9"/>
          <p:cNvSpPr/>
          <p:nvPr/>
        </p:nvSpPr>
        <p:spPr>
          <a:xfrm>
            <a:off x="365760" y="5029200"/>
            <a:ext cx="54864" cy="1188720"/>
          </a:xfrm>
          <a:prstGeom prst="rect">
            <a:avLst/>
          </a:prstGeom>
          <a:solidFill>
            <a:srgbClr val="00CE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6" name="Google Shape;606;p9"/>
          <p:cNvSpPr/>
          <p:nvPr/>
        </p:nvSpPr>
        <p:spPr>
          <a:xfrm>
            <a:off x="548640" y="5074920"/>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76221"/>
              </a:buClr>
              <a:buSzPts val="800"/>
              <a:buFont typeface="Montserrat"/>
              <a:buNone/>
            </a:pPr>
            <a:r>
              <a:rPr b="1" i="0" lang="en-US" sz="800" u="none" cap="none" strike="noStrike">
                <a:solidFill>
                  <a:srgbClr val="276221"/>
                </a:solidFill>
                <a:latin typeface="Montserrat"/>
                <a:ea typeface="Montserrat"/>
                <a:cs typeface="Montserrat"/>
                <a:sym typeface="Montserrat"/>
              </a:rPr>
              <a:t>Key Strength</a:t>
            </a:r>
            <a:endParaRPr b="0" i="0" sz="800" u="none" cap="none" strike="noStrike">
              <a:solidFill>
                <a:schemeClr val="dk1"/>
              </a:solidFill>
              <a:latin typeface="Calibri"/>
              <a:ea typeface="Calibri"/>
              <a:cs typeface="Calibri"/>
              <a:sym typeface="Calibri"/>
            </a:endParaRPr>
          </a:p>
        </p:txBody>
      </p:sp>
      <p:sp>
        <p:nvSpPr>
          <p:cNvPr id="607" name="Google Shape;607;p9"/>
          <p:cNvSpPr/>
          <p:nvPr/>
        </p:nvSpPr>
        <p:spPr>
          <a:xfrm>
            <a:off x="548640" y="5276088"/>
            <a:ext cx="347472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The pre-arrival task list is operationally complete: matriculation requirements, IT account setup, and compliance training are clearly signposted.</a:t>
            </a:r>
            <a:endParaRPr b="0" i="0" sz="850" u="none" cap="none" strike="noStrike">
              <a:solidFill>
                <a:schemeClr val="dk1"/>
              </a:solidFill>
              <a:latin typeface="Calibri"/>
              <a:ea typeface="Calibri"/>
              <a:cs typeface="Calibri"/>
              <a:sym typeface="Calibri"/>
            </a:endParaRPr>
          </a:p>
        </p:txBody>
      </p:sp>
      <p:sp>
        <p:nvSpPr>
          <p:cNvPr id="608" name="Google Shape;608;p9"/>
          <p:cNvSpPr/>
          <p:nvPr/>
        </p:nvSpPr>
        <p:spPr>
          <a:xfrm>
            <a:off x="4206240" y="5074920"/>
            <a:ext cx="347472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0000"/>
              </a:buClr>
              <a:buSzPts val="800"/>
              <a:buFont typeface="Montserrat"/>
              <a:buNone/>
            </a:pPr>
            <a:r>
              <a:rPr b="1" i="0" lang="en-US" sz="800" u="none" cap="none" strike="noStrike">
                <a:solidFill>
                  <a:srgbClr val="C00000"/>
                </a:solidFill>
                <a:latin typeface="Montserrat"/>
                <a:ea typeface="Montserrat"/>
                <a:cs typeface="Montserrat"/>
                <a:sym typeface="Montserrat"/>
              </a:rPr>
              <a:t>Key Failure</a:t>
            </a:r>
            <a:endParaRPr b="0" i="0" sz="800" u="none" cap="none" strike="noStrike">
              <a:solidFill>
                <a:schemeClr val="dk1"/>
              </a:solidFill>
              <a:latin typeface="Calibri"/>
              <a:ea typeface="Calibri"/>
              <a:cs typeface="Calibri"/>
              <a:sym typeface="Calibri"/>
            </a:endParaRPr>
          </a:p>
        </p:txBody>
      </p:sp>
      <p:sp>
        <p:nvSpPr>
          <p:cNvPr id="609" name="Google Shape;609;p9"/>
          <p:cNvSpPr/>
          <p:nvPr/>
        </p:nvSpPr>
        <p:spPr>
          <a:xfrm>
            <a:off x="4206240" y="5276088"/>
            <a:ext cx="347472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The central University's post-acceptance communication opens with compliance, not belonging. The student who has just made the most significant educational decision of their life is told what they must do before being told what they are about to become.</a:t>
            </a:r>
            <a:endParaRPr b="0" i="0" sz="850" u="none" cap="none" strike="noStrike">
              <a:solidFill>
                <a:schemeClr val="dk1"/>
              </a:solidFill>
              <a:latin typeface="Calibri"/>
              <a:ea typeface="Calibri"/>
              <a:cs typeface="Calibri"/>
              <a:sym typeface="Calibri"/>
            </a:endParaRPr>
          </a:p>
        </p:txBody>
      </p:sp>
      <p:sp>
        <p:nvSpPr>
          <p:cNvPr id="610" name="Google Shape;610;p9"/>
          <p:cNvSpPr/>
          <p:nvPr/>
        </p:nvSpPr>
        <p:spPr>
          <a:xfrm>
            <a:off x="7863840" y="5074920"/>
            <a:ext cx="3749040" cy="2011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147"/>
              </a:buClr>
              <a:buSzPts val="800"/>
              <a:buFont typeface="Montserrat"/>
              <a:buNone/>
            </a:pPr>
            <a:r>
              <a:rPr b="1" i="0" lang="en-US" sz="800" u="none" cap="none" strike="noStrike">
                <a:solidFill>
                  <a:srgbClr val="002147"/>
                </a:solidFill>
                <a:latin typeface="Montserrat"/>
                <a:ea typeface="Montserrat"/>
                <a:cs typeface="Montserrat"/>
                <a:sym typeface="Montserrat"/>
              </a:rPr>
              <a:t>Strategic Implication</a:t>
            </a:r>
            <a:endParaRPr b="0" i="0" sz="800" u="none" cap="none" strike="noStrike">
              <a:solidFill>
                <a:schemeClr val="dk1"/>
              </a:solidFill>
              <a:latin typeface="Calibri"/>
              <a:ea typeface="Calibri"/>
              <a:cs typeface="Calibri"/>
              <a:sym typeface="Calibri"/>
            </a:endParaRPr>
          </a:p>
        </p:txBody>
      </p:sp>
      <p:sp>
        <p:nvSpPr>
          <p:cNvPr id="611" name="Google Shape;611;p9"/>
          <p:cNvSpPr/>
          <p:nvPr/>
        </p:nvSpPr>
        <p:spPr>
          <a:xfrm>
            <a:off x="7863840" y="5276088"/>
            <a:ext cx="3749040" cy="8686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4D4D4D"/>
              </a:buClr>
              <a:buSzPts val="850"/>
              <a:buFont typeface="Calibri"/>
              <a:buNone/>
            </a:pPr>
            <a:r>
              <a:rPr b="0" i="0" lang="en-US" sz="850" u="none" cap="none" strike="noStrike">
                <a:solidFill>
                  <a:srgbClr val="4D4D4D"/>
                </a:solidFill>
                <a:latin typeface="Calibri"/>
                <a:ea typeface="Calibri"/>
                <a:cs typeface="Calibri"/>
                <a:sym typeface="Calibri"/>
              </a:rPr>
              <a:t>Offer-to-enrolment melt is highest among students who said yes but remained privately uncertain. A post-acceptance communication that opens with a task list rather than a belonging statement is precisely the environment in which that uncertainty hardens into withdrawal.</a:t>
            </a:r>
            <a:endParaRPr b="0" i="0" sz="85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2026-04-29T21:04:24Z</dcterms:created>
  <dc:creator>PptxGenJS</dc:creator>
</cp:coreProperties>
</file>