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Lst>
  <p:sldSz cx="12192000" cy="6858000"/>
  <p:notesSz cx="6858000" cy="12192000"/>
  <p:embeddedFontLst>
    <p:embeddedFont>
      <p:font typeface="Montserrat" pitchFamily="2" charset="77"/>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4" roundtripDataSignature="AMtx7mgTxHlOOV8IW6spQw8l3+pJ9x1X1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67"/>
    <p:restoredTop sz="94640"/>
  </p:normalViewPr>
  <p:slideViewPr>
    <p:cSldViewPr snapToGrid="0" showGuides="1">
      <p:cViewPr varScale="1">
        <p:scale>
          <a:sx n="97" d="100"/>
          <a:sy n="97" d="100"/>
        </p:scale>
        <p:origin x="856"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customschemas.google.com/relationships/presentationmetadata" Target="metadata"/><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
        <p:cNvGrpSpPr/>
        <p:nvPr/>
      </p:nvGrpSpPr>
      <p:grpSpPr>
        <a:xfrm>
          <a:off x="0" y="0"/>
          <a:ext cx="0" cy="0"/>
          <a:chOff x="0" y="0"/>
          <a:chExt cx="0" cy="0"/>
        </a:xfrm>
      </p:grpSpPr>
      <p:sp>
        <p:nvSpPr>
          <p:cNvPr id="12" name="Google Shape;1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 name="Google Shape;13;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 name="Google Shape;14;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56" name="Google Shape;456;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57" name="Google Shape;457;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4"/>
        <p:cNvGrpSpPr/>
        <p:nvPr/>
      </p:nvGrpSpPr>
      <p:grpSpPr>
        <a:xfrm>
          <a:off x="0" y="0"/>
          <a:ext cx="0" cy="0"/>
          <a:chOff x="0" y="0"/>
          <a:chExt cx="0" cy="0"/>
        </a:xfrm>
      </p:grpSpPr>
      <p:sp>
        <p:nvSpPr>
          <p:cNvPr id="495" name="Google Shape;495;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96" name="Google Shape;496;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97" name="Google Shape;497;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6"/>
        <p:cNvGrpSpPr/>
        <p:nvPr/>
      </p:nvGrpSpPr>
      <p:grpSpPr>
        <a:xfrm>
          <a:off x="0" y="0"/>
          <a:ext cx="0" cy="0"/>
          <a:chOff x="0" y="0"/>
          <a:chExt cx="0" cy="0"/>
        </a:xfrm>
      </p:grpSpPr>
      <p:sp>
        <p:nvSpPr>
          <p:cNvPr id="537" name="Google Shape;537;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38" name="Google Shape;538;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39" name="Google Shape;539;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p:cNvGrpSpPr/>
        <p:nvPr/>
      </p:nvGrpSpPr>
      <p:grpSpPr>
        <a:xfrm>
          <a:off x="0" y="0"/>
          <a:ext cx="0" cy="0"/>
          <a:chOff x="0" y="0"/>
          <a:chExt cx="0" cy="0"/>
        </a:xfrm>
      </p:grpSpPr>
      <p:sp>
        <p:nvSpPr>
          <p:cNvPr id="579" name="Google Shape;579;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80" name="Google Shape;580;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81" name="Google Shape;581;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7"/>
        <p:cNvGrpSpPr/>
        <p:nvPr/>
      </p:nvGrpSpPr>
      <p:grpSpPr>
        <a:xfrm>
          <a:off x="0" y="0"/>
          <a:ext cx="0" cy="0"/>
          <a:chOff x="0" y="0"/>
          <a:chExt cx="0" cy="0"/>
        </a:xfrm>
      </p:grpSpPr>
      <p:sp>
        <p:nvSpPr>
          <p:cNvPr id="608" name="Google Shape;608;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09" name="Google Shape;609;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10" name="Google Shape;610;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2" name="Google Shape;62;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4" name="Google Shape;114;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5" name="Google Shape;115;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4" name="Google Shape;204;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2" name="Google Shape;252;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3" name="Google Shape;253;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2" name="Google Shape;292;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3" name="Google Shape;293;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34" name="Google Shape;334;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35" name="Google Shape;335;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2"/>
        <p:cNvGrpSpPr/>
        <p:nvPr/>
      </p:nvGrpSpPr>
      <p:grpSpPr>
        <a:xfrm>
          <a:off x="0" y="0"/>
          <a:ext cx="0" cy="0"/>
          <a:chOff x="0" y="0"/>
          <a:chExt cx="0" cy="0"/>
        </a:xfrm>
      </p:grpSpPr>
      <p:sp>
        <p:nvSpPr>
          <p:cNvPr id="373" name="Google Shape;373;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4" name="Google Shape;374;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5" name="Google Shape;375;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
        <p:cNvGrpSpPr/>
        <p:nvPr/>
      </p:nvGrpSpPr>
      <p:grpSpPr>
        <a:xfrm>
          <a:off x="0" y="0"/>
          <a:ext cx="0" cy="0"/>
          <a:chOff x="0" y="0"/>
          <a:chExt cx="0" cy="0"/>
        </a:xfrm>
      </p:grpSpPr>
      <p:sp>
        <p:nvSpPr>
          <p:cNvPr id="413" name="Google Shape;413;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4" name="Google Shape;414;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15" name="Google Shape;415;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EFAULT">
  <p:cSld name="DEFAULT">
    <p:bg>
      <p:bgPr>
        <a:solidFill>
          <a:schemeClr val="lt1"/>
        </a:solidFill>
        <a:effectLst/>
      </p:bgPr>
    </p:bg>
    <p:spTree>
      <p:nvGrpSpPr>
        <p:cNvPr id="1"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147"/>
        </a:solidFill>
        <a:effectLst/>
      </p:bgPr>
    </p:bg>
    <p:spTree>
      <p:nvGrpSpPr>
        <p:cNvPr id="1" name="Shape 15"/>
        <p:cNvGrpSpPr/>
        <p:nvPr/>
      </p:nvGrpSpPr>
      <p:grpSpPr>
        <a:xfrm>
          <a:off x="0" y="0"/>
          <a:ext cx="0" cy="0"/>
          <a:chOff x="0" y="0"/>
          <a:chExt cx="0" cy="0"/>
        </a:xfrm>
      </p:grpSpPr>
      <p:sp>
        <p:nvSpPr>
          <p:cNvPr id="16" name="Google Shape;16;p1"/>
          <p:cNvSpPr/>
          <p:nvPr/>
        </p:nvSpPr>
        <p:spPr>
          <a:xfrm>
            <a:off x="0" y="0"/>
            <a:ext cx="7315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7" name="Google Shape;17;p1" descr="/mnt/skills/user/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8" name="Google Shape;18;p1"/>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1"/>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A6A88"/>
              </a:buClr>
              <a:buSzPts val="700"/>
              <a:buFont typeface="Calibri"/>
              <a:buNone/>
            </a:pPr>
            <a:r>
              <a:rPr lang="en-US" sz="700" b="0" i="0" u="none" strike="noStrike" cap="none" dirty="0" err="1">
                <a:solidFill>
                  <a:srgbClr val="4A6A88"/>
                </a:solidFill>
                <a:latin typeface="Calibri"/>
                <a:ea typeface="Calibri"/>
                <a:cs typeface="Calibri"/>
                <a:sym typeface="Calibri"/>
              </a:rPr>
              <a:t>blairgowriehe.com</a:t>
            </a:r>
            <a:r>
              <a:rPr lang="en-US" sz="700" b="0" i="0" u="none" strike="noStrike" cap="none" dirty="0">
                <a:solidFill>
                  <a:srgbClr val="4A6A88"/>
                </a:solidFill>
                <a:latin typeface="Calibri"/>
                <a:ea typeface="Calibri"/>
                <a:cs typeface="Calibri"/>
                <a:sym typeface="Calibri"/>
              </a:rPr>
              <a:t>  |  </a:t>
            </a:r>
            <a:r>
              <a:rPr lang="en-US" sz="700" b="0" i="0" u="none" strike="noStrike" cap="none" dirty="0" err="1">
                <a:solidFill>
                  <a:srgbClr val="4A6A88"/>
                </a:solidFill>
                <a:latin typeface="Calibri"/>
                <a:ea typeface="Calibri"/>
                <a:cs typeface="Calibri"/>
                <a:sym typeface="Calibri"/>
              </a:rPr>
              <a:t>david@blairgowriehe.com</a:t>
            </a:r>
            <a:r>
              <a:rPr lang="en-US" sz="700" b="0" i="0" u="none" strike="noStrike" cap="none" dirty="0">
                <a:solidFill>
                  <a:srgbClr val="4A6A88"/>
                </a:solidFill>
                <a:latin typeface="Calibri"/>
                <a:ea typeface="Calibri"/>
                <a:cs typeface="Calibri"/>
                <a:sym typeface="Calibri"/>
              </a:rPr>
              <a:t>  |  Confidential</a:t>
            </a:r>
            <a:endParaRPr sz="700" b="0" i="0" u="none" strike="noStrike" cap="none" dirty="0">
              <a:solidFill>
                <a:schemeClr val="dk1"/>
              </a:solidFill>
              <a:latin typeface="Calibri"/>
              <a:ea typeface="Calibri"/>
              <a:cs typeface="Calibri"/>
              <a:sym typeface="Calibri"/>
            </a:endParaRPr>
          </a:p>
        </p:txBody>
      </p:sp>
      <p:sp>
        <p:nvSpPr>
          <p:cNvPr id="20" name="Google Shape;20;p1"/>
          <p:cNvSpPr/>
          <p:nvPr/>
        </p:nvSpPr>
        <p:spPr>
          <a:xfrm>
            <a:off x="457200" y="1188720"/>
            <a:ext cx="9144000" cy="56692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000"/>
              <a:buFont typeface="Montserrat"/>
              <a:buNone/>
            </a:pPr>
            <a:r>
              <a:rPr lang="en-US" sz="3000" b="1" i="0" u="none" strike="noStrike" cap="none">
                <a:solidFill>
                  <a:srgbClr val="FFFFFF"/>
                </a:solidFill>
                <a:latin typeface="Montserrat"/>
                <a:ea typeface="Montserrat"/>
                <a:cs typeface="Montserrat"/>
                <a:sym typeface="Montserrat"/>
              </a:rPr>
              <a:t>Student Value Diagnostic (V1)</a:t>
            </a:r>
            <a:endParaRPr sz="3000" b="0" i="0" u="none" strike="noStrike" cap="none">
              <a:solidFill>
                <a:schemeClr val="dk1"/>
              </a:solidFill>
              <a:latin typeface="Calibri"/>
              <a:ea typeface="Calibri"/>
              <a:cs typeface="Calibri"/>
              <a:sym typeface="Calibri"/>
            </a:endParaRPr>
          </a:p>
        </p:txBody>
      </p:sp>
      <p:sp>
        <p:nvSpPr>
          <p:cNvPr id="21" name="Google Shape;21;p1"/>
          <p:cNvSpPr/>
          <p:nvPr/>
        </p:nvSpPr>
        <p:spPr>
          <a:xfrm>
            <a:off x="457200" y="1828800"/>
            <a:ext cx="91440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2600"/>
              <a:buFont typeface="Montserrat"/>
              <a:buNone/>
            </a:pPr>
            <a:r>
              <a:rPr lang="en-US" sz="2600" b="1" i="0" u="none" strike="noStrike" cap="none" dirty="0">
                <a:solidFill>
                  <a:srgbClr val="00CED1"/>
                </a:solidFill>
                <a:latin typeface="Montserrat"/>
                <a:ea typeface="Montserrat"/>
                <a:cs typeface="Montserrat"/>
                <a:sym typeface="Montserrat"/>
              </a:rPr>
              <a:t>Caerwen University</a:t>
            </a:r>
            <a:endParaRPr sz="2600" b="0" i="0" u="none" strike="noStrike" cap="none" dirty="0">
              <a:solidFill>
                <a:schemeClr val="dk1"/>
              </a:solidFill>
              <a:latin typeface="Calibri"/>
              <a:ea typeface="Calibri"/>
              <a:cs typeface="Calibri"/>
              <a:sym typeface="Calibri"/>
            </a:endParaRPr>
          </a:p>
        </p:txBody>
      </p:sp>
      <p:sp>
        <p:nvSpPr>
          <p:cNvPr id="22" name="Google Shape;22;p1"/>
          <p:cNvSpPr/>
          <p:nvPr/>
        </p:nvSpPr>
        <p:spPr>
          <a:xfrm>
            <a:off x="457200" y="2377440"/>
            <a:ext cx="5029200" cy="2743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1"/>
          <p:cNvSpPr/>
          <p:nvPr/>
        </p:nvSpPr>
        <p:spPr>
          <a:xfrm>
            <a:off x="457200" y="2487168"/>
            <a:ext cx="91440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200"/>
              <a:buFont typeface="Calibri"/>
              <a:buNone/>
            </a:pPr>
            <a:r>
              <a:rPr lang="en-US" sz="1200" b="0" i="1" u="none" strike="noStrike" cap="none">
                <a:solidFill>
                  <a:srgbClr val="A0B4C8"/>
                </a:solidFill>
                <a:latin typeface="Calibri"/>
                <a:ea typeface="Calibri"/>
                <a:cs typeface="Calibri"/>
                <a:sym typeface="Calibri"/>
              </a:rPr>
              <a:t>A Blairgowrie Student Value Model Analysis</a:t>
            </a:r>
            <a:endParaRPr sz="1200" b="0" i="0" u="none" strike="noStrike" cap="none">
              <a:solidFill>
                <a:schemeClr val="dk1"/>
              </a:solidFill>
              <a:latin typeface="Calibri"/>
              <a:ea typeface="Calibri"/>
              <a:cs typeface="Calibri"/>
              <a:sym typeface="Calibri"/>
            </a:endParaRPr>
          </a:p>
        </p:txBody>
      </p:sp>
      <p:sp>
        <p:nvSpPr>
          <p:cNvPr id="24" name="Google Shape;24;p1"/>
          <p:cNvSpPr/>
          <p:nvPr/>
        </p:nvSpPr>
        <p:spPr>
          <a:xfrm>
            <a:off x="457200" y="2798064"/>
            <a:ext cx="9144000" cy="21945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000"/>
              <a:buFont typeface="Calibri"/>
              <a:buNone/>
            </a:pPr>
            <a:r>
              <a:rPr lang="en-US" sz="1000" b="0" i="0" u="none" strike="noStrike" cap="none">
                <a:solidFill>
                  <a:srgbClr val="A0B4C8"/>
                </a:solidFill>
                <a:latin typeface="Calibri"/>
                <a:ea typeface="Calibri"/>
                <a:cs typeface="Calibri"/>
                <a:sym typeface="Calibri"/>
              </a:rPr>
              <a:t>Prepared by Blairgowrie HE Advisory  |  15 April 2026  |  Data period: October 2025 to April 2026</a:t>
            </a:r>
            <a:endParaRPr sz="1000" b="0" i="0" u="none" strike="noStrike" cap="none">
              <a:solidFill>
                <a:schemeClr val="dk1"/>
              </a:solidFill>
              <a:latin typeface="Calibri"/>
              <a:ea typeface="Calibri"/>
              <a:cs typeface="Calibri"/>
              <a:sym typeface="Calibri"/>
            </a:endParaRPr>
          </a:p>
        </p:txBody>
      </p:sp>
      <p:sp>
        <p:nvSpPr>
          <p:cNvPr id="25" name="Google Shape;25;p1"/>
          <p:cNvSpPr/>
          <p:nvPr/>
        </p:nvSpPr>
        <p:spPr>
          <a:xfrm>
            <a:off x="457200" y="3246120"/>
            <a:ext cx="3017520" cy="2194560"/>
          </a:xfrm>
          <a:prstGeom prst="rect">
            <a:avLst/>
          </a:prstGeom>
          <a:solidFill>
            <a:srgbClr val="001530"/>
          </a:solidFill>
          <a:ln w="12700" cap="flat" cmpd="sng">
            <a:solidFill>
              <a:srgbClr val="00CED1"/>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1"/>
          <p:cNvSpPr/>
          <p:nvPr/>
        </p:nvSpPr>
        <p:spPr>
          <a:xfrm>
            <a:off x="457200" y="3383280"/>
            <a:ext cx="3017520" cy="25603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CED1"/>
              </a:buClr>
              <a:buSzPts val="1200"/>
              <a:buFont typeface="Montserrat"/>
              <a:buNone/>
            </a:pPr>
            <a:r>
              <a:rPr lang="en-US" sz="1200" b="1" i="0" u="none" strike="noStrike" cap="none">
                <a:solidFill>
                  <a:srgbClr val="00CED1"/>
                </a:solidFill>
                <a:latin typeface="Montserrat"/>
                <a:ea typeface="Montserrat"/>
                <a:cs typeface="Montserrat"/>
                <a:sym typeface="Montserrat"/>
              </a:rPr>
              <a:t>SVI</a:t>
            </a:r>
            <a:endParaRPr sz="1200" b="0" i="0" u="none" strike="noStrike" cap="none">
              <a:solidFill>
                <a:schemeClr val="dk1"/>
              </a:solidFill>
              <a:latin typeface="Calibri"/>
              <a:ea typeface="Calibri"/>
              <a:cs typeface="Calibri"/>
              <a:sym typeface="Calibri"/>
            </a:endParaRPr>
          </a:p>
        </p:txBody>
      </p:sp>
      <p:sp>
        <p:nvSpPr>
          <p:cNvPr id="27" name="Google Shape;27;p1"/>
          <p:cNvSpPr/>
          <p:nvPr/>
        </p:nvSpPr>
        <p:spPr>
          <a:xfrm>
            <a:off x="457200" y="3611880"/>
            <a:ext cx="3017520" cy="8686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6600"/>
              <a:buFont typeface="Montserrat"/>
              <a:buNone/>
            </a:pPr>
            <a:r>
              <a:rPr lang="en-US" sz="6600" b="1" i="0" u="none" strike="noStrike" cap="none">
                <a:solidFill>
                  <a:srgbClr val="FFFFFF"/>
                </a:solidFill>
                <a:latin typeface="Montserrat"/>
                <a:ea typeface="Montserrat"/>
                <a:cs typeface="Montserrat"/>
                <a:sym typeface="Montserrat"/>
              </a:rPr>
              <a:t>7</a:t>
            </a:r>
            <a:endParaRPr sz="6600" b="0" i="0" u="none" strike="noStrike" cap="none">
              <a:solidFill>
                <a:schemeClr val="dk1"/>
              </a:solidFill>
              <a:latin typeface="Calibri"/>
              <a:ea typeface="Calibri"/>
              <a:cs typeface="Calibri"/>
              <a:sym typeface="Calibri"/>
            </a:endParaRPr>
          </a:p>
        </p:txBody>
      </p:sp>
      <p:sp>
        <p:nvSpPr>
          <p:cNvPr id="28" name="Google Shape;28;p1"/>
          <p:cNvSpPr/>
          <p:nvPr/>
        </p:nvSpPr>
        <p:spPr>
          <a:xfrm>
            <a:off x="457200" y="4462272"/>
            <a:ext cx="3017520" cy="20116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1300"/>
              <a:buFont typeface="Calibri"/>
              <a:buNone/>
            </a:pPr>
            <a:r>
              <a:rPr lang="en-US" sz="1300" b="0" i="0" u="none" strike="noStrike" cap="none">
                <a:solidFill>
                  <a:srgbClr val="A0B4C8"/>
                </a:solidFill>
                <a:latin typeface="Calibri"/>
                <a:ea typeface="Calibri"/>
                <a:cs typeface="Calibri"/>
                <a:sym typeface="Calibri"/>
              </a:rPr>
              <a:t>/ 10</a:t>
            </a:r>
            <a:endParaRPr sz="1300" b="0" i="0" u="none" strike="noStrike" cap="none">
              <a:solidFill>
                <a:schemeClr val="dk1"/>
              </a:solidFill>
              <a:latin typeface="Calibri"/>
              <a:ea typeface="Calibri"/>
              <a:cs typeface="Calibri"/>
              <a:sym typeface="Calibri"/>
            </a:endParaRPr>
          </a:p>
        </p:txBody>
      </p:sp>
      <p:sp>
        <p:nvSpPr>
          <p:cNvPr id="29" name="Google Shape;29;p1"/>
          <p:cNvSpPr/>
          <p:nvPr/>
        </p:nvSpPr>
        <p:spPr>
          <a:xfrm>
            <a:off x="868680" y="4727448"/>
            <a:ext cx="2194560" cy="329184"/>
          </a:xfrm>
          <a:prstGeom prst="rect">
            <a:avLst/>
          </a:prstGeom>
          <a:solidFill>
            <a:srgbClr val="C6EFCE"/>
          </a:solidFill>
          <a:ln w="12700" cap="flat" cmpd="sng">
            <a:solidFill>
              <a:srgbClr val="C6EFC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1"/>
          <p:cNvSpPr/>
          <p:nvPr/>
        </p:nvSpPr>
        <p:spPr>
          <a:xfrm>
            <a:off x="868680" y="4727448"/>
            <a:ext cx="2194560" cy="32918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1200"/>
              <a:buFont typeface="Montserrat"/>
              <a:buNone/>
            </a:pPr>
            <a:r>
              <a:rPr lang="en-US" sz="1200" b="1" i="0" u="none" strike="noStrike" cap="none">
                <a:solidFill>
                  <a:srgbClr val="276221"/>
                </a:solidFill>
                <a:latin typeface="Montserrat"/>
                <a:ea typeface="Montserrat"/>
                <a:cs typeface="Montserrat"/>
                <a:sym typeface="Montserrat"/>
              </a:rPr>
              <a:t>STRONG</a:t>
            </a:r>
            <a:endParaRPr sz="1200" b="0" i="0" u="none" strike="noStrike" cap="none">
              <a:solidFill>
                <a:schemeClr val="dk1"/>
              </a:solidFill>
              <a:latin typeface="Calibri"/>
              <a:ea typeface="Calibri"/>
              <a:cs typeface="Calibri"/>
              <a:sym typeface="Calibri"/>
            </a:endParaRPr>
          </a:p>
        </p:txBody>
      </p:sp>
      <p:sp>
        <p:nvSpPr>
          <p:cNvPr id="31" name="Google Shape;31;p1"/>
          <p:cNvSpPr/>
          <p:nvPr/>
        </p:nvSpPr>
        <p:spPr>
          <a:xfrm>
            <a:off x="3931920" y="3246120"/>
            <a:ext cx="1828800" cy="2194560"/>
          </a:xfrm>
          <a:prstGeom prst="rect">
            <a:avLst/>
          </a:prstGeom>
          <a:solidFill>
            <a:srgbClr val="001530"/>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1"/>
          <p:cNvSpPr/>
          <p:nvPr/>
        </p:nvSpPr>
        <p:spPr>
          <a:xfrm>
            <a:off x="3931920" y="3364992"/>
            <a:ext cx="1828800" cy="20116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CED1"/>
              </a:buClr>
              <a:buSzPts val="1100"/>
              <a:buFont typeface="Montserrat"/>
              <a:buNone/>
            </a:pPr>
            <a:r>
              <a:rPr lang="en-US" sz="1100" b="1" i="0" u="none" strike="noStrike" cap="none">
                <a:solidFill>
                  <a:srgbClr val="00CED1"/>
                </a:solidFill>
                <a:latin typeface="Montserrat"/>
                <a:ea typeface="Montserrat"/>
                <a:cs typeface="Montserrat"/>
                <a:sym typeface="Montserrat"/>
              </a:rPr>
              <a:t>Intrinsic</a:t>
            </a:r>
            <a:endParaRPr sz="1100" b="0" i="0" u="none" strike="noStrike" cap="none">
              <a:solidFill>
                <a:schemeClr val="dk1"/>
              </a:solidFill>
              <a:latin typeface="Calibri"/>
              <a:ea typeface="Calibri"/>
              <a:cs typeface="Calibri"/>
              <a:sym typeface="Calibri"/>
            </a:endParaRPr>
          </a:p>
        </p:txBody>
      </p:sp>
      <p:sp>
        <p:nvSpPr>
          <p:cNvPr id="33" name="Google Shape;33;p1"/>
          <p:cNvSpPr/>
          <p:nvPr/>
        </p:nvSpPr>
        <p:spPr>
          <a:xfrm>
            <a:off x="3931920" y="3566160"/>
            <a:ext cx="1828800" cy="6400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3800"/>
              <a:buFont typeface="Montserrat"/>
              <a:buNone/>
            </a:pPr>
            <a:r>
              <a:rPr lang="en-US" sz="3800" b="1" i="0" u="none" strike="noStrike" cap="none">
                <a:solidFill>
                  <a:srgbClr val="FFFFFF"/>
                </a:solidFill>
                <a:latin typeface="Montserrat"/>
                <a:ea typeface="Montserrat"/>
                <a:cs typeface="Montserrat"/>
                <a:sym typeface="Montserrat"/>
              </a:rPr>
              <a:t>7.3</a:t>
            </a:r>
            <a:endParaRPr sz="3800" b="0" i="0" u="none" strike="noStrike" cap="none">
              <a:solidFill>
                <a:schemeClr val="dk1"/>
              </a:solidFill>
              <a:latin typeface="Calibri"/>
              <a:ea typeface="Calibri"/>
              <a:cs typeface="Calibri"/>
              <a:sym typeface="Calibri"/>
            </a:endParaRPr>
          </a:p>
        </p:txBody>
      </p:sp>
      <p:sp>
        <p:nvSpPr>
          <p:cNvPr id="34" name="Google Shape;34;p1"/>
          <p:cNvSpPr/>
          <p:nvPr/>
        </p:nvSpPr>
        <p:spPr>
          <a:xfrm>
            <a:off x="3931920" y="4187952"/>
            <a:ext cx="1828800" cy="1828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1000"/>
              <a:buFont typeface="Calibri"/>
              <a:buNone/>
            </a:pPr>
            <a:r>
              <a:rPr lang="en-US" sz="1000" b="0" i="0" u="none" strike="noStrike" cap="none">
                <a:solidFill>
                  <a:srgbClr val="A0B4C8"/>
                </a:solidFill>
                <a:latin typeface="Calibri"/>
                <a:ea typeface="Calibri"/>
                <a:cs typeface="Calibri"/>
                <a:sym typeface="Calibri"/>
              </a:rPr>
              <a:t>/ 10</a:t>
            </a:r>
            <a:endParaRPr sz="1000" b="0" i="0" u="none" strike="noStrike" cap="none">
              <a:solidFill>
                <a:schemeClr val="dk1"/>
              </a:solidFill>
              <a:latin typeface="Calibri"/>
              <a:ea typeface="Calibri"/>
              <a:cs typeface="Calibri"/>
              <a:sym typeface="Calibri"/>
            </a:endParaRPr>
          </a:p>
        </p:txBody>
      </p:sp>
      <p:sp>
        <p:nvSpPr>
          <p:cNvPr id="35" name="Google Shape;35;p1"/>
          <p:cNvSpPr/>
          <p:nvPr/>
        </p:nvSpPr>
        <p:spPr>
          <a:xfrm>
            <a:off x="4114800" y="4407408"/>
            <a:ext cx="1463040" cy="256032"/>
          </a:xfrm>
          <a:prstGeom prst="rect">
            <a:avLst/>
          </a:prstGeom>
          <a:solidFill>
            <a:srgbClr val="C6EFCE"/>
          </a:solidFill>
          <a:ln w="12700" cap="flat" cmpd="sng">
            <a:solidFill>
              <a:srgbClr val="C6EFC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1"/>
          <p:cNvSpPr/>
          <p:nvPr/>
        </p:nvSpPr>
        <p:spPr>
          <a:xfrm>
            <a:off x="4114800" y="4407408"/>
            <a:ext cx="1463040" cy="25603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900"/>
              <a:buFont typeface="Montserrat"/>
              <a:buNone/>
            </a:pPr>
            <a:r>
              <a:rPr lang="en-US" sz="900" b="1" i="0" u="none" strike="noStrike" cap="none">
                <a:solidFill>
                  <a:srgbClr val="276221"/>
                </a:solidFill>
                <a:latin typeface="Montserrat"/>
                <a:ea typeface="Montserrat"/>
                <a:cs typeface="Montserrat"/>
                <a:sym typeface="Montserrat"/>
              </a:rPr>
              <a:t>HIGH</a:t>
            </a:r>
            <a:endParaRPr sz="900" b="0" i="0" u="none" strike="noStrike" cap="none">
              <a:solidFill>
                <a:schemeClr val="dk1"/>
              </a:solidFill>
              <a:latin typeface="Calibri"/>
              <a:ea typeface="Calibri"/>
              <a:cs typeface="Calibri"/>
              <a:sym typeface="Calibri"/>
            </a:endParaRPr>
          </a:p>
        </p:txBody>
      </p:sp>
      <p:sp>
        <p:nvSpPr>
          <p:cNvPr id="37" name="Google Shape;37;p1"/>
          <p:cNvSpPr/>
          <p:nvPr/>
        </p:nvSpPr>
        <p:spPr>
          <a:xfrm>
            <a:off x="5943600" y="3246120"/>
            <a:ext cx="1828800" cy="2194560"/>
          </a:xfrm>
          <a:prstGeom prst="rect">
            <a:avLst/>
          </a:prstGeom>
          <a:solidFill>
            <a:srgbClr val="001530"/>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1"/>
          <p:cNvSpPr/>
          <p:nvPr/>
        </p:nvSpPr>
        <p:spPr>
          <a:xfrm>
            <a:off x="5943600" y="3364992"/>
            <a:ext cx="1828800" cy="20116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CED1"/>
              </a:buClr>
              <a:buSzPts val="1100"/>
              <a:buFont typeface="Montserrat"/>
              <a:buNone/>
            </a:pPr>
            <a:r>
              <a:rPr lang="en-US" sz="1100" b="1" i="0" u="none" strike="noStrike" cap="none">
                <a:solidFill>
                  <a:srgbClr val="00CED1"/>
                </a:solidFill>
                <a:latin typeface="Montserrat"/>
                <a:ea typeface="Montserrat"/>
                <a:cs typeface="Montserrat"/>
                <a:sym typeface="Montserrat"/>
              </a:rPr>
              <a:t>Extrinsic</a:t>
            </a:r>
            <a:endParaRPr sz="1100" b="0" i="0" u="none" strike="noStrike" cap="none">
              <a:solidFill>
                <a:schemeClr val="dk1"/>
              </a:solidFill>
              <a:latin typeface="Calibri"/>
              <a:ea typeface="Calibri"/>
              <a:cs typeface="Calibri"/>
              <a:sym typeface="Calibri"/>
            </a:endParaRPr>
          </a:p>
        </p:txBody>
      </p:sp>
      <p:sp>
        <p:nvSpPr>
          <p:cNvPr id="39" name="Google Shape;39;p1"/>
          <p:cNvSpPr/>
          <p:nvPr/>
        </p:nvSpPr>
        <p:spPr>
          <a:xfrm>
            <a:off x="5943600" y="3566160"/>
            <a:ext cx="1828800" cy="6400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3800"/>
              <a:buFont typeface="Montserrat"/>
              <a:buNone/>
            </a:pPr>
            <a:r>
              <a:rPr lang="en-US" sz="3800" b="1" i="0" u="none" strike="noStrike" cap="none">
                <a:solidFill>
                  <a:srgbClr val="FFFFFF"/>
                </a:solidFill>
                <a:latin typeface="Montserrat"/>
                <a:ea typeface="Montserrat"/>
                <a:cs typeface="Montserrat"/>
                <a:sym typeface="Montserrat"/>
              </a:rPr>
              <a:t>6.6</a:t>
            </a:r>
            <a:endParaRPr sz="3800" b="0" i="0" u="none" strike="noStrike" cap="none">
              <a:solidFill>
                <a:schemeClr val="dk1"/>
              </a:solidFill>
              <a:latin typeface="Calibri"/>
              <a:ea typeface="Calibri"/>
              <a:cs typeface="Calibri"/>
              <a:sym typeface="Calibri"/>
            </a:endParaRPr>
          </a:p>
        </p:txBody>
      </p:sp>
      <p:sp>
        <p:nvSpPr>
          <p:cNvPr id="40" name="Google Shape;40;p1"/>
          <p:cNvSpPr/>
          <p:nvPr/>
        </p:nvSpPr>
        <p:spPr>
          <a:xfrm>
            <a:off x="5943600" y="4187952"/>
            <a:ext cx="1828800" cy="1828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1000"/>
              <a:buFont typeface="Calibri"/>
              <a:buNone/>
            </a:pPr>
            <a:r>
              <a:rPr lang="en-US" sz="1000" b="0" i="0" u="none" strike="noStrike" cap="none">
                <a:solidFill>
                  <a:srgbClr val="A0B4C8"/>
                </a:solidFill>
                <a:latin typeface="Calibri"/>
                <a:ea typeface="Calibri"/>
                <a:cs typeface="Calibri"/>
                <a:sym typeface="Calibri"/>
              </a:rPr>
              <a:t>/ 10</a:t>
            </a:r>
            <a:endParaRPr sz="1000" b="0" i="0" u="none" strike="noStrike" cap="none">
              <a:solidFill>
                <a:schemeClr val="dk1"/>
              </a:solidFill>
              <a:latin typeface="Calibri"/>
              <a:ea typeface="Calibri"/>
              <a:cs typeface="Calibri"/>
              <a:sym typeface="Calibri"/>
            </a:endParaRPr>
          </a:p>
        </p:txBody>
      </p:sp>
      <p:sp>
        <p:nvSpPr>
          <p:cNvPr id="41" name="Google Shape;41;p1"/>
          <p:cNvSpPr/>
          <p:nvPr/>
        </p:nvSpPr>
        <p:spPr>
          <a:xfrm>
            <a:off x="6126480" y="4407408"/>
            <a:ext cx="1463040" cy="256032"/>
          </a:xfrm>
          <a:prstGeom prst="rect">
            <a:avLst/>
          </a:prstGeom>
          <a:solidFill>
            <a:srgbClr val="FFEB9C"/>
          </a:solidFill>
          <a:ln w="12700" cap="flat" cmpd="sng">
            <a:solidFill>
              <a:srgbClr val="FFEB9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1"/>
          <p:cNvSpPr/>
          <p:nvPr/>
        </p:nvSpPr>
        <p:spPr>
          <a:xfrm>
            <a:off x="6126480" y="4407408"/>
            <a:ext cx="1463040" cy="25603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900"/>
              <a:buFont typeface="Montserrat"/>
              <a:buNone/>
            </a:pPr>
            <a:r>
              <a:rPr lang="en-US" sz="900" b="1" i="0" u="none" strike="noStrike" cap="none">
                <a:solidFill>
                  <a:srgbClr val="7D6608"/>
                </a:solidFill>
                <a:latin typeface="Montserrat"/>
                <a:ea typeface="Montserrat"/>
                <a:cs typeface="Montserrat"/>
                <a:sym typeface="Montserrat"/>
              </a:rPr>
              <a:t>MID</a:t>
            </a:r>
            <a:endParaRPr sz="900" b="0" i="0" u="none" strike="noStrike" cap="none">
              <a:solidFill>
                <a:schemeClr val="dk1"/>
              </a:solidFill>
              <a:latin typeface="Calibri"/>
              <a:ea typeface="Calibri"/>
              <a:cs typeface="Calibri"/>
              <a:sym typeface="Calibri"/>
            </a:endParaRPr>
          </a:p>
        </p:txBody>
      </p:sp>
      <p:sp>
        <p:nvSpPr>
          <p:cNvPr id="43" name="Google Shape;43;p1"/>
          <p:cNvSpPr/>
          <p:nvPr/>
        </p:nvSpPr>
        <p:spPr>
          <a:xfrm>
            <a:off x="7955280" y="3246120"/>
            <a:ext cx="1828800" cy="2194560"/>
          </a:xfrm>
          <a:prstGeom prst="rect">
            <a:avLst/>
          </a:prstGeom>
          <a:solidFill>
            <a:srgbClr val="001530"/>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1"/>
          <p:cNvSpPr/>
          <p:nvPr/>
        </p:nvSpPr>
        <p:spPr>
          <a:xfrm>
            <a:off x="7955280" y="3364992"/>
            <a:ext cx="1828800" cy="20116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CED1"/>
              </a:buClr>
              <a:buSzPts val="1100"/>
              <a:buFont typeface="Montserrat"/>
              <a:buNone/>
            </a:pPr>
            <a:r>
              <a:rPr lang="en-US" sz="1100" b="1" i="0" u="none" strike="noStrike" cap="none">
                <a:solidFill>
                  <a:srgbClr val="00CED1"/>
                </a:solidFill>
                <a:latin typeface="Montserrat"/>
                <a:ea typeface="Montserrat"/>
                <a:cs typeface="Montserrat"/>
                <a:sym typeface="Montserrat"/>
              </a:rPr>
              <a:t>Self</a:t>
            </a:r>
            <a:endParaRPr sz="1100" b="0" i="0" u="none" strike="noStrike" cap="none">
              <a:solidFill>
                <a:schemeClr val="dk1"/>
              </a:solidFill>
              <a:latin typeface="Calibri"/>
              <a:ea typeface="Calibri"/>
              <a:cs typeface="Calibri"/>
              <a:sym typeface="Calibri"/>
            </a:endParaRPr>
          </a:p>
        </p:txBody>
      </p:sp>
      <p:sp>
        <p:nvSpPr>
          <p:cNvPr id="45" name="Google Shape;45;p1"/>
          <p:cNvSpPr/>
          <p:nvPr/>
        </p:nvSpPr>
        <p:spPr>
          <a:xfrm>
            <a:off x="7955280" y="3566160"/>
            <a:ext cx="1828800" cy="6400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3800"/>
              <a:buFont typeface="Montserrat"/>
              <a:buNone/>
            </a:pPr>
            <a:r>
              <a:rPr lang="en-US" sz="3800" b="1" i="0" u="none" strike="noStrike" cap="none">
                <a:solidFill>
                  <a:srgbClr val="FFFFFF"/>
                </a:solidFill>
                <a:latin typeface="Montserrat"/>
                <a:ea typeface="Montserrat"/>
                <a:cs typeface="Montserrat"/>
                <a:sym typeface="Montserrat"/>
              </a:rPr>
              <a:t>5.8</a:t>
            </a:r>
            <a:endParaRPr sz="3800" b="0" i="0" u="none" strike="noStrike" cap="none">
              <a:solidFill>
                <a:schemeClr val="dk1"/>
              </a:solidFill>
              <a:latin typeface="Calibri"/>
              <a:ea typeface="Calibri"/>
              <a:cs typeface="Calibri"/>
              <a:sym typeface="Calibri"/>
            </a:endParaRPr>
          </a:p>
        </p:txBody>
      </p:sp>
      <p:sp>
        <p:nvSpPr>
          <p:cNvPr id="46" name="Google Shape;46;p1"/>
          <p:cNvSpPr/>
          <p:nvPr/>
        </p:nvSpPr>
        <p:spPr>
          <a:xfrm>
            <a:off x="7955280" y="4187952"/>
            <a:ext cx="1828800" cy="1828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1000"/>
              <a:buFont typeface="Calibri"/>
              <a:buNone/>
            </a:pPr>
            <a:r>
              <a:rPr lang="en-US" sz="1000" b="0" i="0" u="none" strike="noStrike" cap="none">
                <a:solidFill>
                  <a:srgbClr val="A0B4C8"/>
                </a:solidFill>
                <a:latin typeface="Calibri"/>
                <a:ea typeface="Calibri"/>
                <a:cs typeface="Calibri"/>
                <a:sym typeface="Calibri"/>
              </a:rPr>
              <a:t>/ 10</a:t>
            </a:r>
            <a:endParaRPr sz="1000" b="0" i="0" u="none" strike="noStrike" cap="none">
              <a:solidFill>
                <a:schemeClr val="dk1"/>
              </a:solidFill>
              <a:latin typeface="Calibri"/>
              <a:ea typeface="Calibri"/>
              <a:cs typeface="Calibri"/>
              <a:sym typeface="Calibri"/>
            </a:endParaRPr>
          </a:p>
        </p:txBody>
      </p:sp>
      <p:sp>
        <p:nvSpPr>
          <p:cNvPr id="47" name="Google Shape;47;p1"/>
          <p:cNvSpPr/>
          <p:nvPr/>
        </p:nvSpPr>
        <p:spPr>
          <a:xfrm>
            <a:off x="8138160" y="4407408"/>
            <a:ext cx="1463040" cy="256032"/>
          </a:xfrm>
          <a:prstGeom prst="rect">
            <a:avLst/>
          </a:prstGeom>
          <a:solidFill>
            <a:srgbClr val="FFEB9C"/>
          </a:solidFill>
          <a:ln w="12700" cap="flat" cmpd="sng">
            <a:solidFill>
              <a:srgbClr val="FFEB9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1"/>
          <p:cNvSpPr/>
          <p:nvPr/>
        </p:nvSpPr>
        <p:spPr>
          <a:xfrm>
            <a:off x="8138160" y="4407408"/>
            <a:ext cx="1463040" cy="25603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900"/>
              <a:buFont typeface="Montserrat"/>
              <a:buNone/>
            </a:pPr>
            <a:r>
              <a:rPr lang="en-US" sz="900" b="1" i="0" u="none" strike="noStrike" cap="none">
                <a:solidFill>
                  <a:srgbClr val="7D6608"/>
                </a:solidFill>
                <a:latin typeface="Montserrat"/>
                <a:ea typeface="Montserrat"/>
                <a:cs typeface="Montserrat"/>
                <a:sym typeface="Montserrat"/>
              </a:rPr>
              <a:t>MID</a:t>
            </a:r>
            <a:endParaRPr sz="900" b="0" i="0" u="none" strike="noStrike" cap="none">
              <a:solidFill>
                <a:schemeClr val="dk1"/>
              </a:solidFill>
              <a:latin typeface="Calibri"/>
              <a:ea typeface="Calibri"/>
              <a:cs typeface="Calibri"/>
              <a:sym typeface="Calibri"/>
            </a:endParaRPr>
          </a:p>
        </p:txBody>
      </p:sp>
      <p:sp>
        <p:nvSpPr>
          <p:cNvPr id="49" name="Google Shape;49;p1"/>
          <p:cNvSpPr/>
          <p:nvPr/>
        </p:nvSpPr>
        <p:spPr>
          <a:xfrm>
            <a:off x="9966960" y="3246120"/>
            <a:ext cx="1828800" cy="2194560"/>
          </a:xfrm>
          <a:prstGeom prst="rect">
            <a:avLst/>
          </a:prstGeom>
          <a:solidFill>
            <a:srgbClr val="001530"/>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1"/>
          <p:cNvSpPr/>
          <p:nvPr/>
        </p:nvSpPr>
        <p:spPr>
          <a:xfrm>
            <a:off x="9966960" y="3364992"/>
            <a:ext cx="1828800" cy="20116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CED1"/>
              </a:buClr>
              <a:buSzPts val="1100"/>
              <a:buFont typeface="Montserrat"/>
              <a:buNone/>
            </a:pPr>
            <a:r>
              <a:rPr lang="en-US" sz="1100" b="1" i="0" u="none" strike="noStrike" cap="none">
                <a:solidFill>
                  <a:srgbClr val="00CED1"/>
                </a:solidFill>
                <a:latin typeface="Montserrat"/>
                <a:ea typeface="Montserrat"/>
                <a:cs typeface="Montserrat"/>
                <a:sym typeface="Montserrat"/>
              </a:rPr>
              <a:t>Other</a:t>
            </a:r>
            <a:endParaRPr sz="1100" b="0" i="0" u="none" strike="noStrike" cap="none">
              <a:solidFill>
                <a:schemeClr val="dk1"/>
              </a:solidFill>
              <a:latin typeface="Calibri"/>
              <a:ea typeface="Calibri"/>
              <a:cs typeface="Calibri"/>
              <a:sym typeface="Calibri"/>
            </a:endParaRPr>
          </a:p>
        </p:txBody>
      </p:sp>
      <p:sp>
        <p:nvSpPr>
          <p:cNvPr id="51" name="Google Shape;51;p1"/>
          <p:cNvSpPr/>
          <p:nvPr/>
        </p:nvSpPr>
        <p:spPr>
          <a:xfrm>
            <a:off x="9966960" y="3566160"/>
            <a:ext cx="1828800" cy="6400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3800"/>
              <a:buFont typeface="Montserrat"/>
              <a:buNone/>
            </a:pPr>
            <a:r>
              <a:rPr lang="en-US" sz="3800" b="1" i="0" u="none" strike="noStrike" cap="none">
                <a:solidFill>
                  <a:srgbClr val="FFFFFF"/>
                </a:solidFill>
                <a:latin typeface="Montserrat"/>
                <a:ea typeface="Montserrat"/>
                <a:cs typeface="Montserrat"/>
                <a:sym typeface="Montserrat"/>
              </a:rPr>
              <a:t>8.1</a:t>
            </a:r>
            <a:endParaRPr sz="3800" b="0" i="0" u="none" strike="noStrike" cap="none">
              <a:solidFill>
                <a:schemeClr val="dk1"/>
              </a:solidFill>
              <a:latin typeface="Calibri"/>
              <a:ea typeface="Calibri"/>
              <a:cs typeface="Calibri"/>
              <a:sym typeface="Calibri"/>
            </a:endParaRPr>
          </a:p>
        </p:txBody>
      </p:sp>
      <p:sp>
        <p:nvSpPr>
          <p:cNvPr id="52" name="Google Shape;52;p1"/>
          <p:cNvSpPr/>
          <p:nvPr/>
        </p:nvSpPr>
        <p:spPr>
          <a:xfrm>
            <a:off x="9966960" y="4187952"/>
            <a:ext cx="1828800" cy="1828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1000"/>
              <a:buFont typeface="Calibri"/>
              <a:buNone/>
            </a:pPr>
            <a:r>
              <a:rPr lang="en-US" sz="1000" b="0" i="0" u="none" strike="noStrike" cap="none">
                <a:solidFill>
                  <a:srgbClr val="A0B4C8"/>
                </a:solidFill>
                <a:latin typeface="Calibri"/>
                <a:ea typeface="Calibri"/>
                <a:cs typeface="Calibri"/>
                <a:sym typeface="Calibri"/>
              </a:rPr>
              <a:t>/ 10</a:t>
            </a:r>
            <a:endParaRPr sz="1000" b="0" i="0" u="none" strike="noStrike" cap="none">
              <a:solidFill>
                <a:schemeClr val="dk1"/>
              </a:solidFill>
              <a:latin typeface="Calibri"/>
              <a:ea typeface="Calibri"/>
              <a:cs typeface="Calibri"/>
              <a:sym typeface="Calibri"/>
            </a:endParaRPr>
          </a:p>
        </p:txBody>
      </p:sp>
      <p:sp>
        <p:nvSpPr>
          <p:cNvPr id="53" name="Google Shape;53;p1"/>
          <p:cNvSpPr/>
          <p:nvPr/>
        </p:nvSpPr>
        <p:spPr>
          <a:xfrm>
            <a:off x="10149840" y="4407408"/>
            <a:ext cx="1463040" cy="256032"/>
          </a:xfrm>
          <a:prstGeom prst="rect">
            <a:avLst/>
          </a:prstGeom>
          <a:solidFill>
            <a:srgbClr val="C6EFCE"/>
          </a:solidFill>
          <a:ln w="12700" cap="flat" cmpd="sng">
            <a:solidFill>
              <a:srgbClr val="C6EFC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
          <p:cNvSpPr/>
          <p:nvPr/>
        </p:nvSpPr>
        <p:spPr>
          <a:xfrm>
            <a:off x="10149840" y="4407408"/>
            <a:ext cx="1463040" cy="25603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900"/>
              <a:buFont typeface="Montserrat"/>
              <a:buNone/>
            </a:pPr>
            <a:r>
              <a:rPr lang="en-US" sz="900" b="1" i="0" u="none" strike="noStrike" cap="none">
                <a:solidFill>
                  <a:srgbClr val="276221"/>
                </a:solidFill>
                <a:latin typeface="Montserrat"/>
                <a:ea typeface="Montserrat"/>
                <a:cs typeface="Montserrat"/>
                <a:sym typeface="Montserrat"/>
              </a:rPr>
              <a:t>HIGH</a:t>
            </a:r>
            <a:endParaRPr sz="900" b="0" i="0" u="none" strike="noStrike" cap="none">
              <a:solidFill>
                <a:schemeClr val="dk1"/>
              </a:solidFill>
              <a:latin typeface="Calibri"/>
              <a:ea typeface="Calibri"/>
              <a:cs typeface="Calibri"/>
              <a:sym typeface="Calibri"/>
            </a:endParaRPr>
          </a:p>
        </p:txBody>
      </p:sp>
      <p:sp>
        <p:nvSpPr>
          <p:cNvPr id="55" name="Google Shape;55;p1"/>
          <p:cNvSpPr/>
          <p:nvPr/>
        </p:nvSpPr>
        <p:spPr>
          <a:xfrm>
            <a:off x="457200" y="5623560"/>
            <a:ext cx="11457432" cy="502920"/>
          </a:xfrm>
          <a:prstGeom prst="rect">
            <a:avLst/>
          </a:prstGeom>
          <a:solidFill>
            <a:srgbClr val="001530"/>
          </a:solidFill>
          <a:ln w="12700" cap="flat" cmpd="sng">
            <a:solidFill>
              <a:srgbClr val="FFBF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1"/>
          <p:cNvSpPr/>
          <p:nvPr/>
        </p:nvSpPr>
        <p:spPr>
          <a:xfrm>
            <a:off x="621792" y="5669280"/>
            <a:ext cx="1115568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900"/>
              <a:buFont typeface="Calibri"/>
              <a:buNone/>
            </a:pPr>
            <a:r>
              <a:rPr lang="en-US" sz="900" b="0" i="1" u="none" strike="noStrike" cap="none">
                <a:solidFill>
                  <a:srgbClr val="A0B4C8"/>
                </a:solidFill>
                <a:latin typeface="Calibri"/>
                <a:ea typeface="Calibri"/>
                <a:cs typeface="Calibri"/>
                <a:sym typeface="Calibri"/>
              </a:rPr>
              <a:t>VALIDITY  |  This report reflects data collected in April 2026. Valid for six months from publication. This report expires October 2026. Blairgowrie HE Advisory accepts no responsibility for decisions made after this date.</a:t>
            </a:r>
            <a:endParaRPr sz="900" b="0" i="0" u="none" strike="noStrike" cap="none">
              <a:solidFill>
                <a:schemeClr val="dk1"/>
              </a:solidFill>
              <a:latin typeface="Calibri"/>
              <a:ea typeface="Calibri"/>
              <a:cs typeface="Calibri"/>
              <a:sym typeface="Calibri"/>
            </a:endParaRPr>
          </a:p>
        </p:txBody>
      </p:sp>
      <p:sp>
        <p:nvSpPr>
          <p:cNvPr id="57" name="Google Shape;57;p1"/>
          <p:cNvSpPr/>
          <p:nvPr/>
        </p:nvSpPr>
        <p:spPr>
          <a:xfrm>
            <a:off x="621792" y="5669280"/>
            <a:ext cx="13716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BF00"/>
              </a:buClr>
              <a:buSzPts val="900"/>
              <a:buFont typeface="Montserrat"/>
              <a:buNone/>
            </a:pPr>
            <a:r>
              <a:rPr lang="en-US" sz="900" b="1" i="0" u="none" strike="noStrike" cap="none">
                <a:solidFill>
                  <a:srgbClr val="FFBF00"/>
                </a:solidFill>
                <a:latin typeface="Montserrat"/>
                <a:ea typeface="Montserrat"/>
                <a:cs typeface="Montserrat"/>
                <a:sym typeface="Montserrat"/>
              </a:rPr>
              <a:t>VALIDITY</a:t>
            </a:r>
            <a:endParaRPr sz="900" b="0" i="0" u="none" strike="noStrike" cap="none">
              <a:solidFill>
                <a:schemeClr val="dk1"/>
              </a:solidFill>
              <a:latin typeface="Calibri"/>
              <a:ea typeface="Calibri"/>
              <a:cs typeface="Calibri"/>
              <a:sym typeface="Calibri"/>
            </a:endParaRPr>
          </a:p>
        </p:txBody>
      </p:sp>
      <p:sp>
        <p:nvSpPr>
          <p:cNvPr id="58" name="Google Shape;58;p1"/>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2F6FA"/>
        </a:solidFill>
        <a:effectLst/>
      </p:bgPr>
    </p:bg>
    <p:spTree>
      <p:nvGrpSpPr>
        <p:cNvPr id="1" name="Shape 458"/>
        <p:cNvGrpSpPr/>
        <p:nvPr/>
      </p:nvGrpSpPr>
      <p:grpSpPr>
        <a:xfrm>
          <a:off x="0" y="0"/>
          <a:ext cx="0" cy="0"/>
          <a:chOff x="0" y="0"/>
          <a:chExt cx="0" cy="0"/>
        </a:xfrm>
      </p:grpSpPr>
      <p:sp>
        <p:nvSpPr>
          <p:cNvPr id="459" name="Google Shape;459;p10"/>
          <p:cNvSpPr/>
          <p:nvPr/>
        </p:nvSpPr>
        <p:spPr>
          <a:xfrm>
            <a:off x="365760" y="164592"/>
            <a:ext cx="7315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DIMENSION 6 OF 8  ,  DEEP DIVE</a:t>
            </a:r>
            <a:endParaRPr sz="1000" b="0" i="0" u="none" strike="noStrike" cap="none">
              <a:solidFill>
                <a:schemeClr val="dk1"/>
              </a:solidFill>
              <a:latin typeface="Calibri"/>
              <a:ea typeface="Calibri"/>
              <a:cs typeface="Calibri"/>
              <a:sym typeface="Calibri"/>
            </a:endParaRPr>
          </a:p>
        </p:txBody>
      </p:sp>
      <p:pic>
        <p:nvPicPr>
          <p:cNvPr id="460" name="Google Shape;460;p10"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461" name="Google Shape;461;p10"/>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10"/>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463" name="Google Shape;463;p10"/>
          <p:cNvSpPr/>
          <p:nvPr/>
        </p:nvSpPr>
        <p:spPr>
          <a:xfrm>
            <a:off x="0" y="0"/>
            <a:ext cx="3931920"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10"/>
          <p:cNvSpPr/>
          <p:nvPr/>
        </p:nvSpPr>
        <p:spPr>
          <a:xfrm>
            <a:off x="274320" y="438912"/>
            <a:ext cx="658368" cy="65836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10"/>
          <p:cNvSpPr/>
          <p:nvPr/>
        </p:nvSpPr>
        <p:spPr>
          <a:xfrm>
            <a:off x="274320" y="438912"/>
            <a:ext cx="658368" cy="65836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2147"/>
              </a:buClr>
              <a:buSzPts val="1400"/>
              <a:buFont typeface="Montserrat"/>
              <a:buNone/>
            </a:pPr>
            <a:r>
              <a:rPr lang="en-US" sz="1400" b="1" i="0" u="none" strike="noStrike" cap="none">
                <a:solidFill>
                  <a:srgbClr val="002147"/>
                </a:solidFill>
                <a:latin typeface="Montserrat"/>
                <a:ea typeface="Montserrat"/>
                <a:cs typeface="Montserrat"/>
                <a:sym typeface="Montserrat"/>
              </a:rPr>
              <a:t>EST</a:t>
            </a:r>
            <a:endParaRPr sz="1400" b="0" i="0" u="none" strike="noStrike" cap="none">
              <a:solidFill>
                <a:schemeClr val="dk1"/>
              </a:solidFill>
              <a:latin typeface="Calibri"/>
              <a:ea typeface="Calibri"/>
              <a:cs typeface="Calibri"/>
              <a:sym typeface="Calibri"/>
            </a:endParaRPr>
          </a:p>
        </p:txBody>
      </p:sp>
      <p:sp>
        <p:nvSpPr>
          <p:cNvPr id="466" name="Google Shape;466;p10"/>
          <p:cNvSpPr/>
          <p:nvPr/>
        </p:nvSpPr>
        <p:spPr>
          <a:xfrm>
            <a:off x="1051560" y="475488"/>
            <a:ext cx="274320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2000"/>
              <a:buFont typeface="Montserrat"/>
              <a:buNone/>
            </a:pPr>
            <a:r>
              <a:rPr lang="en-US" sz="2000" b="1" i="0" u="none" strike="noStrike" cap="none">
                <a:solidFill>
                  <a:srgbClr val="FFFFFF"/>
                </a:solidFill>
                <a:latin typeface="Montserrat"/>
                <a:ea typeface="Montserrat"/>
                <a:cs typeface="Montserrat"/>
                <a:sym typeface="Montserrat"/>
              </a:rPr>
              <a:t>Esteem</a:t>
            </a:r>
            <a:endParaRPr sz="2000" b="0" i="0" u="none" strike="noStrike" cap="none">
              <a:solidFill>
                <a:schemeClr val="dk1"/>
              </a:solidFill>
              <a:latin typeface="Calibri"/>
              <a:ea typeface="Calibri"/>
              <a:cs typeface="Calibri"/>
              <a:sym typeface="Calibri"/>
            </a:endParaRPr>
          </a:p>
        </p:txBody>
      </p:sp>
      <p:sp>
        <p:nvSpPr>
          <p:cNvPr id="467" name="Google Shape;467;p10"/>
          <p:cNvSpPr/>
          <p:nvPr/>
        </p:nvSpPr>
        <p:spPr>
          <a:xfrm>
            <a:off x="274320" y="987552"/>
            <a:ext cx="3429000" cy="43891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Calibri"/>
              <a:buNone/>
            </a:pPr>
            <a:r>
              <a:rPr lang="en-US" sz="1000" b="0" i="1" u="none" strike="noStrike" cap="none">
                <a:solidFill>
                  <a:srgbClr val="00CED1"/>
                </a:solidFill>
                <a:latin typeface="Calibri"/>
                <a:ea typeface="Calibri"/>
                <a:cs typeface="Calibri"/>
                <a:sym typeface="Calibri"/>
              </a:rPr>
              <a:t>Does the institutions name carry weight, and do students feel proud of it?</a:t>
            </a:r>
            <a:endParaRPr sz="1000" b="0" i="0" u="none" strike="noStrike" cap="none">
              <a:solidFill>
                <a:schemeClr val="dk1"/>
              </a:solidFill>
              <a:latin typeface="Calibri"/>
              <a:ea typeface="Calibri"/>
              <a:cs typeface="Calibri"/>
              <a:sym typeface="Calibri"/>
            </a:endParaRPr>
          </a:p>
        </p:txBody>
      </p:sp>
      <p:sp>
        <p:nvSpPr>
          <p:cNvPr id="468" name="Google Shape;468;p10"/>
          <p:cNvSpPr/>
          <p:nvPr/>
        </p:nvSpPr>
        <p:spPr>
          <a:xfrm>
            <a:off x="274320" y="1490472"/>
            <a:ext cx="3108960" cy="18288"/>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10"/>
          <p:cNvSpPr/>
          <p:nvPr/>
        </p:nvSpPr>
        <p:spPr>
          <a:xfrm>
            <a:off x="274320" y="1627632"/>
            <a:ext cx="1645920" cy="1371600"/>
          </a:xfrm>
          <a:prstGeom prst="rect">
            <a:avLst/>
          </a:prstGeom>
          <a:solidFill>
            <a:srgbClr val="FFEB9C"/>
          </a:solidFill>
          <a:ln>
            <a:noFill/>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10"/>
          <p:cNvSpPr/>
          <p:nvPr/>
        </p:nvSpPr>
        <p:spPr>
          <a:xfrm>
            <a:off x="274320" y="1673352"/>
            <a:ext cx="1645920" cy="914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5800"/>
              <a:buFont typeface="Montserrat"/>
              <a:buNone/>
            </a:pPr>
            <a:r>
              <a:rPr lang="en-US" sz="5800" b="1" i="0" u="none" strike="noStrike" cap="none">
                <a:solidFill>
                  <a:srgbClr val="7D6608"/>
                </a:solidFill>
                <a:latin typeface="Montserrat"/>
                <a:ea typeface="Montserrat"/>
                <a:cs typeface="Montserrat"/>
                <a:sym typeface="Montserrat"/>
              </a:rPr>
              <a:t>6.7</a:t>
            </a:r>
            <a:endParaRPr sz="5800" b="0" i="0" u="none" strike="noStrike" cap="none">
              <a:solidFill>
                <a:schemeClr val="dk1"/>
              </a:solidFill>
              <a:latin typeface="Calibri"/>
              <a:ea typeface="Calibri"/>
              <a:cs typeface="Calibri"/>
              <a:sym typeface="Calibri"/>
            </a:endParaRPr>
          </a:p>
        </p:txBody>
      </p:sp>
      <p:sp>
        <p:nvSpPr>
          <p:cNvPr id="471" name="Google Shape;471;p10"/>
          <p:cNvSpPr/>
          <p:nvPr/>
        </p:nvSpPr>
        <p:spPr>
          <a:xfrm>
            <a:off x="274320" y="2542032"/>
            <a:ext cx="1645920" cy="25603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200"/>
              <a:buFont typeface="Calibri"/>
              <a:buNone/>
            </a:pPr>
            <a:r>
              <a:rPr lang="en-US" sz="1200" b="0" i="0" u="none" strike="noStrike" cap="none">
                <a:solidFill>
                  <a:srgbClr val="7D6608"/>
                </a:solidFill>
                <a:latin typeface="Calibri"/>
                <a:ea typeface="Calibri"/>
                <a:cs typeface="Calibri"/>
                <a:sym typeface="Calibri"/>
              </a:rPr>
              <a:t>/ 10</a:t>
            </a:r>
            <a:endParaRPr sz="1200" b="0" i="0" u="none" strike="noStrike" cap="none">
              <a:solidFill>
                <a:schemeClr val="dk1"/>
              </a:solidFill>
              <a:latin typeface="Calibri"/>
              <a:ea typeface="Calibri"/>
              <a:cs typeface="Calibri"/>
              <a:sym typeface="Calibri"/>
            </a:endParaRPr>
          </a:p>
        </p:txBody>
      </p:sp>
      <p:sp>
        <p:nvSpPr>
          <p:cNvPr id="472" name="Google Shape;472;p10"/>
          <p:cNvSpPr/>
          <p:nvPr/>
        </p:nvSpPr>
        <p:spPr>
          <a:xfrm>
            <a:off x="2057400" y="1737360"/>
            <a:ext cx="173736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High Evidence</a:t>
            </a:r>
            <a:endParaRPr sz="1000" b="0" i="0" u="none" strike="noStrike" cap="none">
              <a:solidFill>
                <a:schemeClr val="dk1"/>
              </a:solidFill>
              <a:latin typeface="Calibri"/>
              <a:ea typeface="Calibri"/>
              <a:cs typeface="Calibri"/>
              <a:sym typeface="Calibri"/>
            </a:endParaRPr>
          </a:p>
        </p:txBody>
      </p:sp>
      <p:sp>
        <p:nvSpPr>
          <p:cNvPr id="473" name="Google Shape;473;p10"/>
          <p:cNvSpPr/>
          <p:nvPr/>
        </p:nvSpPr>
        <p:spPr>
          <a:xfrm>
            <a:off x="274320" y="3154680"/>
            <a:ext cx="34290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Student experience signal:</a:t>
            </a:r>
            <a:endParaRPr sz="1000" b="0" i="0" u="none" strike="noStrike" cap="none">
              <a:solidFill>
                <a:schemeClr val="dk1"/>
              </a:solidFill>
              <a:latin typeface="Calibri"/>
              <a:ea typeface="Calibri"/>
              <a:cs typeface="Calibri"/>
              <a:sym typeface="Calibri"/>
            </a:endParaRPr>
          </a:p>
        </p:txBody>
      </p:sp>
      <p:sp>
        <p:nvSpPr>
          <p:cNvPr id="474" name="Google Shape;474;p10"/>
          <p:cNvSpPr/>
          <p:nvPr/>
        </p:nvSpPr>
        <p:spPr>
          <a:xfrm>
            <a:off x="274320" y="3383280"/>
            <a:ext cx="34290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1" u="none" strike="noStrike" cap="none">
                <a:solidFill>
                  <a:srgbClr val="FFFFFF"/>
                </a:solidFill>
                <a:latin typeface="Calibri"/>
                <a:ea typeface="Calibri"/>
                <a:cs typeface="Calibri"/>
                <a:sym typeface="Calibri"/>
              </a:rPr>
              <a:t>Genuine pride among current students, partially constrained by middle-of-pack standing in international rankings.</a:t>
            </a:r>
            <a:endParaRPr sz="1000" b="0" i="0" u="none" strike="noStrike" cap="none">
              <a:solidFill>
                <a:schemeClr val="dk1"/>
              </a:solidFill>
              <a:latin typeface="Calibri"/>
              <a:ea typeface="Calibri"/>
              <a:cs typeface="Calibri"/>
              <a:sym typeface="Calibri"/>
            </a:endParaRPr>
          </a:p>
        </p:txBody>
      </p:sp>
      <p:sp>
        <p:nvSpPr>
          <p:cNvPr id="475" name="Google Shape;475;p10"/>
          <p:cNvSpPr/>
          <p:nvPr/>
        </p:nvSpPr>
        <p:spPr>
          <a:xfrm>
            <a:off x="274320" y="4160520"/>
            <a:ext cx="34290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BF00"/>
              </a:buClr>
              <a:buSzPts val="1000"/>
              <a:buFont typeface="Montserrat"/>
              <a:buNone/>
            </a:pPr>
            <a:r>
              <a:rPr lang="en-US" sz="1000" b="1" i="0" u="none" strike="noStrike" cap="none">
                <a:solidFill>
                  <a:srgbClr val="FFBF00"/>
                </a:solidFill>
                <a:latin typeface="Montserrat"/>
                <a:ea typeface="Montserrat"/>
                <a:cs typeface="Montserrat"/>
                <a:sym typeface="Montserrat"/>
              </a:rPr>
              <a:t>Strategic implication:</a:t>
            </a:r>
            <a:endParaRPr sz="1000" b="0" i="0" u="none" strike="noStrike" cap="none">
              <a:solidFill>
                <a:schemeClr val="dk1"/>
              </a:solidFill>
              <a:latin typeface="Calibri"/>
              <a:ea typeface="Calibri"/>
              <a:cs typeface="Calibri"/>
              <a:sym typeface="Calibri"/>
            </a:endParaRPr>
          </a:p>
        </p:txBody>
      </p:sp>
      <p:sp>
        <p:nvSpPr>
          <p:cNvPr id="476" name="Google Shape;476;p10"/>
          <p:cNvSpPr/>
          <p:nvPr/>
        </p:nvSpPr>
        <p:spPr>
          <a:xfrm>
            <a:off x="274320" y="4389120"/>
            <a:ext cx="3429000" cy="11887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0" u="none" strike="noStrike" cap="none">
                <a:solidFill>
                  <a:srgbClr val="FFFFFF"/>
                </a:solidFill>
                <a:latin typeface="Calibri"/>
                <a:ea typeface="Calibri"/>
                <a:cs typeface="Calibri"/>
                <a:sym typeface="Calibri"/>
              </a:rPr>
              <a:t>Esteem is solid but not exceptional. The Welsh-language and natural-environment positioning offers an under-leveraged route to building distinctive brand value beyond rankings.</a:t>
            </a:r>
            <a:endParaRPr sz="1000" b="0" i="0" u="none" strike="noStrike" cap="none">
              <a:solidFill>
                <a:schemeClr val="dk1"/>
              </a:solidFill>
              <a:latin typeface="Calibri"/>
              <a:ea typeface="Calibri"/>
              <a:cs typeface="Calibri"/>
              <a:sym typeface="Calibri"/>
            </a:endParaRPr>
          </a:p>
        </p:txBody>
      </p:sp>
      <p:sp>
        <p:nvSpPr>
          <p:cNvPr id="477" name="Google Shape;477;p10"/>
          <p:cNvSpPr/>
          <p:nvPr/>
        </p:nvSpPr>
        <p:spPr>
          <a:xfrm>
            <a:off x="4160520" y="502920"/>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76221"/>
              </a:buClr>
              <a:buSzPts val="1200"/>
              <a:buFont typeface="Montserrat"/>
              <a:buNone/>
            </a:pPr>
            <a:r>
              <a:rPr lang="en-US" sz="1200" b="1" i="0" u="none" strike="noStrike" cap="none">
                <a:solidFill>
                  <a:srgbClr val="276221"/>
                </a:solidFill>
                <a:latin typeface="Montserrat"/>
                <a:ea typeface="Montserrat"/>
                <a:cs typeface="Montserrat"/>
                <a:sym typeface="Montserrat"/>
              </a:rPr>
              <a:t>Positive signals</a:t>
            </a:r>
            <a:endParaRPr sz="1200" b="0" i="0" u="none" strike="noStrike" cap="none">
              <a:solidFill>
                <a:schemeClr val="dk1"/>
              </a:solidFill>
              <a:latin typeface="Calibri"/>
              <a:ea typeface="Calibri"/>
              <a:cs typeface="Calibri"/>
              <a:sym typeface="Calibri"/>
            </a:endParaRPr>
          </a:p>
        </p:txBody>
      </p:sp>
      <p:sp>
        <p:nvSpPr>
          <p:cNvPr id="478" name="Google Shape;478;p10"/>
          <p:cNvSpPr/>
          <p:nvPr/>
        </p:nvSpPr>
        <p:spPr>
          <a:xfrm>
            <a:off x="4160520" y="786384"/>
            <a:ext cx="7680960" cy="27432"/>
          </a:xfrm>
          <a:prstGeom prst="rect">
            <a:avLst/>
          </a:prstGeom>
          <a:solidFill>
            <a:srgbClr val="2762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10"/>
          <p:cNvSpPr/>
          <p:nvPr/>
        </p:nvSpPr>
        <p:spPr>
          <a:xfrm>
            <a:off x="4160520" y="914400"/>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10"/>
          <p:cNvSpPr/>
          <p:nvPr/>
        </p:nvSpPr>
        <p:spPr>
          <a:xfrm>
            <a:off x="4270248" y="960120"/>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dirty="0">
                <a:solidFill>
                  <a:srgbClr val="1A4A1A"/>
                </a:solidFill>
                <a:latin typeface="Calibri"/>
                <a:ea typeface="Calibri"/>
                <a:cs typeface="Calibri"/>
                <a:sym typeface="Calibri"/>
              </a:rPr>
              <a:t>+  Current students consistently express pride in being Caerwen students, with international cohort particularly enthusiastic</a:t>
            </a:r>
            <a:endParaRPr sz="1000" b="0" i="0" u="none" strike="noStrike" cap="none" dirty="0">
              <a:solidFill>
                <a:schemeClr val="dk1"/>
              </a:solidFill>
              <a:latin typeface="Calibri"/>
              <a:ea typeface="Calibri"/>
              <a:cs typeface="Calibri"/>
              <a:sym typeface="Calibri"/>
            </a:endParaRPr>
          </a:p>
        </p:txBody>
      </p:sp>
      <p:sp>
        <p:nvSpPr>
          <p:cNvPr id="481" name="Google Shape;481;p10"/>
          <p:cNvSpPr/>
          <p:nvPr/>
        </p:nvSpPr>
        <p:spPr>
          <a:xfrm>
            <a:off x="4160520" y="1444752"/>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10"/>
          <p:cNvSpPr/>
          <p:nvPr/>
        </p:nvSpPr>
        <p:spPr>
          <a:xfrm>
            <a:off x="4270248" y="1490472"/>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Founded 1884 with 140 years of academic heritage in North Wales</a:t>
            </a:r>
            <a:endParaRPr sz="1000" b="0" i="0" u="none" strike="noStrike" cap="none">
              <a:solidFill>
                <a:schemeClr val="dk1"/>
              </a:solidFill>
              <a:latin typeface="Calibri"/>
              <a:ea typeface="Calibri"/>
              <a:cs typeface="Calibri"/>
              <a:sym typeface="Calibri"/>
            </a:endParaRPr>
          </a:p>
        </p:txBody>
      </p:sp>
      <p:sp>
        <p:nvSpPr>
          <p:cNvPr id="483" name="Google Shape;483;p10"/>
          <p:cNvSpPr/>
          <p:nvPr/>
        </p:nvSpPr>
        <p:spPr>
          <a:xfrm>
            <a:off x="4160520" y="1975104"/>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10"/>
          <p:cNvSpPr/>
          <p:nvPr/>
        </p:nvSpPr>
        <p:spPr>
          <a:xfrm>
            <a:off x="4270248" y="2020824"/>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Distinctive Welsh-language sector-leader positioning recognised externally</a:t>
            </a:r>
            <a:endParaRPr sz="1000" b="0" i="0" u="none" strike="noStrike" cap="none">
              <a:solidFill>
                <a:schemeClr val="dk1"/>
              </a:solidFill>
              <a:latin typeface="Calibri"/>
              <a:ea typeface="Calibri"/>
              <a:cs typeface="Calibri"/>
              <a:sym typeface="Calibri"/>
            </a:endParaRPr>
          </a:p>
        </p:txBody>
      </p:sp>
      <p:sp>
        <p:nvSpPr>
          <p:cNvPr id="485" name="Google Shape;485;p10"/>
          <p:cNvSpPr/>
          <p:nvPr/>
        </p:nvSpPr>
        <p:spPr>
          <a:xfrm>
            <a:off x="4160520" y="2505456"/>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10"/>
          <p:cNvSpPr/>
          <p:nvPr/>
        </p:nvSpPr>
        <p:spPr>
          <a:xfrm>
            <a:off x="4270248" y="2551176"/>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dirty="0">
                <a:solidFill>
                  <a:srgbClr val="1A4A1A"/>
                </a:solidFill>
                <a:latin typeface="Calibri"/>
                <a:ea typeface="Calibri"/>
                <a:cs typeface="Calibri"/>
                <a:sym typeface="Calibri"/>
              </a:rPr>
              <a:t>+  Times Good University Guide ranks Caerwen 59th in the UK</a:t>
            </a:r>
            <a:endParaRPr sz="1000" b="0" i="0" u="none" strike="noStrike" cap="none" dirty="0">
              <a:solidFill>
                <a:schemeClr val="dk1"/>
              </a:solidFill>
              <a:latin typeface="Calibri"/>
              <a:ea typeface="Calibri"/>
              <a:cs typeface="Calibri"/>
              <a:sym typeface="Calibri"/>
            </a:endParaRPr>
          </a:p>
        </p:txBody>
      </p:sp>
      <p:sp>
        <p:nvSpPr>
          <p:cNvPr id="487" name="Google Shape;487;p10"/>
          <p:cNvSpPr/>
          <p:nvPr/>
        </p:nvSpPr>
        <p:spPr>
          <a:xfrm>
            <a:off x="4160520" y="3264408"/>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00000"/>
              </a:buClr>
              <a:buSzPts val="1200"/>
              <a:buFont typeface="Montserrat"/>
              <a:buNone/>
            </a:pPr>
            <a:r>
              <a:rPr lang="en-US" sz="1200" b="1" i="0" u="none" strike="noStrike" cap="none">
                <a:solidFill>
                  <a:srgbClr val="C00000"/>
                </a:solidFill>
                <a:latin typeface="Montserrat"/>
                <a:ea typeface="Montserrat"/>
                <a:cs typeface="Montserrat"/>
                <a:sym typeface="Montserrat"/>
              </a:rPr>
              <a:t>Negative signals</a:t>
            </a:r>
            <a:endParaRPr sz="1200" b="0" i="0" u="none" strike="noStrike" cap="none">
              <a:solidFill>
                <a:schemeClr val="dk1"/>
              </a:solidFill>
              <a:latin typeface="Calibri"/>
              <a:ea typeface="Calibri"/>
              <a:cs typeface="Calibri"/>
              <a:sym typeface="Calibri"/>
            </a:endParaRPr>
          </a:p>
        </p:txBody>
      </p:sp>
      <p:sp>
        <p:nvSpPr>
          <p:cNvPr id="488" name="Google Shape;488;p10"/>
          <p:cNvSpPr/>
          <p:nvPr/>
        </p:nvSpPr>
        <p:spPr>
          <a:xfrm>
            <a:off x="4160520" y="3538728"/>
            <a:ext cx="7680960" cy="27432"/>
          </a:xfrm>
          <a:prstGeom prst="rect">
            <a:avLst/>
          </a:prstGeom>
          <a:solidFill>
            <a:srgbClr val="C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10"/>
          <p:cNvSpPr/>
          <p:nvPr/>
        </p:nvSpPr>
        <p:spPr>
          <a:xfrm>
            <a:off x="4160520" y="3666744"/>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10"/>
          <p:cNvSpPr/>
          <p:nvPr/>
        </p:nvSpPr>
        <p:spPr>
          <a:xfrm>
            <a:off x="4270248" y="3712464"/>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QS World 566 and THE World 501 indicate modest international standing relative to teaching quality</a:t>
            </a:r>
            <a:endParaRPr sz="1000" b="0" i="0" u="none" strike="noStrike" cap="none">
              <a:solidFill>
                <a:schemeClr val="dk1"/>
              </a:solidFill>
              <a:latin typeface="Calibri"/>
              <a:ea typeface="Calibri"/>
              <a:cs typeface="Calibri"/>
              <a:sym typeface="Calibri"/>
            </a:endParaRPr>
          </a:p>
        </p:txBody>
      </p:sp>
      <p:sp>
        <p:nvSpPr>
          <p:cNvPr id="491" name="Google Shape;491;p10"/>
          <p:cNvSpPr/>
          <p:nvPr/>
        </p:nvSpPr>
        <p:spPr>
          <a:xfrm>
            <a:off x="4160520" y="4151376"/>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10"/>
          <p:cNvSpPr/>
          <p:nvPr/>
        </p:nvSpPr>
        <p:spPr>
          <a:xfrm>
            <a:off x="4270248" y="4197096"/>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dirty="0">
                <a:solidFill>
                  <a:srgbClr val="5A0000"/>
                </a:solidFill>
                <a:latin typeface="Calibri"/>
                <a:ea typeface="Calibri"/>
                <a:cs typeface="Calibri"/>
                <a:sym typeface="Calibri"/>
              </a:rPr>
              <a:t>-  Guardian University Guide ranking at 62 places Caerwen in the middle of the UK pack</a:t>
            </a:r>
            <a:endParaRPr sz="1000" b="0" i="0" u="none" strike="noStrike" cap="none" dirty="0">
              <a:solidFill>
                <a:schemeClr val="dk1"/>
              </a:solidFill>
              <a:latin typeface="Calibri"/>
              <a:ea typeface="Calibri"/>
              <a:cs typeface="Calibri"/>
              <a:sym typeface="Calibri"/>
            </a:endParaRPr>
          </a:p>
        </p:txBody>
      </p:sp>
      <p:sp>
        <p:nvSpPr>
          <p:cNvPr id="493" name="Google Shape;493;p10"/>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2F6FA"/>
        </a:solidFill>
        <a:effectLst/>
      </p:bgPr>
    </p:bg>
    <p:spTree>
      <p:nvGrpSpPr>
        <p:cNvPr id="1" name="Shape 498"/>
        <p:cNvGrpSpPr/>
        <p:nvPr/>
      </p:nvGrpSpPr>
      <p:grpSpPr>
        <a:xfrm>
          <a:off x="0" y="0"/>
          <a:ext cx="0" cy="0"/>
          <a:chOff x="0" y="0"/>
          <a:chExt cx="0" cy="0"/>
        </a:xfrm>
      </p:grpSpPr>
      <p:sp>
        <p:nvSpPr>
          <p:cNvPr id="499" name="Google Shape;499;p11"/>
          <p:cNvSpPr/>
          <p:nvPr/>
        </p:nvSpPr>
        <p:spPr>
          <a:xfrm>
            <a:off x="365760" y="164592"/>
            <a:ext cx="7315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DIMENSION 7 OF 8  ,  DEEP DIVE</a:t>
            </a:r>
            <a:endParaRPr sz="1000" b="0" i="0" u="none" strike="noStrike" cap="none">
              <a:solidFill>
                <a:schemeClr val="dk1"/>
              </a:solidFill>
              <a:latin typeface="Calibri"/>
              <a:ea typeface="Calibri"/>
              <a:cs typeface="Calibri"/>
              <a:sym typeface="Calibri"/>
            </a:endParaRPr>
          </a:p>
        </p:txBody>
      </p:sp>
      <p:pic>
        <p:nvPicPr>
          <p:cNvPr id="500" name="Google Shape;500;p11"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501" name="Google Shape;501;p11"/>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11"/>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503" name="Google Shape;503;p11"/>
          <p:cNvSpPr/>
          <p:nvPr/>
        </p:nvSpPr>
        <p:spPr>
          <a:xfrm>
            <a:off x="0" y="0"/>
            <a:ext cx="3931920"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11"/>
          <p:cNvSpPr/>
          <p:nvPr/>
        </p:nvSpPr>
        <p:spPr>
          <a:xfrm>
            <a:off x="274320" y="438912"/>
            <a:ext cx="658368" cy="65836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11"/>
          <p:cNvSpPr/>
          <p:nvPr/>
        </p:nvSpPr>
        <p:spPr>
          <a:xfrm>
            <a:off x="274320" y="438912"/>
            <a:ext cx="658368" cy="65836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2147"/>
              </a:buClr>
              <a:buSzPts val="1400"/>
              <a:buFont typeface="Montserrat"/>
              <a:buNone/>
            </a:pPr>
            <a:r>
              <a:rPr lang="en-US" sz="1400" b="1" i="0" u="none" strike="noStrike" cap="none">
                <a:solidFill>
                  <a:srgbClr val="002147"/>
                </a:solidFill>
                <a:latin typeface="Montserrat"/>
                <a:ea typeface="Montserrat"/>
                <a:cs typeface="Montserrat"/>
                <a:sym typeface="Montserrat"/>
              </a:rPr>
              <a:t>ETH</a:t>
            </a:r>
            <a:endParaRPr sz="1400" b="0" i="0" u="none" strike="noStrike" cap="none">
              <a:solidFill>
                <a:schemeClr val="dk1"/>
              </a:solidFill>
              <a:latin typeface="Calibri"/>
              <a:ea typeface="Calibri"/>
              <a:cs typeface="Calibri"/>
              <a:sym typeface="Calibri"/>
            </a:endParaRPr>
          </a:p>
        </p:txBody>
      </p:sp>
      <p:sp>
        <p:nvSpPr>
          <p:cNvPr id="506" name="Google Shape;506;p11"/>
          <p:cNvSpPr/>
          <p:nvPr/>
        </p:nvSpPr>
        <p:spPr>
          <a:xfrm>
            <a:off x="1051560" y="475488"/>
            <a:ext cx="274320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2000"/>
              <a:buFont typeface="Montserrat"/>
              <a:buNone/>
            </a:pPr>
            <a:r>
              <a:rPr lang="en-US" sz="2000" b="1" i="0" u="none" strike="noStrike" cap="none">
                <a:solidFill>
                  <a:srgbClr val="FFFFFF"/>
                </a:solidFill>
                <a:latin typeface="Montserrat"/>
                <a:ea typeface="Montserrat"/>
                <a:cs typeface="Montserrat"/>
                <a:sym typeface="Montserrat"/>
              </a:rPr>
              <a:t>Ethics</a:t>
            </a:r>
            <a:endParaRPr sz="2000" b="0" i="0" u="none" strike="noStrike" cap="none">
              <a:solidFill>
                <a:schemeClr val="dk1"/>
              </a:solidFill>
              <a:latin typeface="Calibri"/>
              <a:ea typeface="Calibri"/>
              <a:cs typeface="Calibri"/>
              <a:sym typeface="Calibri"/>
            </a:endParaRPr>
          </a:p>
        </p:txBody>
      </p:sp>
      <p:sp>
        <p:nvSpPr>
          <p:cNvPr id="507" name="Google Shape;507;p11"/>
          <p:cNvSpPr/>
          <p:nvPr/>
        </p:nvSpPr>
        <p:spPr>
          <a:xfrm>
            <a:off x="274320" y="987552"/>
            <a:ext cx="3429000" cy="43891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Calibri"/>
              <a:buNone/>
            </a:pPr>
            <a:r>
              <a:rPr lang="en-US" sz="1000" b="0" i="1" u="none" strike="noStrike" cap="none">
                <a:solidFill>
                  <a:srgbClr val="00CED1"/>
                </a:solidFill>
                <a:latin typeface="Calibri"/>
                <a:ea typeface="Calibri"/>
                <a:cs typeface="Calibri"/>
                <a:sym typeface="Calibri"/>
              </a:rPr>
              <a:t>Does the institution genuinely care for its students as people?</a:t>
            </a:r>
            <a:endParaRPr sz="1000" b="0" i="0" u="none" strike="noStrike" cap="none">
              <a:solidFill>
                <a:schemeClr val="dk1"/>
              </a:solidFill>
              <a:latin typeface="Calibri"/>
              <a:ea typeface="Calibri"/>
              <a:cs typeface="Calibri"/>
              <a:sym typeface="Calibri"/>
            </a:endParaRPr>
          </a:p>
        </p:txBody>
      </p:sp>
      <p:sp>
        <p:nvSpPr>
          <p:cNvPr id="508" name="Google Shape;508;p11"/>
          <p:cNvSpPr/>
          <p:nvPr/>
        </p:nvSpPr>
        <p:spPr>
          <a:xfrm>
            <a:off x="274320" y="1490472"/>
            <a:ext cx="3108960" cy="18288"/>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11"/>
          <p:cNvSpPr/>
          <p:nvPr/>
        </p:nvSpPr>
        <p:spPr>
          <a:xfrm>
            <a:off x="274320" y="1627632"/>
            <a:ext cx="1645920" cy="1371600"/>
          </a:xfrm>
          <a:prstGeom prst="rect">
            <a:avLst/>
          </a:prstGeom>
          <a:solidFill>
            <a:srgbClr val="C6EFCE"/>
          </a:solidFill>
          <a:ln>
            <a:noFill/>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11"/>
          <p:cNvSpPr/>
          <p:nvPr/>
        </p:nvSpPr>
        <p:spPr>
          <a:xfrm>
            <a:off x="274320" y="1673352"/>
            <a:ext cx="1645920" cy="914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5800"/>
              <a:buFont typeface="Montserrat"/>
              <a:buNone/>
            </a:pPr>
            <a:r>
              <a:rPr lang="en-US" sz="5800" b="1" i="0" u="none" strike="noStrike" cap="none">
                <a:solidFill>
                  <a:srgbClr val="276221"/>
                </a:solidFill>
                <a:latin typeface="Montserrat"/>
                <a:ea typeface="Montserrat"/>
                <a:cs typeface="Montserrat"/>
                <a:sym typeface="Montserrat"/>
              </a:rPr>
              <a:t>8.9</a:t>
            </a:r>
            <a:endParaRPr sz="5800" b="0" i="0" u="none" strike="noStrike" cap="none">
              <a:solidFill>
                <a:schemeClr val="dk1"/>
              </a:solidFill>
              <a:latin typeface="Calibri"/>
              <a:ea typeface="Calibri"/>
              <a:cs typeface="Calibri"/>
              <a:sym typeface="Calibri"/>
            </a:endParaRPr>
          </a:p>
        </p:txBody>
      </p:sp>
      <p:sp>
        <p:nvSpPr>
          <p:cNvPr id="511" name="Google Shape;511;p11"/>
          <p:cNvSpPr/>
          <p:nvPr/>
        </p:nvSpPr>
        <p:spPr>
          <a:xfrm>
            <a:off x="274320" y="2542032"/>
            <a:ext cx="1645920" cy="25603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1200"/>
              <a:buFont typeface="Calibri"/>
              <a:buNone/>
            </a:pPr>
            <a:r>
              <a:rPr lang="en-US" sz="1200" b="0" i="0" u="none" strike="noStrike" cap="none">
                <a:solidFill>
                  <a:srgbClr val="276221"/>
                </a:solidFill>
                <a:latin typeface="Calibri"/>
                <a:ea typeface="Calibri"/>
                <a:cs typeface="Calibri"/>
                <a:sym typeface="Calibri"/>
              </a:rPr>
              <a:t>/ 10</a:t>
            </a:r>
            <a:endParaRPr sz="1200" b="0" i="0" u="none" strike="noStrike" cap="none">
              <a:solidFill>
                <a:schemeClr val="dk1"/>
              </a:solidFill>
              <a:latin typeface="Calibri"/>
              <a:ea typeface="Calibri"/>
              <a:cs typeface="Calibri"/>
              <a:sym typeface="Calibri"/>
            </a:endParaRPr>
          </a:p>
        </p:txBody>
      </p:sp>
      <p:sp>
        <p:nvSpPr>
          <p:cNvPr id="512" name="Google Shape;512;p11"/>
          <p:cNvSpPr/>
          <p:nvPr/>
        </p:nvSpPr>
        <p:spPr>
          <a:xfrm>
            <a:off x="2057400" y="1737360"/>
            <a:ext cx="173736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High Evidence</a:t>
            </a:r>
            <a:endParaRPr sz="1000" b="0" i="0" u="none" strike="noStrike" cap="none">
              <a:solidFill>
                <a:schemeClr val="dk1"/>
              </a:solidFill>
              <a:latin typeface="Calibri"/>
              <a:ea typeface="Calibri"/>
              <a:cs typeface="Calibri"/>
              <a:sym typeface="Calibri"/>
            </a:endParaRPr>
          </a:p>
        </p:txBody>
      </p:sp>
      <p:sp>
        <p:nvSpPr>
          <p:cNvPr id="513" name="Google Shape;513;p11"/>
          <p:cNvSpPr/>
          <p:nvPr/>
        </p:nvSpPr>
        <p:spPr>
          <a:xfrm>
            <a:off x="274320" y="3154680"/>
            <a:ext cx="34290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Student experience signal:</a:t>
            </a:r>
            <a:endParaRPr sz="1000" b="0" i="0" u="none" strike="noStrike" cap="none">
              <a:solidFill>
                <a:schemeClr val="dk1"/>
              </a:solidFill>
              <a:latin typeface="Calibri"/>
              <a:ea typeface="Calibri"/>
              <a:cs typeface="Calibri"/>
              <a:sym typeface="Calibri"/>
            </a:endParaRPr>
          </a:p>
        </p:txBody>
      </p:sp>
      <p:sp>
        <p:nvSpPr>
          <p:cNvPr id="514" name="Google Shape;514;p11"/>
          <p:cNvSpPr/>
          <p:nvPr/>
        </p:nvSpPr>
        <p:spPr>
          <a:xfrm>
            <a:off x="274320" y="3383280"/>
            <a:ext cx="34290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1" u="none" strike="noStrike" cap="none">
                <a:solidFill>
                  <a:srgbClr val="FFFFFF"/>
                </a:solidFill>
                <a:latin typeface="Calibri"/>
                <a:ea typeface="Calibri"/>
                <a:cs typeface="Calibri"/>
                <a:sym typeface="Calibri"/>
              </a:rPr>
              <a:t>The strongest dimension. Student welfare and inclusivity are described as a defining institutional capability.</a:t>
            </a:r>
            <a:endParaRPr sz="1000" b="0" i="0" u="none" strike="noStrike" cap="none">
              <a:solidFill>
                <a:schemeClr val="dk1"/>
              </a:solidFill>
              <a:latin typeface="Calibri"/>
              <a:ea typeface="Calibri"/>
              <a:cs typeface="Calibri"/>
              <a:sym typeface="Calibri"/>
            </a:endParaRPr>
          </a:p>
        </p:txBody>
      </p:sp>
      <p:sp>
        <p:nvSpPr>
          <p:cNvPr id="515" name="Google Shape;515;p11"/>
          <p:cNvSpPr/>
          <p:nvPr/>
        </p:nvSpPr>
        <p:spPr>
          <a:xfrm>
            <a:off x="274320" y="4160520"/>
            <a:ext cx="34290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BF00"/>
              </a:buClr>
              <a:buSzPts val="1000"/>
              <a:buFont typeface="Montserrat"/>
              <a:buNone/>
            </a:pPr>
            <a:r>
              <a:rPr lang="en-US" sz="1000" b="1" i="0" u="none" strike="noStrike" cap="none">
                <a:solidFill>
                  <a:srgbClr val="FFBF00"/>
                </a:solidFill>
                <a:latin typeface="Montserrat"/>
                <a:ea typeface="Montserrat"/>
                <a:cs typeface="Montserrat"/>
                <a:sym typeface="Montserrat"/>
              </a:rPr>
              <a:t>Strategic implication:</a:t>
            </a:r>
            <a:endParaRPr sz="1000" b="0" i="0" u="none" strike="noStrike" cap="none">
              <a:solidFill>
                <a:schemeClr val="dk1"/>
              </a:solidFill>
              <a:latin typeface="Calibri"/>
              <a:ea typeface="Calibri"/>
              <a:cs typeface="Calibri"/>
              <a:sym typeface="Calibri"/>
            </a:endParaRPr>
          </a:p>
        </p:txBody>
      </p:sp>
      <p:sp>
        <p:nvSpPr>
          <p:cNvPr id="516" name="Google Shape;516;p11"/>
          <p:cNvSpPr/>
          <p:nvPr/>
        </p:nvSpPr>
        <p:spPr>
          <a:xfrm>
            <a:off x="274320" y="4389120"/>
            <a:ext cx="3429000" cy="11887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0" u="none" strike="noStrike" cap="none" dirty="0">
                <a:solidFill>
                  <a:srgbClr val="FFFFFF"/>
                </a:solidFill>
                <a:latin typeface="Calibri"/>
                <a:ea typeface="Calibri"/>
                <a:cs typeface="Calibri"/>
                <a:sym typeface="Calibri"/>
              </a:rPr>
              <a:t>Ethics is the dimension on which Caerwen most credibly outperforms larger competitors. This is a brand-defining strength that should be central to all future recruitment communication.</a:t>
            </a:r>
            <a:endParaRPr sz="1000" b="0" i="0" u="none" strike="noStrike" cap="none" dirty="0">
              <a:solidFill>
                <a:schemeClr val="dk1"/>
              </a:solidFill>
              <a:latin typeface="Calibri"/>
              <a:ea typeface="Calibri"/>
              <a:cs typeface="Calibri"/>
              <a:sym typeface="Calibri"/>
            </a:endParaRPr>
          </a:p>
        </p:txBody>
      </p:sp>
      <p:sp>
        <p:nvSpPr>
          <p:cNvPr id="517" name="Google Shape;517;p11"/>
          <p:cNvSpPr/>
          <p:nvPr/>
        </p:nvSpPr>
        <p:spPr>
          <a:xfrm>
            <a:off x="4160520" y="502920"/>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76221"/>
              </a:buClr>
              <a:buSzPts val="1200"/>
              <a:buFont typeface="Montserrat"/>
              <a:buNone/>
            </a:pPr>
            <a:r>
              <a:rPr lang="en-US" sz="1200" b="1" i="0" u="none" strike="noStrike" cap="none">
                <a:solidFill>
                  <a:srgbClr val="276221"/>
                </a:solidFill>
                <a:latin typeface="Montserrat"/>
                <a:ea typeface="Montserrat"/>
                <a:cs typeface="Montserrat"/>
                <a:sym typeface="Montserrat"/>
              </a:rPr>
              <a:t>Positive signals</a:t>
            </a:r>
            <a:endParaRPr sz="1200" b="0" i="0" u="none" strike="noStrike" cap="none">
              <a:solidFill>
                <a:schemeClr val="dk1"/>
              </a:solidFill>
              <a:latin typeface="Calibri"/>
              <a:ea typeface="Calibri"/>
              <a:cs typeface="Calibri"/>
              <a:sym typeface="Calibri"/>
            </a:endParaRPr>
          </a:p>
        </p:txBody>
      </p:sp>
      <p:sp>
        <p:nvSpPr>
          <p:cNvPr id="518" name="Google Shape;518;p11"/>
          <p:cNvSpPr/>
          <p:nvPr/>
        </p:nvSpPr>
        <p:spPr>
          <a:xfrm>
            <a:off x="4160520" y="786384"/>
            <a:ext cx="7680960" cy="27432"/>
          </a:xfrm>
          <a:prstGeom prst="rect">
            <a:avLst/>
          </a:prstGeom>
          <a:solidFill>
            <a:srgbClr val="2762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11"/>
          <p:cNvSpPr/>
          <p:nvPr/>
        </p:nvSpPr>
        <p:spPr>
          <a:xfrm>
            <a:off x="4160520" y="914400"/>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11"/>
          <p:cNvSpPr/>
          <p:nvPr/>
        </p:nvSpPr>
        <p:spPr>
          <a:xfrm>
            <a:off x="4270248" y="960120"/>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Student support consistently described as stand-out across StudentCrowd, Whatuni, and Times Higher Education student survey responses</a:t>
            </a:r>
            <a:endParaRPr sz="1000" b="0" i="0" u="none" strike="noStrike" cap="none">
              <a:solidFill>
                <a:schemeClr val="dk1"/>
              </a:solidFill>
              <a:latin typeface="Calibri"/>
              <a:ea typeface="Calibri"/>
              <a:cs typeface="Calibri"/>
              <a:sym typeface="Calibri"/>
            </a:endParaRPr>
          </a:p>
        </p:txBody>
      </p:sp>
      <p:sp>
        <p:nvSpPr>
          <p:cNvPr id="521" name="Google Shape;521;p11"/>
          <p:cNvSpPr/>
          <p:nvPr/>
        </p:nvSpPr>
        <p:spPr>
          <a:xfrm>
            <a:off x="4160520" y="1444752"/>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11"/>
          <p:cNvSpPr/>
          <p:nvPr/>
        </p:nvSpPr>
        <p:spPr>
          <a:xfrm>
            <a:off x="4270248" y="1490472"/>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Free counselling, dyslexia and SpLD specialist support, hardship funds, and free period products</a:t>
            </a:r>
            <a:endParaRPr sz="1000" b="0" i="0" u="none" strike="noStrike" cap="none">
              <a:solidFill>
                <a:schemeClr val="dk1"/>
              </a:solidFill>
              <a:latin typeface="Calibri"/>
              <a:ea typeface="Calibri"/>
              <a:cs typeface="Calibri"/>
              <a:sym typeface="Calibri"/>
            </a:endParaRPr>
          </a:p>
        </p:txBody>
      </p:sp>
      <p:sp>
        <p:nvSpPr>
          <p:cNvPr id="523" name="Google Shape;523;p11"/>
          <p:cNvSpPr/>
          <p:nvPr/>
        </p:nvSpPr>
        <p:spPr>
          <a:xfrm>
            <a:off x="4160520" y="1975104"/>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11"/>
          <p:cNvSpPr/>
          <p:nvPr/>
        </p:nvSpPr>
        <p:spPr>
          <a:xfrm>
            <a:off x="4270248" y="2020824"/>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Personal tutor allocated to every student including Welsh-speaking match for Welsh-medium students</a:t>
            </a:r>
            <a:endParaRPr sz="1000" b="0" i="0" u="none" strike="noStrike" cap="none">
              <a:solidFill>
                <a:schemeClr val="dk1"/>
              </a:solidFill>
              <a:latin typeface="Calibri"/>
              <a:ea typeface="Calibri"/>
              <a:cs typeface="Calibri"/>
              <a:sym typeface="Calibri"/>
            </a:endParaRPr>
          </a:p>
        </p:txBody>
      </p:sp>
      <p:sp>
        <p:nvSpPr>
          <p:cNvPr id="525" name="Google Shape;525;p11"/>
          <p:cNvSpPr/>
          <p:nvPr/>
        </p:nvSpPr>
        <p:spPr>
          <a:xfrm>
            <a:off x="4160520" y="2505456"/>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11"/>
          <p:cNvSpPr/>
          <p:nvPr/>
        </p:nvSpPr>
        <p:spPr>
          <a:xfrm>
            <a:off x="4270248" y="2551176"/>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Mental health and wellbeing rated highly by reviewers including Times Higher Education survey</a:t>
            </a:r>
            <a:endParaRPr sz="1000" b="0" i="0" u="none" strike="noStrike" cap="none">
              <a:solidFill>
                <a:schemeClr val="dk1"/>
              </a:solidFill>
              <a:latin typeface="Calibri"/>
              <a:ea typeface="Calibri"/>
              <a:cs typeface="Calibri"/>
              <a:sym typeface="Calibri"/>
            </a:endParaRPr>
          </a:p>
        </p:txBody>
      </p:sp>
      <p:sp>
        <p:nvSpPr>
          <p:cNvPr id="527" name="Google Shape;527;p11"/>
          <p:cNvSpPr/>
          <p:nvPr/>
        </p:nvSpPr>
        <p:spPr>
          <a:xfrm>
            <a:off x="4160520" y="3035808"/>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11"/>
          <p:cNvSpPr/>
          <p:nvPr/>
        </p:nvSpPr>
        <p:spPr>
          <a:xfrm>
            <a:off x="4270248" y="3081528"/>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Cost-of-living measures including £2 hot meals, hardship funds, and 24/7 warm spaces</a:t>
            </a:r>
            <a:endParaRPr sz="1000" b="0" i="0" u="none" strike="noStrike" cap="none">
              <a:solidFill>
                <a:schemeClr val="dk1"/>
              </a:solidFill>
              <a:latin typeface="Calibri"/>
              <a:ea typeface="Calibri"/>
              <a:cs typeface="Calibri"/>
              <a:sym typeface="Calibri"/>
            </a:endParaRPr>
          </a:p>
        </p:txBody>
      </p:sp>
      <p:sp>
        <p:nvSpPr>
          <p:cNvPr id="529" name="Google Shape;529;p11"/>
          <p:cNvSpPr/>
          <p:nvPr/>
        </p:nvSpPr>
        <p:spPr>
          <a:xfrm>
            <a:off x="4160520" y="3566160"/>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11"/>
          <p:cNvSpPr/>
          <p:nvPr/>
        </p:nvSpPr>
        <p:spPr>
          <a:xfrm>
            <a:off x="4270248" y="3611880"/>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dirty="0">
                <a:solidFill>
                  <a:srgbClr val="1A4A1A"/>
                </a:solidFill>
                <a:latin typeface="Calibri"/>
                <a:ea typeface="Calibri"/>
                <a:cs typeface="Calibri"/>
                <a:sym typeface="Calibri"/>
              </a:rPr>
              <a:t>+  Caerwen jumped 41 places to 239 globally on the QS International Students indicator and reached 195 on the Sustainability indicator</a:t>
            </a:r>
            <a:endParaRPr sz="1000" b="0" i="0" u="none" strike="noStrike" cap="none" dirty="0">
              <a:solidFill>
                <a:schemeClr val="dk1"/>
              </a:solidFill>
              <a:latin typeface="Calibri"/>
              <a:ea typeface="Calibri"/>
              <a:cs typeface="Calibri"/>
              <a:sym typeface="Calibri"/>
            </a:endParaRPr>
          </a:p>
        </p:txBody>
      </p:sp>
      <p:sp>
        <p:nvSpPr>
          <p:cNvPr id="531" name="Google Shape;531;p11"/>
          <p:cNvSpPr/>
          <p:nvPr/>
        </p:nvSpPr>
        <p:spPr>
          <a:xfrm>
            <a:off x="4160520" y="4325112"/>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00000"/>
              </a:buClr>
              <a:buSzPts val="1200"/>
              <a:buFont typeface="Montserrat"/>
              <a:buNone/>
            </a:pPr>
            <a:r>
              <a:rPr lang="en-US" sz="1200" b="1" i="0" u="none" strike="noStrike" cap="none">
                <a:solidFill>
                  <a:srgbClr val="C00000"/>
                </a:solidFill>
                <a:latin typeface="Montserrat"/>
                <a:ea typeface="Montserrat"/>
                <a:cs typeface="Montserrat"/>
                <a:sym typeface="Montserrat"/>
              </a:rPr>
              <a:t>Negative signals</a:t>
            </a:r>
            <a:endParaRPr sz="1200" b="0" i="0" u="none" strike="noStrike" cap="none">
              <a:solidFill>
                <a:schemeClr val="dk1"/>
              </a:solidFill>
              <a:latin typeface="Calibri"/>
              <a:ea typeface="Calibri"/>
              <a:cs typeface="Calibri"/>
              <a:sym typeface="Calibri"/>
            </a:endParaRPr>
          </a:p>
        </p:txBody>
      </p:sp>
      <p:sp>
        <p:nvSpPr>
          <p:cNvPr id="532" name="Google Shape;532;p11"/>
          <p:cNvSpPr/>
          <p:nvPr/>
        </p:nvSpPr>
        <p:spPr>
          <a:xfrm>
            <a:off x="4160520" y="4599432"/>
            <a:ext cx="7680960" cy="27432"/>
          </a:xfrm>
          <a:prstGeom prst="rect">
            <a:avLst/>
          </a:prstGeom>
          <a:solidFill>
            <a:srgbClr val="C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11"/>
          <p:cNvSpPr/>
          <p:nvPr/>
        </p:nvSpPr>
        <p:spPr>
          <a:xfrm>
            <a:off x="4160520" y="4727448"/>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11"/>
          <p:cNvSpPr/>
          <p:nvPr/>
        </p:nvSpPr>
        <p:spPr>
          <a:xfrm>
            <a:off x="4270248" y="4773168"/>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dirty="0">
                <a:solidFill>
                  <a:srgbClr val="5A0000"/>
                </a:solidFill>
                <a:latin typeface="Calibri"/>
                <a:ea typeface="Calibri"/>
                <a:cs typeface="Calibri"/>
                <a:sym typeface="Calibri"/>
              </a:rPr>
              <a:t>-  Wrexham campus students report substantially fewer services than Caerwen campus students despite paying equivalent fees</a:t>
            </a:r>
            <a:endParaRPr sz="1000" b="0" i="0" u="none" strike="noStrike" cap="none" dirty="0">
              <a:solidFill>
                <a:schemeClr val="dk1"/>
              </a:solidFill>
              <a:latin typeface="Calibri"/>
              <a:ea typeface="Calibri"/>
              <a:cs typeface="Calibri"/>
              <a:sym typeface="Calibri"/>
            </a:endParaRPr>
          </a:p>
        </p:txBody>
      </p:sp>
      <p:sp>
        <p:nvSpPr>
          <p:cNvPr id="535" name="Google Shape;535;p11"/>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2F6FA"/>
        </a:solidFill>
        <a:effectLst/>
      </p:bgPr>
    </p:bg>
    <p:spTree>
      <p:nvGrpSpPr>
        <p:cNvPr id="1" name="Shape 540"/>
        <p:cNvGrpSpPr/>
        <p:nvPr/>
      </p:nvGrpSpPr>
      <p:grpSpPr>
        <a:xfrm>
          <a:off x="0" y="0"/>
          <a:ext cx="0" cy="0"/>
          <a:chOff x="0" y="0"/>
          <a:chExt cx="0" cy="0"/>
        </a:xfrm>
      </p:grpSpPr>
      <p:sp>
        <p:nvSpPr>
          <p:cNvPr id="541" name="Google Shape;541;p12"/>
          <p:cNvSpPr/>
          <p:nvPr/>
        </p:nvSpPr>
        <p:spPr>
          <a:xfrm>
            <a:off x="365760" y="164592"/>
            <a:ext cx="7315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DIMENSION 8 OF 8  ,  DEEP DIVE</a:t>
            </a:r>
            <a:endParaRPr sz="1000" b="0" i="0" u="none" strike="noStrike" cap="none">
              <a:solidFill>
                <a:schemeClr val="dk1"/>
              </a:solidFill>
              <a:latin typeface="Calibri"/>
              <a:ea typeface="Calibri"/>
              <a:cs typeface="Calibri"/>
              <a:sym typeface="Calibri"/>
            </a:endParaRPr>
          </a:p>
        </p:txBody>
      </p:sp>
      <p:pic>
        <p:nvPicPr>
          <p:cNvPr id="542" name="Google Shape;542;p12"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543" name="Google Shape;543;p12"/>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12"/>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545" name="Google Shape;545;p12"/>
          <p:cNvSpPr/>
          <p:nvPr/>
        </p:nvSpPr>
        <p:spPr>
          <a:xfrm>
            <a:off x="0" y="0"/>
            <a:ext cx="3931920"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12"/>
          <p:cNvSpPr/>
          <p:nvPr/>
        </p:nvSpPr>
        <p:spPr>
          <a:xfrm>
            <a:off x="274320" y="438912"/>
            <a:ext cx="658368" cy="65836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12"/>
          <p:cNvSpPr/>
          <p:nvPr/>
        </p:nvSpPr>
        <p:spPr>
          <a:xfrm>
            <a:off x="274320" y="438912"/>
            <a:ext cx="658368" cy="65836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2147"/>
              </a:buClr>
              <a:buSzPts val="1400"/>
              <a:buFont typeface="Montserrat"/>
              <a:buNone/>
            </a:pPr>
            <a:r>
              <a:rPr lang="en-US" sz="1400" b="1" i="0" u="none" strike="noStrike" cap="none">
                <a:solidFill>
                  <a:srgbClr val="002147"/>
                </a:solidFill>
                <a:latin typeface="Montserrat"/>
                <a:ea typeface="Montserrat"/>
                <a:cs typeface="Montserrat"/>
                <a:sym typeface="Montserrat"/>
              </a:rPr>
              <a:t>CRE</a:t>
            </a:r>
            <a:endParaRPr sz="1400" b="0" i="0" u="none" strike="noStrike" cap="none">
              <a:solidFill>
                <a:schemeClr val="dk1"/>
              </a:solidFill>
              <a:latin typeface="Calibri"/>
              <a:ea typeface="Calibri"/>
              <a:cs typeface="Calibri"/>
              <a:sym typeface="Calibri"/>
            </a:endParaRPr>
          </a:p>
        </p:txBody>
      </p:sp>
      <p:sp>
        <p:nvSpPr>
          <p:cNvPr id="548" name="Google Shape;548;p12"/>
          <p:cNvSpPr/>
          <p:nvPr/>
        </p:nvSpPr>
        <p:spPr>
          <a:xfrm>
            <a:off x="1051560" y="475488"/>
            <a:ext cx="274320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2000"/>
              <a:buFont typeface="Montserrat"/>
              <a:buNone/>
            </a:pPr>
            <a:r>
              <a:rPr lang="en-US" sz="2000" b="1" i="0" u="none" strike="noStrike" cap="none">
                <a:solidFill>
                  <a:srgbClr val="FFFFFF"/>
                </a:solidFill>
                <a:latin typeface="Montserrat"/>
                <a:ea typeface="Montserrat"/>
                <a:cs typeface="Montserrat"/>
                <a:sym typeface="Montserrat"/>
              </a:rPr>
              <a:t>Creativity</a:t>
            </a:r>
            <a:endParaRPr sz="2000" b="0" i="0" u="none" strike="noStrike" cap="none">
              <a:solidFill>
                <a:schemeClr val="dk1"/>
              </a:solidFill>
              <a:latin typeface="Calibri"/>
              <a:ea typeface="Calibri"/>
              <a:cs typeface="Calibri"/>
              <a:sym typeface="Calibri"/>
            </a:endParaRPr>
          </a:p>
        </p:txBody>
      </p:sp>
      <p:sp>
        <p:nvSpPr>
          <p:cNvPr id="549" name="Google Shape;549;p12"/>
          <p:cNvSpPr/>
          <p:nvPr/>
        </p:nvSpPr>
        <p:spPr>
          <a:xfrm>
            <a:off x="274320" y="987552"/>
            <a:ext cx="3429000" cy="43891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Calibri"/>
              <a:buNone/>
            </a:pPr>
            <a:r>
              <a:rPr lang="en-US" sz="1000" b="0" i="1" u="none" strike="noStrike" cap="none">
                <a:solidFill>
                  <a:srgbClr val="00CED1"/>
                </a:solidFill>
                <a:latin typeface="Calibri"/>
                <a:ea typeface="Calibri"/>
                <a:cs typeface="Calibri"/>
                <a:sym typeface="Calibri"/>
              </a:rPr>
              <a:t>Does study here stretch thinking and inspire original work?</a:t>
            </a:r>
            <a:endParaRPr sz="1000" b="0" i="0" u="none" strike="noStrike" cap="none">
              <a:solidFill>
                <a:schemeClr val="dk1"/>
              </a:solidFill>
              <a:latin typeface="Calibri"/>
              <a:ea typeface="Calibri"/>
              <a:cs typeface="Calibri"/>
              <a:sym typeface="Calibri"/>
            </a:endParaRPr>
          </a:p>
        </p:txBody>
      </p:sp>
      <p:sp>
        <p:nvSpPr>
          <p:cNvPr id="550" name="Google Shape;550;p12"/>
          <p:cNvSpPr/>
          <p:nvPr/>
        </p:nvSpPr>
        <p:spPr>
          <a:xfrm>
            <a:off x="274320" y="1490472"/>
            <a:ext cx="3108960" cy="18288"/>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12"/>
          <p:cNvSpPr/>
          <p:nvPr/>
        </p:nvSpPr>
        <p:spPr>
          <a:xfrm>
            <a:off x="274320" y="1627632"/>
            <a:ext cx="1645920" cy="1371600"/>
          </a:xfrm>
          <a:prstGeom prst="rect">
            <a:avLst/>
          </a:prstGeom>
          <a:solidFill>
            <a:srgbClr val="C6EFCE"/>
          </a:solidFill>
          <a:ln>
            <a:noFill/>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12"/>
          <p:cNvSpPr/>
          <p:nvPr/>
        </p:nvSpPr>
        <p:spPr>
          <a:xfrm>
            <a:off x="274320" y="1673352"/>
            <a:ext cx="1645920" cy="914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5800"/>
              <a:buFont typeface="Montserrat"/>
              <a:buNone/>
            </a:pPr>
            <a:r>
              <a:rPr lang="en-US" sz="5800" b="1" i="0" u="none" strike="noStrike" cap="none">
                <a:solidFill>
                  <a:srgbClr val="276221"/>
                </a:solidFill>
                <a:latin typeface="Montserrat"/>
                <a:ea typeface="Montserrat"/>
                <a:cs typeface="Montserrat"/>
                <a:sym typeface="Montserrat"/>
              </a:rPr>
              <a:t>7.9</a:t>
            </a:r>
            <a:endParaRPr sz="5800" b="0" i="0" u="none" strike="noStrike" cap="none">
              <a:solidFill>
                <a:schemeClr val="dk1"/>
              </a:solidFill>
              <a:latin typeface="Calibri"/>
              <a:ea typeface="Calibri"/>
              <a:cs typeface="Calibri"/>
              <a:sym typeface="Calibri"/>
            </a:endParaRPr>
          </a:p>
        </p:txBody>
      </p:sp>
      <p:sp>
        <p:nvSpPr>
          <p:cNvPr id="553" name="Google Shape;553;p12"/>
          <p:cNvSpPr/>
          <p:nvPr/>
        </p:nvSpPr>
        <p:spPr>
          <a:xfrm>
            <a:off x="274320" y="2542032"/>
            <a:ext cx="1645920" cy="25603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1200"/>
              <a:buFont typeface="Calibri"/>
              <a:buNone/>
            </a:pPr>
            <a:r>
              <a:rPr lang="en-US" sz="1200" b="0" i="0" u="none" strike="noStrike" cap="none">
                <a:solidFill>
                  <a:srgbClr val="276221"/>
                </a:solidFill>
                <a:latin typeface="Calibri"/>
                <a:ea typeface="Calibri"/>
                <a:cs typeface="Calibri"/>
                <a:sym typeface="Calibri"/>
              </a:rPr>
              <a:t>/ 10</a:t>
            </a:r>
            <a:endParaRPr sz="1200" b="0" i="0" u="none" strike="noStrike" cap="none">
              <a:solidFill>
                <a:schemeClr val="dk1"/>
              </a:solidFill>
              <a:latin typeface="Calibri"/>
              <a:ea typeface="Calibri"/>
              <a:cs typeface="Calibri"/>
              <a:sym typeface="Calibri"/>
            </a:endParaRPr>
          </a:p>
        </p:txBody>
      </p:sp>
      <p:sp>
        <p:nvSpPr>
          <p:cNvPr id="554" name="Google Shape;554;p12"/>
          <p:cNvSpPr/>
          <p:nvPr/>
        </p:nvSpPr>
        <p:spPr>
          <a:xfrm>
            <a:off x="2057400" y="1737360"/>
            <a:ext cx="173736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High Evidence</a:t>
            </a:r>
            <a:endParaRPr sz="1000" b="0" i="0" u="none" strike="noStrike" cap="none">
              <a:solidFill>
                <a:schemeClr val="dk1"/>
              </a:solidFill>
              <a:latin typeface="Calibri"/>
              <a:ea typeface="Calibri"/>
              <a:cs typeface="Calibri"/>
              <a:sym typeface="Calibri"/>
            </a:endParaRPr>
          </a:p>
        </p:txBody>
      </p:sp>
      <p:sp>
        <p:nvSpPr>
          <p:cNvPr id="555" name="Google Shape;555;p12"/>
          <p:cNvSpPr/>
          <p:nvPr/>
        </p:nvSpPr>
        <p:spPr>
          <a:xfrm>
            <a:off x="274320" y="3154680"/>
            <a:ext cx="34290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Student experience signal:</a:t>
            </a:r>
            <a:endParaRPr sz="1000" b="0" i="0" u="none" strike="noStrike" cap="none">
              <a:solidFill>
                <a:schemeClr val="dk1"/>
              </a:solidFill>
              <a:latin typeface="Calibri"/>
              <a:ea typeface="Calibri"/>
              <a:cs typeface="Calibri"/>
              <a:sym typeface="Calibri"/>
            </a:endParaRPr>
          </a:p>
        </p:txBody>
      </p:sp>
      <p:sp>
        <p:nvSpPr>
          <p:cNvPr id="556" name="Google Shape;556;p12"/>
          <p:cNvSpPr/>
          <p:nvPr/>
        </p:nvSpPr>
        <p:spPr>
          <a:xfrm>
            <a:off x="274320" y="3383280"/>
            <a:ext cx="34290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1" u="none" strike="noStrike" cap="none">
                <a:solidFill>
                  <a:srgbClr val="FFFFFF"/>
                </a:solidFill>
                <a:latin typeface="Calibri"/>
                <a:ea typeface="Calibri"/>
                <a:cs typeface="Calibri"/>
                <a:sym typeface="Calibri"/>
              </a:rPr>
              <a:t>Strong research culture and unique research infrastructure translate into distinctive intellectual stretch for students.</a:t>
            </a:r>
            <a:endParaRPr sz="1000" b="0" i="0" u="none" strike="noStrike" cap="none">
              <a:solidFill>
                <a:schemeClr val="dk1"/>
              </a:solidFill>
              <a:latin typeface="Calibri"/>
              <a:ea typeface="Calibri"/>
              <a:cs typeface="Calibri"/>
              <a:sym typeface="Calibri"/>
            </a:endParaRPr>
          </a:p>
        </p:txBody>
      </p:sp>
      <p:sp>
        <p:nvSpPr>
          <p:cNvPr id="557" name="Google Shape;557;p12"/>
          <p:cNvSpPr/>
          <p:nvPr/>
        </p:nvSpPr>
        <p:spPr>
          <a:xfrm>
            <a:off x="274320" y="4160520"/>
            <a:ext cx="34290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BF00"/>
              </a:buClr>
              <a:buSzPts val="1000"/>
              <a:buFont typeface="Montserrat"/>
              <a:buNone/>
            </a:pPr>
            <a:r>
              <a:rPr lang="en-US" sz="1000" b="1" i="0" u="none" strike="noStrike" cap="none">
                <a:solidFill>
                  <a:srgbClr val="FFBF00"/>
                </a:solidFill>
                <a:latin typeface="Montserrat"/>
                <a:ea typeface="Montserrat"/>
                <a:cs typeface="Montserrat"/>
                <a:sym typeface="Montserrat"/>
              </a:rPr>
              <a:t>Strategic implication:</a:t>
            </a:r>
            <a:endParaRPr sz="1000" b="0" i="0" u="none" strike="noStrike" cap="none">
              <a:solidFill>
                <a:schemeClr val="dk1"/>
              </a:solidFill>
              <a:latin typeface="Calibri"/>
              <a:ea typeface="Calibri"/>
              <a:cs typeface="Calibri"/>
              <a:sym typeface="Calibri"/>
            </a:endParaRPr>
          </a:p>
        </p:txBody>
      </p:sp>
      <p:sp>
        <p:nvSpPr>
          <p:cNvPr id="558" name="Google Shape;558;p12"/>
          <p:cNvSpPr/>
          <p:nvPr/>
        </p:nvSpPr>
        <p:spPr>
          <a:xfrm>
            <a:off x="274320" y="4389120"/>
            <a:ext cx="3429000" cy="11887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0" u="none" strike="noStrike" cap="none">
                <a:solidFill>
                  <a:srgbClr val="FFFFFF"/>
                </a:solidFill>
                <a:latin typeface="Calibri"/>
                <a:ea typeface="Calibri"/>
                <a:cs typeface="Calibri"/>
                <a:sym typeface="Calibri"/>
              </a:rPr>
              <a:t>Creativity is genuinely differentiated by research infrastructure that smaller institutions cannot match. Combined with Excellence, this is the foundation for premium positioning in the niche subject areas.</a:t>
            </a:r>
            <a:endParaRPr sz="1000" b="0" i="0" u="none" strike="noStrike" cap="none">
              <a:solidFill>
                <a:schemeClr val="dk1"/>
              </a:solidFill>
              <a:latin typeface="Calibri"/>
              <a:ea typeface="Calibri"/>
              <a:cs typeface="Calibri"/>
              <a:sym typeface="Calibri"/>
            </a:endParaRPr>
          </a:p>
        </p:txBody>
      </p:sp>
      <p:sp>
        <p:nvSpPr>
          <p:cNvPr id="559" name="Google Shape;559;p12"/>
          <p:cNvSpPr/>
          <p:nvPr/>
        </p:nvSpPr>
        <p:spPr>
          <a:xfrm>
            <a:off x="4160520" y="502920"/>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76221"/>
              </a:buClr>
              <a:buSzPts val="1200"/>
              <a:buFont typeface="Montserrat"/>
              <a:buNone/>
            </a:pPr>
            <a:r>
              <a:rPr lang="en-US" sz="1200" b="1" i="0" u="none" strike="noStrike" cap="none">
                <a:solidFill>
                  <a:srgbClr val="276221"/>
                </a:solidFill>
                <a:latin typeface="Montserrat"/>
                <a:ea typeface="Montserrat"/>
                <a:cs typeface="Montserrat"/>
                <a:sym typeface="Montserrat"/>
              </a:rPr>
              <a:t>Positive signals</a:t>
            </a:r>
            <a:endParaRPr sz="1200" b="0" i="0" u="none" strike="noStrike" cap="none">
              <a:solidFill>
                <a:schemeClr val="dk1"/>
              </a:solidFill>
              <a:latin typeface="Calibri"/>
              <a:ea typeface="Calibri"/>
              <a:cs typeface="Calibri"/>
              <a:sym typeface="Calibri"/>
            </a:endParaRPr>
          </a:p>
        </p:txBody>
      </p:sp>
      <p:sp>
        <p:nvSpPr>
          <p:cNvPr id="560" name="Google Shape;560;p12"/>
          <p:cNvSpPr/>
          <p:nvPr/>
        </p:nvSpPr>
        <p:spPr>
          <a:xfrm>
            <a:off x="4160520" y="786384"/>
            <a:ext cx="7680960" cy="27432"/>
          </a:xfrm>
          <a:prstGeom prst="rect">
            <a:avLst/>
          </a:prstGeom>
          <a:solidFill>
            <a:srgbClr val="2762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12"/>
          <p:cNvSpPr/>
          <p:nvPr/>
        </p:nvSpPr>
        <p:spPr>
          <a:xfrm>
            <a:off x="4160520" y="914400"/>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12"/>
          <p:cNvSpPr/>
          <p:nvPr/>
        </p:nvSpPr>
        <p:spPr>
          <a:xfrm>
            <a:off x="4270248" y="960120"/>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REF2021 placed 85 per cent of research as world-leading or internationally excellent, second in Wales for research power</a:t>
            </a:r>
            <a:endParaRPr sz="1000" b="0" i="0" u="none" strike="noStrike" cap="none">
              <a:solidFill>
                <a:schemeClr val="dk1"/>
              </a:solidFill>
              <a:latin typeface="Calibri"/>
              <a:ea typeface="Calibri"/>
              <a:cs typeface="Calibri"/>
              <a:sym typeface="Calibri"/>
            </a:endParaRPr>
          </a:p>
        </p:txBody>
      </p:sp>
      <p:sp>
        <p:nvSpPr>
          <p:cNvPr id="563" name="Google Shape;563;p12"/>
          <p:cNvSpPr/>
          <p:nvPr/>
        </p:nvSpPr>
        <p:spPr>
          <a:xfrm>
            <a:off x="4160520" y="1444752"/>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12"/>
          <p:cNvSpPr/>
          <p:nvPr/>
        </p:nvSpPr>
        <p:spPr>
          <a:xfrm>
            <a:off x="4270248" y="1490472"/>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Specialist research infrastructure including Prince Madog research vessel, fMRI scanner, Treborth Botanic Gardens with Europes largest underground root laboratory</a:t>
            </a:r>
            <a:endParaRPr sz="1000" b="0" i="0" u="none" strike="noStrike" cap="none">
              <a:solidFill>
                <a:schemeClr val="dk1"/>
              </a:solidFill>
              <a:latin typeface="Calibri"/>
              <a:ea typeface="Calibri"/>
              <a:cs typeface="Calibri"/>
              <a:sym typeface="Calibri"/>
            </a:endParaRPr>
          </a:p>
        </p:txBody>
      </p:sp>
      <p:sp>
        <p:nvSpPr>
          <p:cNvPr id="565" name="Google Shape;565;p12"/>
          <p:cNvSpPr/>
          <p:nvPr/>
        </p:nvSpPr>
        <p:spPr>
          <a:xfrm>
            <a:off x="4160520" y="1975104"/>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12"/>
          <p:cNvSpPr/>
          <p:nvPr/>
        </p:nvSpPr>
        <p:spPr>
          <a:xfrm>
            <a:off x="4270248" y="2020824"/>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Marine Biology, Oceanography, Psychology, and Environmental Sciences research-led teaching cited as standout</a:t>
            </a:r>
            <a:endParaRPr sz="1000" b="0" i="0" u="none" strike="noStrike" cap="none">
              <a:solidFill>
                <a:schemeClr val="dk1"/>
              </a:solidFill>
              <a:latin typeface="Calibri"/>
              <a:ea typeface="Calibri"/>
              <a:cs typeface="Calibri"/>
              <a:sym typeface="Calibri"/>
            </a:endParaRPr>
          </a:p>
        </p:txBody>
      </p:sp>
      <p:sp>
        <p:nvSpPr>
          <p:cNvPr id="567" name="Google Shape;567;p12"/>
          <p:cNvSpPr/>
          <p:nvPr/>
        </p:nvSpPr>
        <p:spPr>
          <a:xfrm>
            <a:off x="4160520" y="2505456"/>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12"/>
          <p:cNvSpPr/>
          <p:nvPr/>
        </p:nvSpPr>
        <p:spPr>
          <a:xfrm>
            <a:off x="4270248" y="2551176"/>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North Wales Medical School opened to undergraduates September 2024, expanding institutional creative reach</a:t>
            </a:r>
            <a:endParaRPr sz="1000" b="0" i="0" u="none" strike="noStrike" cap="none">
              <a:solidFill>
                <a:schemeClr val="dk1"/>
              </a:solidFill>
              <a:latin typeface="Calibri"/>
              <a:ea typeface="Calibri"/>
              <a:cs typeface="Calibri"/>
              <a:sym typeface="Calibri"/>
            </a:endParaRPr>
          </a:p>
        </p:txBody>
      </p:sp>
      <p:sp>
        <p:nvSpPr>
          <p:cNvPr id="569" name="Google Shape;569;p12"/>
          <p:cNvSpPr/>
          <p:nvPr/>
        </p:nvSpPr>
        <p:spPr>
          <a:xfrm>
            <a:off x="4160520" y="3035808"/>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12"/>
          <p:cNvSpPr/>
          <p:nvPr/>
        </p:nvSpPr>
        <p:spPr>
          <a:xfrm>
            <a:off x="4270248" y="3081528"/>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International student cohort describes the university as inspiring and welcoming</a:t>
            </a:r>
            <a:endParaRPr sz="1000" b="0" i="0" u="none" strike="noStrike" cap="none">
              <a:solidFill>
                <a:schemeClr val="dk1"/>
              </a:solidFill>
              <a:latin typeface="Calibri"/>
              <a:ea typeface="Calibri"/>
              <a:cs typeface="Calibri"/>
              <a:sym typeface="Calibri"/>
            </a:endParaRPr>
          </a:p>
        </p:txBody>
      </p:sp>
      <p:sp>
        <p:nvSpPr>
          <p:cNvPr id="571" name="Google Shape;571;p12"/>
          <p:cNvSpPr/>
          <p:nvPr/>
        </p:nvSpPr>
        <p:spPr>
          <a:xfrm>
            <a:off x="4160520" y="3794760"/>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00000"/>
              </a:buClr>
              <a:buSzPts val="1200"/>
              <a:buFont typeface="Montserrat"/>
              <a:buNone/>
            </a:pPr>
            <a:r>
              <a:rPr lang="en-US" sz="1200" b="1" i="0" u="none" strike="noStrike" cap="none">
                <a:solidFill>
                  <a:srgbClr val="C00000"/>
                </a:solidFill>
                <a:latin typeface="Montserrat"/>
                <a:ea typeface="Montserrat"/>
                <a:cs typeface="Montserrat"/>
                <a:sym typeface="Montserrat"/>
              </a:rPr>
              <a:t>Negative signals</a:t>
            </a:r>
            <a:endParaRPr sz="1200" b="0" i="0" u="none" strike="noStrike" cap="none">
              <a:solidFill>
                <a:schemeClr val="dk1"/>
              </a:solidFill>
              <a:latin typeface="Calibri"/>
              <a:ea typeface="Calibri"/>
              <a:cs typeface="Calibri"/>
              <a:sym typeface="Calibri"/>
            </a:endParaRPr>
          </a:p>
        </p:txBody>
      </p:sp>
      <p:sp>
        <p:nvSpPr>
          <p:cNvPr id="572" name="Google Shape;572;p12"/>
          <p:cNvSpPr/>
          <p:nvPr/>
        </p:nvSpPr>
        <p:spPr>
          <a:xfrm>
            <a:off x="4160520" y="4069080"/>
            <a:ext cx="7680960" cy="27432"/>
          </a:xfrm>
          <a:prstGeom prst="rect">
            <a:avLst/>
          </a:prstGeom>
          <a:solidFill>
            <a:srgbClr val="C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12"/>
          <p:cNvSpPr/>
          <p:nvPr/>
        </p:nvSpPr>
        <p:spPr>
          <a:xfrm>
            <a:off x="4160520" y="4197096"/>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12"/>
          <p:cNvSpPr/>
          <p:nvPr/>
        </p:nvSpPr>
        <p:spPr>
          <a:xfrm>
            <a:off x="4270248" y="4242816"/>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Course-closure anxiety reduces perceived freedom of academic enquiry for some students</a:t>
            </a:r>
            <a:endParaRPr sz="1000" b="0" i="0" u="none" strike="noStrike" cap="none">
              <a:solidFill>
                <a:schemeClr val="dk1"/>
              </a:solidFill>
              <a:latin typeface="Calibri"/>
              <a:ea typeface="Calibri"/>
              <a:cs typeface="Calibri"/>
              <a:sym typeface="Calibri"/>
            </a:endParaRPr>
          </a:p>
        </p:txBody>
      </p:sp>
      <p:sp>
        <p:nvSpPr>
          <p:cNvPr id="575" name="Google Shape;575;p12"/>
          <p:cNvSpPr/>
          <p:nvPr/>
        </p:nvSpPr>
        <p:spPr>
          <a:xfrm>
            <a:off x="4160520" y="4681728"/>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12"/>
          <p:cNvSpPr/>
          <p:nvPr/>
        </p:nvSpPr>
        <p:spPr>
          <a:xfrm>
            <a:off x="4270248" y="4727448"/>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A minority of reviews describe lecture style as transcription rather than intellectual stretch</a:t>
            </a:r>
            <a:endParaRPr sz="1000" b="0" i="0" u="none" strike="noStrike" cap="none">
              <a:solidFill>
                <a:schemeClr val="dk1"/>
              </a:solidFill>
              <a:latin typeface="Calibri"/>
              <a:ea typeface="Calibri"/>
              <a:cs typeface="Calibri"/>
              <a:sym typeface="Calibri"/>
            </a:endParaRPr>
          </a:p>
        </p:txBody>
      </p:sp>
      <p:sp>
        <p:nvSpPr>
          <p:cNvPr id="577" name="Google Shape;577;p12"/>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2F6FA"/>
        </a:solidFill>
        <a:effectLst/>
      </p:bgPr>
    </p:bg>
    <p:spTree>
      <p:nvGrpSpPr>
        <p:cNvPr id="1" name="Shape 582"/>
        <p:cNvGrpSpPr/>
        <p:nvPr/>
      </p:nvGrpSpPr>
      <p:grpSpPr>
        <a:xfrm>
          <a:off x="0" y="0"/>
          <a:ext cx="0" cy="0"/>
          <a:chOff x="0" y="0"/>
          <a:chExt cx="0" cy="0"/>
        </a:xfrm>
      </p:grpSpPr>
      <p:sp>
        <p:nvSpPr>
          <p:cNvPr id="583" name="Google Shape;583;p13"/>
          <p:cNvSpPr/>
          <p:nvPr/>
        </p:nvSpPr>
        <p:spPr>
          <a:xfrm>
            <a:off x="365760" y="164592"/>
            <a:ext cx="7315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KEY THEMES</a:t>
            </a:r>
            <a:endParaRPr sz="1000" b="0" i="0" u="none" strike="noStrike" cap="none">
              <a:solidFill>
                <a:schemeClr val="dk1"/>
              </a:solidFill>
              <a:latin typeface="Calibri"/>
              <a:ea typeface="Calibri"/>
              <a:cs typeface="Calibri"/>
              <a:sym typeface="Calibri"/>
            </a:endParaRPr>
          </a:p>
        </p:txBody>
      </p:sp>
      <p:pic>
        <p:nvPicPr>
          <p:cNvPr id="584" name="Google Shape;584;p13"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585" name="Google Shape;585;p13"/>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13"/>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587" name="Google Shape;587;p13"/>
          <p:cNvSpPr/>
          <p:nvPr/>
        </p:nvSpPr>
        <p:spPr>
          <a:xfrm>
            <a:off x="365760" y="457200"/>
            <a:ext cx="1097280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Top 3 Strengths and Top 3 Risks</a:t>
            </a:r>
            <a:endParaRPr sz="2200" b="0" i="0" u="none" strike="noStrike" cap="none">
              <a:solidFill>
                <a:schemeClr val="dk1"/>
              </a:solidFill>
              <a:latin typeface="Calibri"/>
              <a:ea typeface="Calibri"/>
              <a:cs typeface="Calibri"/>
              <a:sym typeface="Calibri"/>
            </a:endParaRPr>
          </a:p>
        </p:txBody>
      </p:sp>
      <p:sp>
        <p:nvSpPr>
          <p:cNvPr id="588" name="Google Shape;588;p13"/>
          <p:cNvSpPr/>
          <p:nvPr/>
        </p:nvSpPr>
        <p:spPr>
          <a:xfrm>
            <a:off x="365760" y="1005840"/>
            <a:ext cx="5486400" cy="914400"/>
          </a:xfrm>
          <a:prstGeom prst="rect">
            <a:avLst/>
          </a:prstGeom>
          <a:solidFill>
            <a:srgbClr val="C6EFCE"/>
          </a:solidFill>
          <a:ln w="12700" cap="flat" cmpd="sng">
            <a:solidFill>
              <a:srgbClr val="C0E8C0"/>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13"/>
          <p:cNvSpPr/>
          <p:nvPr/>
        </p:nvSpPr>
        <p:spPr>
          <a:xfrm>
            <a:off x="502920" y="1078992"/>
            <a:ext cx="5212080" cy="237744"/>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76221"/>
              </a:buClr>
              <a:buSzPts val="1100"/>
              <a:buFont typeface="Montserrat"/>
              <a:buNone/>
            </a:pPr>
            <a:r>
              <a:rPr lang="en-US" sz="1100" b="1" i="0" u="none" strike="noStrike" cap="none">
                <a:solidFill>
                  <a:srgbClr val="276221"/>
                </a:solidFill>
                <a:latin typeface="Montserrat"/>
                <a:ea typeface="Montserrat"/>
                <a:cs typeface="Montserrat"/>
                <a:sym typeface="Montserrat"/>
              </a:rPr>
              <a:t>+  Stand-out student support and welfare culture</a:t>
            </a:r>
            <a:endParaRPr sz="1100" b="0" i="0" u="none" strike="noStrike" cap="none">
              <a:solidFill>
                <a:schemeClr val="dk1"/>
              </a:solidFill>
              <a:latin typeface="Calibri"/>
              <a:ea typeface="Calibri"/>
              <a:cs typeface="Calibri"/>
              <a:sym typeface="Calibri"/>
            </a:endParaRPr>
          </a:p>
        </p:txBody>
      </p:sp>
      <p:sp>
        <p:nvSpPr>
          <p:cNvPr id="590" name="Google Shape;590;p13"/>
          <p:cNvSpPr/>
          <p:nvPr/>
        </p:nvSpPr>
        <p:spPr>
          <a:xfrm>
            <a:off x="502920" y="1325880"/>
            <a:ext cx="5212080" cy="56692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Ethics scored 8.95, the highest of any dimension. Student support is consistently described across StudentCrowd, Whatuni, and Times Higher Education survey responses as a defining institutional capability. Free counselling, hardship funds, personal tutors, and mental health resources are not differentiators on paper but are differentiators in lived experience.</a:t>
            </a:r>
            <a:endParaRPr sz="1000" b="0" i="0" u="none" strike="noStrike" cap="none">
              <a:solidFill>
                <a:schemeClr val="dk1"/>
              </a:solidFill>
              <a:latin typeface="Calibri"/>
              <a:ea typeface="Calibri"/>
              <a:cs typeface="Calibri"/>
              <a:sym typeface="Calibri"/>
            </a:endParaRPr>
          </a:p>
        </p:txBody>
      </p:sp>
      <p:sp>
        <p:nvSpPr>
          <p:cNvPr id="591" name="Google Shape;591;p13"/>
          <p:cNvSpPr/>
          <p:nvPr/>
        </p:nvSpPr>
        <p:spPr>
          <a:xfrm>
            <a:off x="365760" y="2011680"/>
            <a:ext cx="5486400" cy="914400"/>
          </a:xfrm>
          <a:prstGeom prst="rect">
            <a:avLst/>
          </a:prstGeom>
          <a:solidFill>
            <a:srgbClr val="C6EFCE"/>
          </a:solidFill>
          <a:ln w="12700" cap="flat" cmpd="sng">
            <a:solidFill>
              <a:srgbClr val="C0E8C0"/>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13"/>
          <p:cNvSpPr/>
          <p:nvPr/>
        </p:nvSpPr>
        <p:spPr>
          <a:xfrm>
            <a:off x="502920" y="2084832"/>
            <a:ext cx="5212080" cy="237744"/>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76221"/>
              </a:buClr>
              <a:buSzPts val="1100"/>
              <a:buFont typeface="Montserrat"/>
              <a:buNone/>
            </a:pPr>
            <a:r>
              <a:rPr lang="en-US" sz="1100" b="1" i="0" u="none" strike="noStrike" cap="none">
                <a:solidFill>
                  <a:srgbClr val="276221"/>
                </a:solidFill>
                <a:latin typeface="Montserrat"/>
                <a:ea typeface="Montserrat"/>
                <a:cs typeface="Montserrat"/>
                <a:sym typeface="Montserrat"/>
              </a:rPr>
              <a:t>+  Excellence anchored by REF2021 research and rising NSS</a:t>
            </a:r>
            <a:endParaRPr sz="1100" b="0" i="0" u="none" strike="noStrike" cap="none">
              <a:solidFill>
                <a:schemeClr val="dk1"/>
              </a:solidFill>
              <a:latin typeface="Calibri"/>
              <a:ea typeface="Calibri"/>
              <a:cs typeface="Calibri"/>
              <a:sym typeface="Calibri"/>
            </a:endParaRPr>
          </a:p>
        </p:txBody>
      </p:sp>
      <p:sp>
        <p:nvSpPr>
          <p:cNvPr id="593" name="Google Shape;593;p13"/>
          <p:cNvSpPr/>
          <p:nvPr/>
        </p:nvSpPr>
        <p:spPr>
          <a:xfrm>
            <a:off x="502920" y="2331720"/>
            <a:ext cx="5212080" cy="56692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dirty="0">
                <a:solidFill>
                  <a:srgbClr val="1A4A1A"/>
                </a:solidFill>
                <a:latin typeface="Calibri"/>
                <a:ea typeface="Calibri"/>
                <a:cs typeface="Calibri"/>
                <a:sym typeface="Calibri"/>
              </a:rPr>
              <a:t>NSS teaching satisfaction reached 87 per cent in 2025 with four consecutive years of improvement, ranking Caerwen third in Wales and 46th in the UK. REF2021 placed 85 per cent of research as world-leading or internationally excellent. Complete University Guide 2026 ranks Caerwen first in the UK for Medicine and Dentistry.</a:t>
            </a:r>
            <a:endParaRPr sz="1000" b="0" i="0" u="none" strike="noStrike" cap="none" dirty="0">
              <a:solidFill>
                <a:schemeClr val="dk1"/>
              </a:solidFill>
              <a:latin typeface="Calibri"/>
              <a:ea typeface="Calibri"/>
              <a:cs typeface="Calibri"/>
              <a:sym typeface="Calibri"/>
            </a:endParaRPr>
          </a:p>
        </p:txBody>
      </p:sp>
      <p:sp>
        <p:nvSpPr>
          <p:cNvPr id="594" name="Google Shape;594;p13"/>
          <p:cNvSpPr/>
          <p:nvPr/>
        </p:nvSpPr>
        <p:spPr>
          <a:xfrm>
            <a:off x="365760" y="3017520"/>
            <a:ext cx="5486400" cy="914400"/>
          </a:xfrm>
          <a:prstGeom prst="rect">
            <a:avLst/>
          </a:prstGeom>
          <a:solidFill>
            <a:srgbClr val="C6EFCE"/>
          </a:solidFill>
          <a:ln w="12700" cap="flat" cmpd="sng">
            <a:solidFill>
              <a:srgbClr val="C0E8C0"/>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13"/>
          <p:cNvSpPr/>
          <p:nvPr/>
        </p:nvSpPr>
        <p:spPr>
          <a:xfrm>
            <a:off x="502920" y="3090672"/>
            <a:ext cx="5212080" cy="237744"/>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76221"/>
              </a:buClr>
              <a:buSzPts val="1100"/>
              <a:buFont typeface="Montserrat"/>
              <a:buNone/>
            </a:pPr>
            <a:r>
              <a:rPr lang="en-US" sz="1100" b="1" i="0" u="none" strike="noStrike" cap="none">
                <a:solidFill>
                  <a:srgbClr val="276221"/>
                </a:solidFill>
                <a:latin typeface="Montserrat"/>
                <a:ea typeface="Montserrat"/>
                <a:cs typeface="Montserrat"/>
                <a:sym typeface="Montserrat"/>
              </a:rPr>
              <a:t>+  Graduate outcomes and rankings on a clear upward trajectory</a:t>
            </a:r>
            <a:endParaRPr sz="1100" b="0" i="0" u="none" strike="noStrike" cap="none">
              <a:solidFill>
                <a:schemeClr val="dk1"/>
              </a:solidFill>
              <a:latin typeface="Calibri"/>
              <a:ea typeface="Calibri"/>
              <a:cs typeface="Calibri"/>
              <a:sym typeface="Calibri"/>
            </a:endParaRPr>
          </a:p>
        </p:txBody>
      </p:sp>
      <p:sp>
        <p:nvSpPr>
          <p:cNvPr id="596" name="Google Shape;596;p13"/>
          <p:cNvSpPr/>
          <p:nvPr/>
        </p:nvSpPr>
        <p:spPr>
          <a:xfrm>
            <a:off x="502920" y="3337560"/>
            <a:ext cx="5212080" cy="56692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dirty="0">
                <a:solidFill>
                  <a:srgbClr val="1A4A1A"/>
                </a:solidFill>
                <a:latin typeface="Calibri"/>
                <a:ea typeface="Calibri"/>
                <a:cs typeface="Calibri"/>
                <a:sym typeface="Calibri"/>
              </a:rPr>
              <a:t>95 per cent of Caerwen graduates are in work or further study within 15 months of graduation. The Complete University Guide 2026 ranking placed Caerwen 15th in the UK, top in Wales, with a 13-place national climb. Combined with </a:t>
            </a:r>
            <a:r>
              <a:rPr lang="en-US" sz="1000" b="0" i="0" u="none" strike="noStrike" cap="none" dirty="0" err="1">
                <a:solidFill>
                  <a:srgbClr val="1A4A1A"/>
                </a:solidFill>
                <a:latin typeface="Calibri"/>
                <a:ea typeface="Calibri"/>
                <a:cs typeface="Calibri"/>
                <a:sym typeface="Calibri"/>
              </a:rPr>
              <a:t>CareerConnect</a:t>
            </a:r>
            <a:r>
              <a:rPr lang="en-US" sz="1000" b="0" i="0" u="none" strike="noStrike" cap="none" dirty="0">
                <a:solidFill>
                  <a:srgbClr val="1A4A1A"/>
                </a:solidFill>
                <a:latin typeface="Calibri"/>
                <a:ea typeface="Calibri"/>
                <a:cs typeface="Calibri"/>
                <a:sym typeface="Calibri"/>
              </a:rPr>
              <a:t> and a deep placement network, the Status story is the strongest current recruitment asset.</a:t>
            </a:r>
            <a:endParaRPr sz="1000" b="0" i="0" u="none" strike="noStrike" cap="none" dirty="0">
              <a:solidFill>
                <a:schemeClr val="dk1"/>
              </a:solidFill>
              <a:latin typeface="Calibri"/>
              <a:ea typeface="Calibri"/>
              <a:cs typeface="Calibri"/>
              <a:sym typeface="Calibri"/>
            </a:endParaRPr>
          </a:p>
        </p:txBody>
      </p:sp>
      <p:sp>
        <p:nvSpPr>
          <p:cNvPr id="597" name="Google Shape;597;p13"/>
          <p:cNvSpPr/>
          <p:nvPr/>
        </p:nvSpPr>
        <p:spPr>
          <a:xfrm>
            <a:off x="6336792" y="1005840"/>
            <a:ext cx="5486400" cy="914400"/>
          </a:xfrm>
          <a:prstGeom prst="rect">
            <a:avLst/>
          </a:prstGeom>
          <a:solidFill>
            <a:srgbClr val="FFC7CE"/>
          </a:solidFill>
          <a:ln w="12700" cap="flat" cmpd="sng">
            <a:solidFill>
              <a:srgbClr val="E8C0C0"/>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13"/>
          <p:cNvSpPr/>
          <p:nvPr/>
        </p:nvSpPr>
        <p:spPr>
          <a:xfrm>
            <a:off x="6473952" y="1078992"/>
            <a:ext cx="5212080" cy="237744"/>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00000"/>
              </a:buClr>
              <a:buSzPts val="1100"/>
              <a:buFont typeface="Montserrat"/>
              <a:buNone/>
            </a:pPr>
            <a:r>
              <a:rPr lang="en-US" sz="1100" b="1" i="0" u="none" strike="noStrike" cap="none">
                <a:solidFill>
                  <a:srgbClr val="C00000"/>
                </a:solidFill>
                <a:latin typeface="Montserrat"/>
                <a:ea typeface="Montserrat"/>
                <a:cs typeface="Montserrat"/>
                <a:sym typeface="Montserrat"/>
              </a:rPr>
              <a:t>+  Efficiency the only weak dimension and slipping</a:t>
            </a:r>
            <a:endParaRPr sz="1100" b="0" i="0" u="none" strike="noStrike" cap="none">
              <a:solidFill>
                <a:schemeClr val="dk1"/>
              </a:solidFill>
              <a:latin typeface="Calibri"/>
              <a:ea typeface="Calibri"/>
              <a:cs typeface="Calibri"/>
              <a:sym typeface="Calibri"/>
            </a:endParaRPr>
          </a:p>
        </p:txBody>
      </p:sp>
      <p:sp>
        <p:nvSpPr>
          <p:cNvPr id="599" name="Google Shape;599;p13"/>
          <p:cNvSpPr/>
          <p:nvPr/>
        </p:nvSpPr>
        <p:spPr>
          <a:xfrm>
            <a:off x="6473952" y="1325880"/>
            <a:ext cx="5212080" cy="56692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Newly introduced society membership fees, persistent WiFi reliability complaints, course-closure anxiety, and value-for-money concerns about accommodation collectively pull Efficiency to 2.5, well below the institutional average. This is the leak that could undermine the Strong verdict by next cycle.</a:t>
            </a:r>
            <a:endParaRPr sz="1000" b="0" i="0" u="none" strike="noStrike" cap="none">
              <a:solidFill>
                <a:schemeClr val="dk1"/>
              </a:solidFill>
              <a:latin typeface="Calibri"/>
              <a:ea typeface="Calibri"/>
              <a:cs typeface="Calibri"/>
              <a:sym typeface="Calibri"/>
            </a:endParaRPr>
          </a:p>
        </p:txBody>
      </p:sp>
      <p:sp>
        <p:nvSpPr>
          <p:cNvPr id="600" name="Google Shape;600;p13"/>
          <p:cNvSpPr/>
          <p:nvPr/>
        </p:nvSpPr>
        <p:spPr>
          <a:xfrm>
            <a:off x="6336792" y="2011680"/>
            <a:ext cx="5486400" cy="914400"/>
          </a:xfrm>
          <a:prstGeom prst="rect">
            <a:avLst/>
          </a:prstGeom>
          <a:solidFill>
            <a:srgbClr val="FFC7CE"/>
          </a:solidFill>
          <a:ln w="12700" cap="flat" cmpd="sng">
            <a:solidFill>
              <a:srgbClr val="E8C0C0"/>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13"/>
          <p:cNvSpPr/>
          <p:nvPr/>
        </p:nvSpPr>
        <p:spPr>
          <a:xfrm>
            <a:off x="6473952" y="2084832"/>
            <a:ext cx="5212080" cy="237744"/>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00000"/>
              </a:buClr>
              <a:buSzPts val="1100"/>
              <a:buFont typeface="Montserrat"/>
              <a:buNone/>
            </a:pPr>
            <a:r>
              <a:rPr lang="en-US" sz="1100" b="1" i="0" u="none" strike="noStrike" cap="none">
                <a:solidFill>
                  <a:srgbClr val="C00000"/>
                </a:solidFill>
                <a:latin typeface="Montserrat"/>
                <a:ea typeface="Montserrat"/>
                <a:cs typeface="Montserrat"/>
                <a:sym typeface="Montserrat"/>
              </a:rPr>
              <a:t>+  Course-closure anxiety bleeding into student perception</a:t>
            </a:r>
            <a:endParaRPr sz="1100" b="0" i="0" u="none" strike="noStrike" cap="none">
              <a:solidFill>
                <a:schemeClr val="dk1"/>
              </a:solidFill>
              <a:latin typeface="Calibri"/>
              <a:ea typeface="Calibri"/>
              <a:cs typeface="Calibri"/>
              <a:sym typeface="Calibri"/>
            </a:endParaRPr>
          </a:p>
        </p:txBody>
      </p:sp>
      <p:sp>
        <p:nvSpPr>
          <p:cNvPr id="602" name="Google Shape;602;p13"/>
          <p:cNvSpPr/>
          <p:nvPr/>
        </p:nvSpPr>
        <p:spPr>
          <a:xfrm>
            <a:off x="6473952" y="2331720"/>
            <a:ext cx="5212080" cy="56692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Reviewers explicitly mention worry that their own course will be cut. This is the upstream consequence of the staff-facing restructure programme reaching the student narrative. Communication and visible course protection commitments are required to prevent this becoming a recruitment headwind.</a:t>
            </a:r>
            <a:endParaRPr sz="1000" b="0" i="0" u="none" strike="noStrike" cap="none">
              <a:solidFill>
                <a:schemeClr val="dk1"/>
              </a:solidFill>
              <a:latin typeface="Calibri"/>
              <a:ea typeface="Calibri"/>
              <a:cs typeface="Calibri"/>
              <a:sym typeface="Calibri"/>
            </a:endParaRPr>
          </a:p>
        </p:txBody>
      </p:sp>
      <p:sp>
        <p:nvSpPr>
          <p:cNvPr id="603" name="Google Shape;603;p13"/>
          <p:cNvSpPr/>
          <p:nvPr/>
        </p:nvSpPr>
        <p:spPr>
          <a:xfrm>
            <a:off x="6336792" y="3017520"/>
            <a:ext cx="5486400" cy="914400"/>
          </a:xfrm>
          <a:prstGeom prst="rect">
            <a:avLst/>
          </a:prstGeom>
          <a:solidFill>
            <a:srgbClr val="FFC7CE"/>
          </a:solidFill>
          <a:ln w="12700" cap="flat" cmpd="sng">
            <a:solidFill>
              <a:srgbClr val="E8C0C0"/>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13"/>
          <p:cNvSpPr/>
          <p:nvPr/>
        </p:nvSpPr>
        <p:spPr>
          <a:xfrm>
            <a:off x="6473952" y="3090672"/>
            <a:ext cx="5212080" cy="237744"/>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00000"/>
              </a:buClr>
              <a:buSzPts val="1100"/>
              <a:buFont typeface="Montserrat"/>
              <a:buNone/>
            </a:pPr>
            <a:r>
              <a:rPr lang="en-US" sz="1100" b="1" i="0" u="none" strike="noStrike" cap="none">
                <a:solidFill>
                  <a:srgbClr val="C00000"/>
                </a:solidFill>
                <a:latin typeface="Montserrat"/>
                <a:ea typeface="Montserrat"/>
                <a:cs typeface="Montserrat"/>
                <a:sym typeface="Montserrat"/>
              </a:rPr>
              <a:t>+  Wrexham campus equity gap</a:t>
            </a:r>
            <a:endParaRPr sz="1100" b="0" i="0" u="none" strike="noStrike" cap="none">
              <a:solidFill>
                <a:schemeClr val="dk1"/>
              </a:solidFill>
              <a:latin typeface="Calibri"/>
              <a:ea typeface="Calibri"/>
              <a:cs typeface="Calibri"/>
              <a:sym typeface="Calibri"/>
            </a:endParaRPr>
          </a:p>
        </p:txBody>
      </p:sp>
      <p:sp>
        <p:nvSpPr>
          <p:cNvPr id="605" name="Google Shape;605;p13"/>
          <p:cNvSpPr/>
          <p:nvPr/>
        </p:nvSpPr>
        <p:spPr>
          <a:xfrm>
            <a:off x="6473952" y="3337560"/>
            <a:ext cx="5212080" cy="56692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dirty="0">
                <a:solidFill>
                  <a:srgbClr val="5A0000"/>
                </a:solidFill>
                <a:latin typeface="Calibri"/>
                <a:ea typeface="Calibri"/>
                <a:cs typeface="Calibri"/>
                <a:sym typeface="Calibri"/>
              </a:rPr>
              <a:t>Wrexham campus students report substantially fewer support services than Caerwen campus students despite paying identical fees. This is an active fairness risk, both reputationally and potentially for OfS or </a:t>
            </a:r>
            <a:r>
              <a:rPr lang="en-US" sz="1000" b="0" i="0" u="none" strike="noStrike" cap="none" dirty="0" err="1">
                <a:solidFill>
                  <a:srgbClr val="5A0000"/>
                </a:solidFill>
                <a:latin typeface="Calibri"/>
                <a:ea typeface="Calibri"/>
                <a:cs typeface="Calibri"/>
                <a:sym typeface="Calibri"/>
              </a:rPr>
              <a:t>Medr</a:t>
            </a:r>
            <a:r>
              <a:rPr lang="en-US" sz="1000" b="0" i="0" u="none" strike="noStrike" cap="none" dirty="0">
                <a:solidFill>
                  <a:srgbClr val="5A0000"/>
                </a:solidFill>
                <a:latin typeface="Calibri"/>
                <a:ea typeface="Calibri"/>
                <a:cs typeface="Calibri"/>
                <a:sym typeface="Calibri"/>
              </a:rPr>
              <a:t> regulatory scrutiny in the future.</a:t>
            </a:r>
            <a:endParaRPr sz="1000" b="0" i="0" u="none" strike="noStrike" cap="none" dirty="0">
              <a:solidFill>
                <a:schemeClr val="dk1"/>
              </a:solidFill>
              <a:latin typeface="Calibri"/>
              <a:ea typeface="Calibri"/>
              <a:cs typeface="Calibri"/>
              <a:sym typeface="Calibri"/>
            </a:endParaRPr>
          </a:p>
        </p:txBody>
      </p:sp>
      <p:sp>
        <p:nvSpPr>
          <p:cNvPr id="606" name="Google Shape;606;p13"/>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2F6FA"/>
        </a:solidFill>
        <a:effectLst/>
      </p:bgPr>
    </p:bg>
    <p:spTree>
      <p:nvGrpSpPr>
        <p:cNvPr id="1" name="Shape 611"/>
        <p:cNvGrpSpPr/>
        <p:nvPr/>
      </p:nvGrpSpPr>
      <p:grpSpPr>
        <a:xfrm>
          <a:off x="0" y="0"/>
          <a:ext cx="0" cy="0"/>
          <a:chOff x="0" y="0"/>
          <a:chExt cx="0" cy="0"/>
        </a:xfrm>
      </p:grpSpPr>
      <p:sp>
        <p:nvSpPr>
          <p:cNvPr id="612" name="Google Shape;612;p14"/>
          <p:cNvSpPr/>
          <p:nvPr/>
        </p:nvSpPr>
        <p:spPr>
          <a:xfrm>
            <a:off x="365760" y="164592"/>
            <a:ext cx="7315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METHODOLOGY AND VALIDITY</a:t>
            </a:r>
            <a:endParaRPr sz="1000" b="0" i="0" u="none" strike="noStrike" cap="none">
              <a:solidFill>
                <a:schemeClr val="dk1"/>
              </a:solidFill>
              <a:latin typeface="Calibri"/>
              <a:ea typeface="Calibri"/>
              <a:cs typeface="Calibri"/>
              <a:sym typeface="Calibri"/>
            </a:endParaRPr>
          </a:p>
        </p:txBody>
      </p:sp>
      <p:pic>
        <p:nvPicPr>
          <p:cNvPr id="613" name="Google Shape;613;p14"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614" name="Google Shape;614;p14"/>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14"/>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616" name="Google Shape;616;p14"/>
          <p:cNvSpPr/>
          <p:nvPr/>
        </p:nvSpPr>
        <p:spPr>
          <a:xfrm>
            <a:off x="365760" y="457200"/>
            <a:ext cx="1097280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About This Report</a:t>
            </a:r>
            <a:endParaRPr sz="2200" b="0" i="0" u="none" strike="noStrike" cap="none">
              <a:solidFill>
                <a:schemeClr val="dk1"/>
              </a:solidFill>
              <a:latin typeface="Calibri"/>
              <a:ea typeface="Calibri"/>
              <a:cs typeface="Calibri"/>
              <a:sym typeface="Calibri"/>
            </a:endParaRPr>
          </a:p>
        </p:txBody>
      </p:sp>
      <p:sp>
        <p:nvSpPr>
          <p:cNvPr id="617" name="Google Shape;617;p14"/>
          <p:cNvSpPr/>
          <p:nvPr/>
        </p:nvSpPr>
        <p:spPr>
          <a:xfrm>
            <a:off x="365760" y="1005840"/>
            <a:ext cx="11457432" cy="804672"/>
          </a:xfrm>
          <a:prstGeom prst="rect">
            <a:avLst/>
          </a:prstGeom>
          <a:solidFill>
            <a:srgbClr val="001530"/>
          </a:solidFill>
          <a:ln w="12700" cap="flat" cmpd="sng">
            <a:solidFill>
              <a:srgbClr val="FFBF00"/>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14"/>
          <p:cNvSpPr/>
          <p:nvPr/>
        </p:nvSpPr>
        <p:spPr>
          <a:xfrm>
            <a:off x="530352" y="1069848"/>
            <a:ext cx="2743200" cy="237744"/>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BF00"/>
              </a:buClr>
              <a:buSzPts val="1000"/>
              <a:buFont typeface="Montserrat"/>
              <a:buNone/>
            </a:pPr>
            <a:r>
              <a:rPr lang="en-US" sz="1000" b="1" i="0" u="none" strike="noStrike" cap="none">
                <a:solidFill>
                  <a:srgbClr val="FFBF00"/>
                </a:solidFill>
                <a:latin typeface="Montserrat"/>
                <a:ea typeface="Montserrat"/>
                <a:cs typeface="Montserrat"/>
                <a:sym typeface="Montserrat"/>
              </a:rPr>
              <a:t>REPORT VALIDITY</a:t>
            </a:r>
            <a:endParaRPr sz="1000" b="0" i="0" u="none" strike="noStrike" cap="none">
              <a:solidFill>
                <a:schemeClr val="dk1"/>
              </a:solidFill>
              <a:latin typeface="Calibri"/>
              <a:ea typeface="Calibri"/>
              <a:cs typeface="Calibri"/>
              <a:sym typeface="Calibri"/>
            </a:endParaRPr>
          </a:p>
        </p:txBody>
      </p:sp>
      <p:sp>
        <p:nvSpPr>
          <p:cNvPr id="619" name="Google Shape;619;p14"/>
          <p:cNvSpPr/>
          <p:nvPr/>
        </p:nvSpPr>
        <p:spPr>
          <a:xfrm>
            <a:off x="530352" y="1344168"/>
            <a:ext cx="11064240" cy="402336"/>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A0B4C8"/>
              </a:buClr>
              <a:buSzPts val="900"/>
              <a:buFont typeface="Calibri"/>
              <a:buNone/>
            </a:pPr>
            <a:r>
              <a:rPr lang="en-US" sz="900" b="0" i="1" u="none" strike="noStrike" cap="none">
                <a:solidFill>
                  <a:srgbClr val="A0B4C8"/>
                </a:solidFill>
                <a:latin typeface="Calibri"/>
                <a:ea typeface="Calibri"/>
                <a:cs typeface="Calibri"/>
                <a:sym typeface="Calibri"/>
              </a:rPr>
              <a:t>This report reflects publicly available data collected in April 2026. The findings, scores, and conclusions are valid for six months from the date of publication. This report expires October 2026. Blairgowrie HE Advisory accepts no responsibility for decisions made on the basis of this report after this date. Student sentiment and institutional conditions can change materially within a six-month period. Recipients are advised to commission a refresh engagement before acting on findings beyond the expiry date.</a:t>
            </a:r>
            <a:endParaRPr sz="900" b="0" i="0" u="none" strike="noStrike" cap="none">
              <a:solidFill>
                <a:schemeClr val="dk1"/>
              </a:solidFill>
              <a:latin typeface="Calibri"/>
              <a:ea typeface="Calibri"/>
              <a:cs typeface="Calibri"/>
              <a:sym typeface="Calibri"/>
            </a:endParaRPr>
          </a:p>
        </p:txBody>
      </p:sp>
      <p:sp>
        <p:nvSpPr>
          <p:cNvPr id="620" name="Google Shape;620;p14"/>
          <p:cNvSpPr/>
          <p:nvPr/>
        </p:nvSpPr>
        <p:spPr>
          <a:xfrm>
            <a:off x="365760" y="1965960"/>
            <a:ext cx="54864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Montserrat"/>
              <a:buNone/>
            </a:pPr>
            <a:r>
              <a:rPr lang="en-US" sz="1200" b="1" i="0" u="none" strike="noStrike" cap="none">
                <a:solidFill>
                  <a:srgbClr val="002147"/>
                </a:solidFill>
                <a:latin typeface="Montserrat"/>
                <a:ea typeface="Montserrat"/>
                <a:cs typeface="Montserrat"/>
                <a:sym typeface="Montserrat"/>
              </a:rPr>
              <a:t>Framework</a:t>
            </a:r>
            <a:endParaRPr sz="1200" b="0" i="0" u="none" strike="noStrike" cap="none">
              <a:solidFill>
                <a:schemeClr val="dk1"/>
              </a:solidFill>
              <a:latin typeface="Calibri"/>
              <a:ea typeface="Calibri"/>
              <a:cs typeface="Calibri"/>
              <a:sym typeface="Calibri"/>
            </a:endParaRPr>
          </a:p>
        </p:txBody>
      </p:sp>
      <p:sp>
        <p:nvSpPr>
          <p:cNvPr id="621" name="Google Shape;621;p14"/>
          <p:cNvSpPr/>
          <p:nvPr/>
        </p:nvSpPr>
        <p:spPr>
          <a:xfrm>
            <a:off x="365760" y="2249424"/>
            <a:ext cx="5486400" cy="2743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14"/>
          <p:cNvSpPr/>
          <p:nvPr/>
        </p:nvSpPr>
        <p:spPr>
          <a:xfrm>
            <a:off x="365760" y="2331720"/>
            <a:ext cx="5486400" cy="32004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This report applies the Blairgowrie Student Value Model (SVM), grounded in Holbrook's (1999) eight-dimension consumer value typology as adapted by O'Connor (2023) for the UK higher education context. O'Connor's doctoral research applied the framework to 307 students using structural equation modelling, finding that creative arts students prioritise experiential and relational value dimensions over economic returns.</a:t>
            </a:r>
            <a:endParaRPr sz="1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chemeClr val="dk1"/>
              </a:buClr>
              <a:buSzPts val="1000"/>
              <a:buFont typeface="Calibri"/>
              <a:buNone/>
            </a:pPr>
            <a:endParaRPr sz="1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Each dimension is scored 1 to 10 using weighted sentiment analysis. Intensity weighting: strong = 1.5x, moderate = 1.0x, mild = 0.5x. Dimensions with fewer than five fragments are flagged Low Evidence and down-weighted in the SVI calculation.</a:t>
            </a:r>
            <a:endParaRPr sz="1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chemeClr val="dk1"/>
              </a:buClr>
              <a:buSzPts val="1000"/>
              <a:buFont typeface="Calibri"/>
              <a:buNone/>
            </a:pPr>
            <a:endParaRPr sz="1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Methodology note: dimension scores and the overall verdict are produced by the published Blairgowrie Student Value Model methodology applied without post-hoc adjustment. Sentiment-based scoring on publicly available reviews carries inherent confidence bounds; dimensions with fewer than five fragments are flagged Low Evidence and down-weighted in the SVI calculation.</a:t>
            </a:r>
            <a:endParaRPr sz="1000" b="0" i="0" u="none" strike="noStrike" cap="none">
              <a:solidFill>
                <a:schemeClr val="dk1"/>
              </a:solidFill>
              <a:latin typeface="Calibri"/>
              <a:ea typeface="Calibri"/>
              <a:cs typeface="Calibri"/>
              <a:sym typeface="Calibri"/>
            </a:endParaRPr>
          </a:p>
        </p:txBody>
      </p:sp>
      <p:sp>
        <p:nvSpPr>
          <p:cNvPr id="623" name="Google Shape;623;p14"/>
          <p:cNvSpPr/>
          <p:nvPr/>
        </p:nvSpPr>
        <p:spPr>
          <a:xfrm>
            <a:off x="6153912" y="1965960"/>
            <a:ext cx="566928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Montserrat"/>
              <a:buNone/>
            </a:pPr>
            <a:r>
              <a:rPr lang="en-US" sz="1200" b="1" i="0" u="none" strike="noStrike" cap="none">
                <a:solidFill>
                  <a:srgbClr val="002147"/>
                </a:solidFill>
                <a:latin typeface="Montserrat"/>
                <a:ea typeface="Montserrat"/>
                <a:cs typeface="Montserrat"/>
                <a:sym typeface="Montserrat"/>
              </a:rPr>
              <a:t>Sources and Sampling</a:t>
            </a:r>
            <a:endParaRPr sz="1200" b="0" i="0" u="none" strike="noStrike" cap="none">
              <a:solidFill>
                <a:schemeClr val="dk1"/>
              </a:solidFill>
              <a:latin typeface="Calibri"/>
              <a:ea typeface="Calibri"/>
              <a:cs typeface="Calibri"/>
              <a:sym typeface="Calibri"/>
            </a:endParaRPr>
          </a:p>
        </p:txBody>
      </p:sp>
      <p:sp>
        <p:nvSpPr>
          <p:cNvPr id="624" name="Google Shape;624;p14"/>
          <p:cNvSpPr/>
          <p:nvPr/>
        </p:nvSpPr>
        <p:spPr>
          <a:xfrm>
            <a:off x="6153912" y="2249424"/>
            <a:ext cx="5669280" cy="2743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14"/>
          <p:cNvSpPr/>
          <p:nvPr/>
        </p:nvSpPr>
        <p:spPr>
          <a:xfrm>
            <a:off x="6153912" y="2331720"/>
            <a:ext cx="5669280" cy="347472"/>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14"/>
          <p:cNvSpPr/>
          <p:nvPr/>
        </p:nvSpPr>
        <p:spPr>
          <a:xfrm>
            <a:off x="6236208" y="2368296"/>
            <a:ext cx="13716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900"/>
              <a:buFont typeface="Montserrat"/>
              <a:buNone/>
            </a:pPr>
            <a:r>
              <a:rPr lang="en-US" sz="900" b="1" i="0" u="none" strike="noStrike" cap="none">
                <a:solidFill>
                  <a:srgbClr val="002147"/>
                </a:solidFill>
                <a:latin typeface="Montserrat"/>
                <a:ea typeface="Montserrat"/>
                <a:cs typeface="Montserrat"/>
                <a:sym typeface="Montserrat"/>
              </a:rPr>
              <a:t>StudentCrowd</a:t>
            </a:r>
            <a:endParaRPr sz="900" b="0" i="0" u="none" strike="noStrike" cap="none">
              <a:solidFill>
                <a:schemeClr val="dk1"/>
              </a:solidFill>
              <a:latin typeface="Calibri"/>
              <a:ea typeface="Calibri"/>
              <a:cs typeface="Calibri"/>
              <a:sym typeface="Calibri"/>
            </a:endParaRPr>
          </a:p>
        </p:txBody>
      </p:sp>
      <p:sp>
        <p:nvSpPr>
          <p:cNvPr id="627" name="Google Shape;627;p14"/>
          <p:cNvSpPr/>
          <p:nvPr/>
        </p:nvSpPr>
        <p:spPr>
          <a:xfrm>
            <a:off x="7635240" y="2368296"/>
            <a:ext cx="402336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900"/>
              <a:buFont typeface="Calibri"/>
              <a:buNone/>
            </a:pPr>
            <a:r>
              <a:rPr lang="en-US" sz="900" b="0" i="0" u="none" strike="noStrike" cap="none">
                <a:solidFill>
                  <a:srgbClr val="4D4D4D"/>
                </a:solidFill>
                <a:latin typeface="Calibri"/>
                <a:ea typeface="Calibri"/>
                <a:cs typeface="Calibri"/>
                <a:sym typeface="Calibri"/>
              </a:rPr>
              <a:t>22 frags  |  Last 24 months</a:t>
            </a:r>
            <a:endParaRPr sz="900" b="0" i="0" u="none" strike="noStrike" cap="none">
              <a:solidFill>
                <a:schemeClr val="dk1"/>
              </a:solidFill>
              <a:latin typeface="Calibri"/>
              <a:ea typeface="Calibri"/>
              <a:cs typeface="Calibri"/>
              <a:sym typeface="Calibri"/>
            </a:endParaRPr>
          </a:p>
        </p:txBody>
      </p:sp>
      <p:sp>
        <p:nvSpPr>
          <p:cNvPr id="628" name="Google Shape;628;p14"/>
          <p:cNvSpPr/>
          <p:nvPr/>
        </p:nvSpPr>
        <p:spPr>
          <a:xfrm>
            <a:off x="6153912" y="2715768"/>
            <a:ext cx="5669280" cy="347472"/>
          </a:xfrm>
          <a:prstGeom prst="rect">
            <a:avLst/>
          </a:prstGeom>
          <a:solidFill>
            <a:srgbClr val="EEF4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14"/>
          <p:cNvSpPr/>
          <p:nvPr/>
        </p:nvSpPr>
        <p:spPr>
          <a:xfrm>
            <a:off x="6236208" y="2752344"/>
            <a:ext cx="13716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900"/>
              <a:buFont typeface="Montserrat"/>
              <a:buNone/>
            </a:pPr>
            <a:r>
              <a:rPr lang="en-US" sz="900" b="1" i="0" u="none" strike="noStrike" cap="none">
                <a:solidFill>
                  <a:srgbClr val="002147"/>
                </a:solidFill>
                <a:latin typeface="Montserrat"/>
                <a:ea typeface="Montserrat"/>
                <a:cs typeface="Montserrat"/>
                <a:sym typeface="Montserrat"/>
              </a:rPr>
              <a:t>Whatuni</a:t>
            </a:r>
            <a:endParaRPr sz="900" b="0" i="0" u="none" strike="noStrike" cap="none">
              <a:solidFill>
                <a:schemeClr val="dk1"/>
              </a:solidFill>
              <a:latin typeface="Calibri"/>
              <a:ea typeface="Calibri"/>
              <a:cs typeface="Calibri"/>
              <a:sym typeface="Calibri"/>
            </a:endParaRPr>
          </a:p>
        </p:txBody>
      </p:sp>
      <p:sp>
        <p:nvSpPr>
          <p:cNvPr id="630" name="Google Shape;630;p14"/>
          <p:cNvSpPr/>
          <p:nvPr/>
        </p:nvSpPr>
        <p:spPr>
          <a:xfrm>
            <a:off x="7635240" y="2752344"/>
            <a:ext cx="402336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900"/>
              <a:buFont typeface="Calibri"/>
              <a:buNone/>
            </a:pPr>
            <a:r>
              <a:rPr lang="en-US" sz="900" b="0" i="0" u="none" strike="noStrike" cap="none">
                <a:solidFill>
                  <a:srgbClr val="4D4D4D"/>
                </a:solidFill>
                <a:latin typeface="Calibri"/>
                <a:ea typeface="Calibri"/>
                <a:cs typeface="Calibri"/>
                <a:sym typeface="Calibri"/>
              </a:rPr>
              <a:t>14 frags  |  Last 18 months</a:t>
            </a:r>
            <a:endParaRPr sz="900" b="0" i="0" u="none" strike="noStrike" cap="none">
              <a:solidFill>
                <a:schemeClr val="dk1"/>
              </a:solidFill>
              <a:latin typeface="Calibri"/>
              <a:ea typeface="Calibri"/>
              <a:cs typeface="Calibri"/>
              <a:sym typeface="Calibri"/>
            </a:endParaRPr>
          </a:p>
        </p:txBody>
      </p:sp>
      <p:sp>
        <p:nvSpPr>
          <p:cNvPr id="631" name="Google Shape;631;p14"/>
          <p:cNvSpPr/>
          <p:nvPr/>
        </p:nvSpPr>
        <p:spPr>
          <a:xfrm>
            <a:off x="6153912" y="3099816"/>
            <a:ext cx="5669280" cy="347472"/>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14"/>
          <p:cNvSpPr/>
          <p:nvPr/>
        </p:nvSpPr>
        <p:spPr>
          <a:xfrm>
            <a:off x="6236208" y="3136392"/>
            <a:ext cx="13716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900"/>
              <a:buFont typeface="Montserrat"/>
              <a:buNone/>
            </a:pPr>
            <a:r>
              <a:rPr lang="en-US" sz="900" b="1" i="0" u="none" strike="noStrike" cap="none">
                <a:solidFill>
                  <a:srgbClr val="002147"/>
                </a:solidFill>
                <a:latin typeface="Montserrat"/>
                <a:ea typeface="Montserrat"/>
                <a:cs typeface="Montserrat"/>
                <a:sym typeface="Montserrat"/>
              </a:rPr>
              <a:t>Discover Uni / NSS</a:t>
            </a:r>
            <a:endParaRPr sz="900" b="0" i="0" u="none" strike="noStrike" cap="none">
              <a:solidFill>
                <a:schemeClr val="dk1"/>
              </a:solidFill>
              <a:latin typeface="Calibri"/>
              <a:ea typeface="Calibri"/>
              <a:cs typeface="Calibri"/>
              <a:sym typeface="Calibri"/>
            </a:endParaRPr>
          </a:p>
        </p:txBody>
      </p:sp>
      <p:sp>
        <p:nvSpPr>
          <p:cNvPr id="633" name="Google Shape;633;p14"/>
          <p:cNvSpPr/>
          <p:nvPr/>
        </p:nvSpPr>
        <p:spPr>
          <a:xfrm>
            <a:off x="7635240" y="3136392"/>
            <a:ext cx="402336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900"/>
              <a:buFont typeface="Calibri"/>
              <a:buNone/>
            </a:pPr>
            <a:r>
              <a:rPr lang="en-US" sz="900" b="0" i="0" u="none" strike="noStrike" cap="none">
                <a:solidFill>
                  <a:srgbClr val="4D4D4D"/>
                </a:solidFill>
                <a:latin typeface="Calibri"/>
                <a:ea typeface="Calibri"/>
                <a:cs typeface="Calibri"/>
                <a:sym typeface="Calibri"/>
              </a:rPr>
              <a:t>0 frags  |  2025 cycle</a:t>
            </a:r>
            <a:endParaRPr sz="900" b="0" i="0" u="none" strike="noStrike" cap="none">
              <a:solidFill>
                <a:schemeClr val="dk1"/>
              </a:solidFill>
              <a:latin typeface="Calibri"/>
              <a:ea typeface="Calibri"/>
              <a:cs typeface="Calibri"/>
              <a:sym typeface="Calibri"/>
            </a:endParaRPr>
          </a:p>
        </p:txBody>
      </p:sp>
      <p:sp>
        <p:nvSpPr>
          <p:cNvPr id="634" name="Google Shape;634;p14"/>
          <p:cNvSpPr/>
          <p:nvPr/>
        </p:nvSpPr>
        <p:spPr>
          <a:xfrm>
            <a:off x="6153912" y="3483864"/>
            <a:ext cx="5669280" cy="347472"/>
          </a:xfrm>
          <a:prstGeom prst="rect">
            <a:avLst/>
          </a:prstGeom>
          <a:solidFill>
            <a:srgbClr val="EEF4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14"/>
          <p:cNvSpPr/>
          <p:nvPr/>
        </p:nvSpPr>
        <p:spPr>
          <a:xfrm>
            <a:off x="6236208" y="3520440"/>
            <a:ext cx="13716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900"/>
              <a:buFont typeface="Montserrat"/>
              <a:buNone/>
            </a:pPr>
            <a:r>
              <a:rPr lang="en-US" sz="900" b="1" i="0" u="none" strike="noStrike" cap="none">
                <a:solidFill>
                  <a:srgbClr val="002147"/>
                </a:solidFill>
                <a:latin typeface="Montserrat"/>
                <a:ea typeface="Montserrat"/>
                <a:cs typeface="Montserrat"/>
                <a:sym typeface="Montserrat"/>
              </a:rPr>
              <a:t>University rankings</a:t>
            </a:r>
            <a:endParaRPr sz="900" b="0" i="0" u="none" strike="noStrike" cap="none">
              <a:solidFill>
                <a:schemeClr val="dk1"/>
              </a:solidFill>
              <a:latin typeface="Calibri"/>
              <a:ea typeface="Calibri"/>
              <a:cs typeface="Calibri"/>
              <a:sym typeface="Calibri"/>
            </a:endParaRPr>
          </a:p>
        </p:txBody>
      </p:sp>
      <p:sp>
        <p:nvSpPr>
          <p:cNvPr id="636" name="Google Shape;636;p14"/>
          <p:cNvSpPr/>
          <p:nvPr/>
        </p:nvSpPr>
        <p:spPr>
          <a:xfrm>
            <a:off x="7635240" y="3520440"/>
            <a:ext cx="402336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900"/>
              <a:buFont typeface="Calibri"/>
              <a:buNone/>
            </a:pPr>
            <a:r>
              <a:rPr lang="en-US" sz="900" b="0" i="0" u="none" strike="noStrike" cap="none">
                <a:solidFill>
                  <a:srgbClr val="4D4D4D"/>
                </a:solidFill>
                <a:latin typeface="Calibri"/>
                <a:ea typeface="Calibri"/>
                <a:cs typeface="Calibri"/>
                <a:sym typeface="Calibri"/>
              </a:rPr>
              <a:t>12 frags  |  2025-2026 cycle</a:t>
            </a:r>
            <a:endParaRPr sz="900" b="0" i="0" u="none" strike="noStrike" cap="none">
              <a:solidFill>
                <a:schemeClr val="dk1"/>
              </a:solidFill>
              <a:latin typeface="Calibri"/>
              <a:ea typeface="Calibri"/>
              <a:cs typeface="Calibri"/>
              <a:sym typeface="Calibri"/>
            </a:endParaRPr>
          </a:p>
        </p:txBody>
      </p:sp>
      <p:sp>
        <p:nvSpPr>
          <p:cNvPr id="637" name="Google Shape;637;p14"/>
          <p:cNvSpPr/>
          <p:nvPr/>
        </p:nvSpPr>
        <p:spPr>
          <a:xfrm>
            <a:off x="6153912" y="3867912"/>
            <a:ext cx="5669280" cy="347472"/>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14"/>
          <p:cNvSpPr/>
          <p:nvPr/>
        </p:nvSpPr>
        <p:spPr>
          <a:xfrm>
            <a:off x="6236208" y="3904488"/>
            <a:ext cx="13716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900"/>
              <a:buFont typeface="Montserrat"/>
              <a:buNone/>
            </a:pPr>
            <a:r>
              <a:rPr lang="en-US" sz="900" b="1" i="0" u="none" strike="noStrike" cap="none">
                <a:solidFill>
                  <a:srgbClr val="002147"/>
                </a:solidFill>
                <a:latin typeface="Montserrat"/>
                <a:ea typeface="Montserrat"/>
                <a:cs typeface="Montserrat"/>
                <a:sym typeface="Montserrat"/>
              </a:rPr>
              <a:t>Reddit / Student Room</a:t>
            </a:r>
            <a:endParaRPr sz="900" b="0" i="0" u="none" strike="noStrike" cap="none">
              <a:solidFill>
                <a:schemeClr val="dk1"/>
              </a:solidFill>
              <a:latin typeface="Calibri"/>
              <a:ea typeface="Calibri"/>
              <a:cs typeface="Calibri"/>
              <a:sym typeface="Calibri"/>
            </a:endParaRPr>
          </a:p>
        </p:txBody>
      </p:sp>
      <p:sp>
        <p:nvSpPr>
          <p:cNvPr id="639" name="Google Shape;639;p14"/>
          <p:cNvSpPr/>
          <p:nvPr/>
        </p:nvSpPr>
        <p:spPr>
          <a:xfrm>
            <a:off x="7635240" y="3904488"/>
            <a:ext cx="402336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900"/>
              <a:buFont typeface="Calibri"/>
              <a:buNone/>
            </a:pPr>
            <a:r>
              <a:rPr lang="en-US" sz="900" b="0" i="0" u="none" strike="noStrike" cap="none">
                <a:solidFill>
                  <a:srgbClr val="4D4D4D"/>
                </a:solidFill>
                <a:latin typeface="Calibri"/>
                <a:ea typeface="Calibri"/>
                <a:cs typeface="Calibri"/>
                <a:sym typeface="Calibri"/>
              </a:rPr>
              <a:t>0 frags  |  N/A</a:t>
            </a:r>
            <a:endParaRPr sz="900" b="0" i="0" u="none" strike="noStrike" cap="none">
              <a:solidFill>
                <a:schemeClr val="dk1"/>
              </a:solidFill>
              <a:latin typeface="Calibri"/>
              <a:ea typeface="Calibri"/>
              <a:cs typeface="Calibri"/>
              <a:sym typeface="Calibri"/>
            </a:endParaRPr>
          </a:p>
        </p:txBody>
      </p:sp>
      <p:sp>
        <p:nvSpPr>
          <p:cNvPr id="640" name="Google Shape;640;p14"/>
          <p:cNvSpPr/>
          <p:nvPr/>
        </p:nvSpPr>
        <p:spPr>
          <a:xfrm>
            <a:off x="6153912" y="4251960"/>
            <a:ext cx="5669280" cy="347472"/>
          </a:xfrm>
          <a:prstGeom prst="rect">
            <a:avLst/>
          </a:prstGeom>
          <a:solidFill>
            <a:srgbClr val="EEF4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14"/>
          <p:cNvSpPr/>
          <p:nvPr/>
        </p:nvSpPr>
        <p:spPr>
          <a:xfrm>
            <a:off x="6236208" y="4288536"/>
            <a:ext cx="13716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900"/>
              <a:buFont typeface="Montserrat"/>
              <a:buNone/>
            </a:pPr>
            <a:r>
              <a:rPr lang="en-US" sz="900" b="1" i="0" u="none" strike="noStrike" cap="none">
                <a:solidFill>
                  <a:srgbClr val="002147"/>
                </a:solidFill>
                <a:latin typeface="Montserrat"/>
                <a:ea typeface="Montserrat"/>
                <a:cs typeface="Montserrat"/>
                <a:sym typeface="Montserrat"/>
              </a:rPr>
              <a:t>Institutional sources</a:t>
            </a:r>
            <a:endParaRPr sz="900" b="0" i="0" u="none" strike="noStrike" cap="none">
              <a:solidFill>
                <a:schemeClr val="dk1"/>
              </a:solidFill>
              <a:latin typeface="Calibri"/>
              <a:ea typeface="Calibri"/>
              <a:cs typeface="Calibri"/>
              <a:sym typeface="Calibri"/>
            </a:endParaRPr>
          </a:p>
        </p:txBody>
      </p:sp>
      <p:sp>
        <p:nvSpPr>
          <p:cNvPr id="642" name="Google Shape;642;p14"/>
          <p:cNvSpPr/>
          <p:nvPr/>
        </p:nvSpPr>
        <p:spPr>
          <a:xfrm>
            <a:off x="7635240" y="4288536"/>
            <a:ext cx="402336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900"/>
              <a:buFont typeface="Calibri"/>
              <a:buNone/>
            </a:pPr>
            <a:r>
              <a:rPr lang="en-US" sz="900" b="0" i="0" u="none" strike="noStrike" cap="none">
                <a:solidFill>
                  <a:srgbClr val="4D4D4D"/>
                </a:solidFill>
                <a:latin typeface="Calibri"/>
                <a:ea typeface="Calibri"/>
                <a:cs typeface="Calibri"/>
                <a:sym typeface="Calibri"/>
              </a:rPr>
              <a:t>16 frags  |  May 2025 to April 2026</a:t>
            </a:r>
            <a:endParaRPr sz="900" b="0" i="0" u="none" strike="noStrike" cap="none">
              <a:solidFill>
                <a:schemeClr val="dk1"/>
              </a:solidFill>
              <a:latin typeface="Calibri"/>
              <a:ea typeface="Calibri"/>
              <a:cs typeface="Calibri"/>
              <a:sym typeface="Calibri"/>
            </a:endParaRPr>
          </a:p>
        </p:txBody>
      </p:sp>
      <p:sp>
        <p:nvSpPr>
          <p:cNvPr id="643" name="Google Shape;643;p14"/>
          <p:cNvSpPr/>
          <p:nvPr/>
        </p:nvSpPr>
        <p:spPr>
          <a:xfrm>
            <a:off x="365760" y="5669280"/>
            <a:ext cx="11457432" cy="38404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900"/>
              <a:buFont typeface="Calibri"/>
              <a:buNone/>
            </a:pPr>
            <a:r>
              <a:rPr lang="en-US" sz="900" b="0" i="1" u="none" strike="noStrike" cap="none">
                <a:solidFill>
                  <a:srgbClr val="A0B4C8"/>
                </a:solidFill>
                <a:latin typeface="Calibri"/>
                <a:ea typeface="Calibri"/>
                <a:cs typeface="Calibri"/>
                <a:sym typeface="Calibri"/>
              </a:rPr>
              <a:t>References: Holbrook, M.B. (1999). Consumer value: A framework for analysis and research. London: Routledge.  |  O'Connor, D.J. (2023). Student value perceptions in UK higher education [Doctoral thesis, University of Bath].  |  O'Connor, D.J. (2025). Beyond the Price Tag. Blairgowrie HE Advisory.</a:t>
            </a:r>
            <a:endParaRPr sz="900" b="0" i="0" u="none" strike="noStrike" cap="none">
              <a:solidFill>
                <a:schemeClr val="dk1"/>
              </a:solidFill>
              <a:latin typeface="Calibri"/>
              <a:ea typeface="Calibri"/>
              <a:cs typeface="Calibri"/>
              <a:sym typeface="Calibri"/>
            </a:endParaRPr>
          </a:p>
        </p:txBody>
      </p:sp>
      <p:sp>
        <p:nvSpPr>
          <p:cNvPr id="644" name="Google Shape;644;p14"/>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02147"/>
          </a:solidFill>
          <a:ln/>
        </p:spPr>
        <p:txBody>
          <a:bodyPr/>
          <a:lstStyle/>
          <a:p>
            <a:endParaRPr lang="en-GB"/>
          </a:p>
        </p:txBody>
      </p:sp>
      <p:sp>
        <p:nvSpPr>
          <p:cNvPr id="3" name="Shape 1"/>
          <p:cNvSpPr/>
          <p:nvPr/>
        </p:nvSpPr>
        <p:spPr>
          <a:xfrm>
            <a:off x="0" y="0"/>
            <a:ext cx="164592" cy="6858000"/>
          </a:xfrm>
          <a:prstGeom prst="rect">
            <a:avLst/>
          </a:prstGeom>
          <a:solidFill>
            <a:srgbClr val="FFBF00"/>
          </a:solidFill>
          <a:ln/>
        </p:spPr>
        <p:txBody>
          <a:bodyPr/>
          <a:lstStyle/>
          <a:p>
            <a:endParaRPr lang="en-GB"/>
          </a:p>
        </p:txBody>
      </p:sp>
      <p:pic>
        <p:nvPicPr>
          <p:cNvPr id="4" name="Image 0" descr="/sessions/admiring-beautiful-ritchie/mnt/Downloads/Blairgowrie_code_scripts/blairgowrie-assets/blairgowrie-logo-reversed-on-dark.png"/>
          <p:cNvPicPr>
            <a:picLocks noChangeAspect="1"/>
          </p:cNvPicPr>
          <p:nvPr/>
        </p:nvPicPr>
        <p:blipFill>
          <a:blip r:embed="rId3"/>
          <a:stretch>
            <a:fillRect/>
          </a:stretch>
        </p:blipFill>
        <p:spPr>
          <a:xfrm>
            <a:off x="502920" y="411480"/>
            <a:ext cx="1828800" cy="548640"/>
          </a:xfrm>
          <a:prstGeom prst="rect">
            <a:avLst/>
          </a:prstGeom>
        </p:spPr>
      </p:pic>
      <p:sp>
        <p:nvSpPr>
          <p:cNvPr id="5" name="Text 2"/>
          <p:cNvSpPr/>
          <p:nvPr/>
        </p:nvSpPr>
        <p:spPr>
          <a:xfrm>
            <a:off x="502920" y="1280160"/>
            <a:ext cx="6858000" cy="411480"/>
          </a:xfrm>
          <a:prstGeom prst="rect">
            <a:avLst/>
          </a:prstGeom>
          <a:noFill/>
          <a:ln/>
        </p:spPr>
        <p:txBody>
          <a:bodyPr wrap="square" rtlCol="0" anchor="ctr"/>
          <a:lstStyle/>
          <a:p>
            <a:pPr marL="0" indent="0">
              <a:buNone/>
            </a:pPr>
            <a:r>
              <a:rPr lang="en-US" sz="2200" b="1" dirty="0">
                <a:solidFill>
                  <a:srgbClr val="FFFFFF"/>
                </a:solidFill>
                <a:latin typeface="Montserrat" pitchFamily="34" charset="0"/>
                <a:ea typeface="Montserrat" pitchFamily="34" charset="-122"/>
                <a:cs typeface="Montserrat" pitchFamily="34" charset="-120"/>
              </a:rPr>
              <a:t>Blairgowrie HE Advisory</a:t>
            </a:r>
            <a:endParaRPr lang="en-US" sz="2200" dirty="0"/>
          </a:p>
        </p:txBody>
      </p:sp>
      <p:sp>
        <p:nvSpPr>
          <p:cNvPr id="6" name="Text 3"/>
          <p:cNvSpPr/>
          <p:nvPr/>
        </p:nvSpPr>
        <p:spPr>
          <a:xfrm>
            <a:off x="502920" y="1755648"/>
            <a:ext cx="6858000" cy="310896"/>
          </a:xfrm>
          <a:prstGeom prst="rect">
            <a:avLst/>
          </a:prstGeom>
          <a:noFill/>
          <a:ln/>
        </p:spPr>
        <p:txBody>
          <a:bodyPr wrap="square" rtlCol="0" anchor="ctr"/>
          <a:lstStyle/>
          <a:p>
            <a:pPr marL="0" indent="0">
              <a:buNone/>
            </a:pPr>
            <a:r>
              <a:rPr lang="en-US" sz="1400" i="1" dirty="0">
                <a:solidFill>
                  <a:srgbClr val="00CED1"/>
                </a:solidFill>
                <a:latin typeface="Calibri" pitchFamily="34" charset="0"/>
                <a:ea typeface="Calibri" pitchFamily="34" charset="-122"/>
                <a:cs typeface="Calibri" pitchFamily="34" charset="-120"/>
              </a:rPr>
              <a:t>Strategy that survives first contact with operations.</a:t>
            </a:r>
            <a:endParaRPr lang="en-US" sz="1400" dirty="0"/>
          </a:p>
        </p:txBody>
      </p:sp>
      <p:sp>
        <p:nvSpPr>
          <p:cNvPr id="7" name="Shape 4"/>
          <p:cNvSpPr/>
          <p:nvPr/>
        </p:nvSpPr>
        <p:spPr>
          <a:xfrm>
            <a:off x="502920" y="2176272"/>
            <a:ext cx="5029200" cy="27432"/>
          </a:xfrm>
          <a:prstGeom prst="rect">
            <a:avLst/>
          </a:prstGeom>
          <a:solidFill>
            <a:srgbClr val="00CED1"/>
          </a:solidFill>
          <a:ln/>
        </p:spPr>
        <p:txBody>
          <a:bodyPr/>
          <a:lstStyle/>
          <a:p>
            <a:endParaRPr lang="en-GB"/>
          </a:p>
        </p:txBody>
      </p:sp>
      <p:sp>
        <p:nvSpPr>
          <p:cNvPr id="8" name="Text 5"/>
          <p:cNvSpPr/>
          <p:nvPr/>
        </p:nvSpPr>
        <p:spPr>
          <a:xfrm>
            <a:off x="502920" y="2340864"/>
            <a:ext cx="6858000" cy="256032"/>
          </a:xfrm>
          <a:prstGeom prst="rect">
            <a:avLst/>
          </a:prstGeom>
          <a:noFill/>
          <a:ln/>
        </p:spPr>
        <p:txBody>
          <a:bodyPr wrap="square" rtlCol="0" anchor="ctr"/>
          <a:lstStyle/>
          <a:p>
            <a:pPr marL="0" indent="0">
              <a:buNone/>
            </a:pPr>
            <a:r>
              <a:rPr lang="en-US" sz="1100" dirty="0">
                <a:solidFill>
                  <a:srgbClr val="00CED1"/>
                </a:solidFill>
                <a:latin typeface="Calibri" pitchFamily="34" charset="0"/>
                <a:ea typeface="Calibri" pitchFamily="34" charset="-122"/>
                <a:cs typeface="Calibri" pitchFamily="34" charset="-120"/>
              </a:rPr>
              <a:t>diagnostic@blairgowriehe.com</a:t>
            </a:r>
            <a:endParaRPr lang="en-US" sz="1100" dirty="0"/>
          </a:p>
        </p:txBody>
      </p:sp>
      <p:sp>
        <p:nvSpPr>
          <p:cNvPr id="9" name="Text 6"/>
          <p:cNvSpPr/>
          <p:nvPr/>
        </p:nvSpPr>
        <p:spPr>
          <a:xfrm>
            <a:off x="502920" y="2615184"/>
            <a:ext cx="6858000" cy="256032"/>
          </a:xfrm>
          <a:prstGeom prst="rect">
            <a:avLst/>
          </a:prstGeom>
          <a:noFill/>
          <a:ln/>
        </p:spPr>
        <p:txBody>
          <a:bodyPr wrap="square" rtlCol="0" anchor="ctr"/>
          <a:lstStyle/>
          <a:p>
            <a:pPr marL="0" indent="0">
              <a:buNone/>
            </a:pPr>
            <a:r>
              <a:rPr lang="en-US" sz="1100" dirty="0">
                <a:solidFill>
                  <a:srgbClr val="A0B4C8"/>
                </a:solidFill>
                <a:latin typeface="Calibri" pitchFamily="34" charset="0"/>
                <a:ea typeface="Calibri" pitchFamily="34" charset="-122"/>
                <a:cs typeface="Calibri" pitchFamily="34" charset="-120"/>
              </a:rPr>
              <a:t>blairgowriehe.com</a:t>
            </a:r>
            <a:endParaRPr lang="en-US" sz="1100" dirty="0"/>
          </a:p>
        </p:txBody>
      </p:sp>
      <p:sp>
        <p:nvSpPr>
          <p:cNvPr id="10" name="Text 7"/>
          <p:cNvSpPr/>
          <p:nvPr/>
        </p:nvSpPr>
        <p:spPr>
          <a:xfrm>
            <a:off x="502920" y="3456432"/>
            <a:ext cx="6858000" cy="347472"/>
          </a:xfrm>
          <a:prstGeom prst="rect">
            <a:avLst/>
          </a:prstGeom>
          <a:noFill/>
          <a:ln/>
        </p:spPr>
        <p:txBody>
          <a:bodyPr wrap="square" rtlCol="0" anchor="ctr"/>
          <a:lstStyle/>
          <a:p>
            <a:pPr marL="0" indent="0">
              <a:buNone/>
            </a:pPr>
            <a:r>
              <a:rPr lang="en-US" sz="900" i="1" dirty="0">
                <a:solidFill>
                  <a:srgbClr val="A0B4C8"/>
                </a:solidFill>
                <a:latin typeface="Calibri" pitchFamily="34" charset="0"/>
                <a:ea typeface="Calibri" pitchFamily="34" charset="-122"/>
                <a:cs typeface="Calibri" pitchFamily="34" charset="-120"/>
              </a:rPr>
              <a:t>To commission a companion report or refresh engagement, contact diagnostic@blairgowriehe.com</a:t>
            </a:r>
            <a:endParaRPr lang="en-US" sz="900" dirty="0"/>
          </a:p>
        </p:txBody>
      </p:sp>
      <p:sp>
        <p:nvSpPr>
          <p:cNvPr id="11" name="Shape 8"/>
          <p:cNvSpPr/>
          <p:nvPr/>
        </p:nvSpPr>
        <p:spPr>
          <a:xfrm>
            <a:off x="8229600" y="502920"/>
            <a:ext cx="27432" cy="5303520"/>
          </a:xfrm>
          <a:prstGeom prst="rect">
            <a:avLst/>
          </a:prstGeom>
          <a:solidFill>
            <a:srgbClr val="1A3355"/>
          </a:solidFill>
          <a:ln/>
        </p:spPr>
        <p:txBody>
          <a:bodyPr/>
          <a:lstStyle/>
          <a:p>
            <a:endParaRPr lang="en-GB"/>
          </a:p>
        </p:txBody>
      </p:sp>
      <p:sp>
        <p:nvSpPr>
          <p:cNvPr id="12" name="Text 9"/>
          <p:cNvSpPr/>
          <p:nvPr/>
        </p:nvSpPr>
        <p:spPr>
          <a:xfrm>
            <a:off x="8458200" y="502920"/>
            <a:ext cx="3474720" cy="201168"/>
          </a:xfrm>
          <a:prstGeom prst="rect">
            <a:avLst/>
          </a:prstGeom>
          <a:noFill/>
          <a:ln/>
        </p:spPr>
        <p:txBody>
          <a:bodyPr wrap="square" rtlCol="0" anchor="ctr"/>
          <a:lstStyle/>
          <a:p>
            <a:pPr marL="0" indent="0">
              <a:buNone/>
            </a:pPr>
            <a:r>
              <a:rPr lang="en-US" sz="700" b="1" kern="0" spc="300" dirty="0">
                <a:solidFill>
                  <a:srgbClr val="00CED1"/>
                </a:solidFill>
                <a:latin typeface="Montserrat" pitchFamily="34" charset="0"/>
                <a:ea typeface="Montserrat" pitchFamily="34" charset="-122"/>
                <a:cs typeface="Montserrat" pitchFamily="34" charset="-120"/>
              </a:rPr>
              <a:t>ADVISORY SUITE</a:t>
            </a:r>
            <a:endParaRPr lang="en-US" sz="700" dirty="0"/>
          </a:p>
        </p:txBody>
      </p:sp>
      <p:sp>
        <p:nvSpPr>
          <p:cNvPr id="13" name="Shape 10"/>
          <p:cNvSpPr/>
          <p:nvPr/>
        </p:nvSpPr>
        <p:spPr>
          <a:xfrm>
            <a:off x="8458200" y="804672"/>
            <a:ext cx="1600200" cy="731520"/>
          </a:xfrm>
          <a:prstGeom prst="rect">
            <a:avLst/>
          </a:prstGeom>
          <a:solidFill>
            <a:srgbClr val="0A1F3A"/>
          </a:solidFill>
          <a:ln w="12700">
            <a:solidFill>
              <a:srgbClr val="1A3355"/>
            </a:solidFill>
            <a:prstDash val="solid"/>
          </a:ln>
        </p:spPr>
        <p:txBody>
          <a:bodyPr/>
          <a:lstStyle/>
          <a:p>
            <a:endParaRPr lang="en-GB"/>
          </a:p>
        </p:txBody>
      </p:sp>
      <p:sp>
        <p:nvSpPr>
          <p:cNvPr id="14" name="Text 11"/>
          <p:cNvSpPr/>
          <p:nvPr/>
        </p:nvSpPr>
        <p:spPr>
          <a:xfrm>
            <a:off x="8549640" y="850392"/>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D1</a:t>
            </a:r>
            <a:endParaRPr lang="en-US" sz="1600" dirty="0"/>
          </a:p>
        </p:txBody>
      </p:sp>
      <p:sp>
        <p:nvSpPr>
          <p:cNvPr id="15" name="Text 12"/>
          <p:cNvSpPr/>
          <p:nvPr/>
        </p:nvSpPr>
        <p:spPr>
          <a:xfrm>
            <a:off x="9738360" y="850392"/>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16" name="Text 13"/>
          <p:cNvSpPr/>
          <p:nvPr/>
        </p:nvSpPr>
        <p:spPr>
          <a:xfrm>
            <a:off x="8549640" y="1143000"/>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Demand</a:t>
            </a:r>
            <a:endParaRPr lang="en-US" sz="750" dirty="0"/>
          </a:p>
        </p:txBody>
      </p:sp>
      <p:sp>
        <p:nvSpPr>
          <p:cNvPr id="17" name="Text 14"/>
          <p:cNvSpPr/>
          <p:nvPr/>
        </p:nvSpPr>
        <p:spPr>
          <a:xfrm>
            <a:off x="8549640" y="1325880"/>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Intelligence</a:t>
            </a:r>
            <a:endParaRPr lang="en-US" sz="700" dirty="0"/>
          </a:p>
        </p:txBody>
      </p:sp>
      <p:sp>
        <p:nvSpPr>
          <p:cNvPr id="18" name="Shape 15"/>
          <p:cNvSpPr/>
          <p:nvPr/>
        </p:nvSpPr>
        <p:spPr>
          <a:xfrm>
            <a:off x="8458200" y="1609344"/>
            <a:ext cx="1600200" cy="731520"/>
          </a:xfrm>
          <a:prstGeom prst="rect">
            <a:avLst/>
          </a:prstGeom>
          <a:solidFill>
            <a:srgbClr val="0A1F3A"/>
          </a:solidFill>
          <a:ln w="12700">
            <a:solidFill>
              <a:srgbClr val="1A3355"/>
            </a:solidFill>
            <a:prstDash val="solid"/>
          </a:ln>
        </p:spPr>
        <p:txBody>
          <a:bodyPr/>
          <a:lstStyle/>
          <a:p>
            <a:endParaRPr lang="en-GB"/>
          </a:p>
        </p:txBody>
      </p:sp>
      <p:sp>
        <p:nvSpPr>
          <p:cNvPr id="19" name="Text 16"/>
          <p:cNvSpPr/>
          <p:nvPr/>
        </p:nvSpPr>
        <p:spPr>
          <a:xfrm>
            <a:off x="8549640" y="1655064"/>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D2</a:t>
            </a:r>
            <a:endParaRPr lang="en-US" sz="1600" dirty="0"/>
          </a:p>
        </p:txBody>
      </p:sp>
      <p:sp>
        <p:nvSpPr>
          <p:cNvPr id="20" name="Text 17"/>
          <p:cNvSpPr/>
          <p:nvPr/>
        </p:nvSpPr>
        <p:spPr>
          <a:xfrm>
            <a:off x="9738360" y="1655064"/>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21" name="Text 18"/>
          <p:cNvSpPr/>
          <p:nvPr/>
        </p:nvSpPr>
        <p:spPr>
          <a:xfrm>
            <a:off x="8549640" y="1947672"/>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Enrolment</a:t>
            </a:r>
            <a:endParaRPr lang="en-US" sz="750" dirty="0"/>
          </a:p>
        </p:txBody>
      </p:sp>
      <p:sp>
        <p:nvSpPr>
          <p:cNvPr id="22" name="Text 19"/>
          <p:cNvSpPr/>
          <p:nvPr/>
        </p:nvSpPr>
        <p:spPr>
          <a:xfrm>
            <a:off x="8549640" y="2130552"/>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Intelligence</a:t>
            </a:r>
            <a:endParaRPr lang="en-US" sz="700" dirty="0"/>
          </a:p>
        </p:txBody>
      </p:sp>
      <p:sp>
        <p:nvSpPr>
          <p:cNvPr id="23" name="Shape 20"/>
          <p:cNvSpPr/>
          <p:nvPr/>
        </p:nvSpPr>
        <p:spPr>
          <a:xfrm>
            <a:off x="8458200" y="2414016"/>
            <a:ext cx="1600200" cy="731520"/>
          </a:xfrm>
          <a:prstGeom prst="rect">
            <a:avLst/>
          </a:prstGeom>
          <a:solidFill>
            <a:srgbClr val="0A1F3A"/>
          </a:solidFill>
          <a:ln w="12700">
            <a:solidFill>
              <a:srgbClr val="1A3355"/>
            </a:solidFill>
            <a:prstDash val="solid"/>
          </a:ln>
        </p:spPr>
        <p:txBody>
          <a:bodyPr/>
          <a:lstStyle/>
          <a:p>
            <a:endParaRPr lang="en-GB"/>
          </a:p>
        </p:txBody>
      </p:sp>
      <p:sp>
        <p:nvSpPr>
          <p:cNvPr id="24" name="Text 21"/>
          <p:cNvSpPr/>
          <p:nvPr/>
        </p:nvSpPr>
        <p:spPr>
          <a:xfrm>
            <a:off x="8549640" y="2459736"/>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D3</a:t>
            </a:r>
            <a:endParaRPr lang="en-US" sz="1600" dirty="0"/>
          </a:p>
        </p:txBody>
      </p:sp>
      <p:sp>
        <p:nvSpPr>
          <p:cNvPr id="25" name="Text 22"/>
          <p:cNvSpPr/>
          <p:nvPr/>
        </p:nvSpPr>
        <p:spPr>
          <a:xfrm>
            <a:off x="9738360" y="2459736"/>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26" name="Text 23"/>
          <p:cNvSpPr/>
          <p:nvPr/>
        </p:nvSpPr>
        <p:spPr>
          <a:xfrm>
            <a:off x="8549640" y="2752344"/>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Graduate</a:t>
            </a:r>
            <a:endParaRPr lang="en-US" sz="750" dirty="0"/>
          </a:p>
        </p:txBody>
      </p:sp>
      <p:sp>
        <p:nvSpPr>
          <p:cNvPr id="27" name="Text 24"/>
          <p:cNvSpPr/>
          <p:nvPr/>
        </p:nvSpPr>
        <p:spPr>
          <a:xfrm>
            <a:off x="8549640" y="2935224"/>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Outcomes</a:t>
            </a:r>
            <a:endParaRPr lang="en-US" sz="700" dirty="0"/>
          </a:p>
        </p:txBody>
      </p:sp>
      <p:sp>
        <p:nvSpPr>
          <p:cNvPr id="28" name="Shape 25"/>
          <p:cNvSpPr/>
          <p:nvPr/>
        </p:nvSpPr>
        <p:spPr>
          <a:xfrm>
            <a:off x="8458200" y="3218688"/>
            <a:ext cx="1600200" cy="731520"/>
          </a:xfrm>
          <a:prstGeom prst="rect">
            <a:avLst/>
          </a:prstGeom>
          <a:solidFill>
            <a:srgbClr val="0A1F3A"/>
          </a:solidFill>
          <a:ln w="12700">
            <a:solidFill>
              <a:srgbClr val="1A3355"/>
            </a:solidFill>
            <a:prstDash val="solid"/>
          </a:ln>
        </p:spPr>
        <p:txBody>
          <a:bodyPr/>
          <a:lstStyle/>
          <a:p>
            <a:endParaRPr lang="en-GB"/>
          </a:p>
        </p:txBody>
      </p:sp>
      <p:sp>
        <p:nvSpPr>
          <p:cNvPr id="29" name="Text 26"/>
          <p:cNvSpPr/>
          <p:nvPr/>
        </p:nvSpPr>
        <p:spPr>
          <a:xfrm>
            <a:off x="8549640" y="3264408"/>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D4</a:t>
            </a:r>
            <a:endParaRPr lang="en-US" sz="1600" dirty="0"/>
          </a:p>
        </p:txBody>
      </p:sp>
      <p:sp>
        <p:nvSpPr>
          <p:cNvPr id="30" name="Text 27"/>
          <p:cNvSpPr/>
          <p:nvPr/>
        </p:nvSpPr>
        <p:spPr>
          <a:xfrm>
            <a:off x="9738360" y="3264408"/>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31" name="Text 28"/>
          <p:cNvSpPr/>
          <p:nvPr/>
        </p:nvSpPr>
        <p:spPr>
          <a:xfrm>
            <a:off x="8549640" y="3557016"/>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Financial</a:t>
            </a:r>
            <a:endParaRPr lang="en-US" sz="750" dirty="0"/>
          </a:p>
        </p:txBody>
      </p:sp>
      <p:sp>
        <p:nvSpPr>
          <p:cNvPr id="32" name="Text 29"/>
          <p:cNvSpPr/>
          <p:nvPr/>
        </p:nvSpPr>
        <p:spPr>
          <a:xfrm>
            <a:off x="8549640" y="3739896"/>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Health</a:t>
            </a:r>
            <a:endParaRPr lang="en-US" sz="700" dirty="0"/>
          </a:p>
        </p:txBody>
      </p:sp>
      <p:sp>
        <p:nvSpPr>
          <p:cNvPr id="33" name="Shape 30"/>
          <p:cNvSpPr/>
          <p:nvPr/>
        </p:nvSpPr>
        <p:spPr>
          <a:xfrm>
            <a:off x="8458200" y="4023360"/>
            <a:ext cx="1600200" cy="731520"/>
          </a:xfrm>
          <a:prstGeom prst="rect">
            <a:avLst/>
          </a:prstGeom>
          <a:solidFill>
            <a:srgbClr val="0A1F3A"/>
          </a:solidFill>
          <a:ln w="12700">
            <a:solidFill>
              <a:srgbClr val="1A3355"/>
            </a:solidFill>
            <a:prstDash val="solid"/>
          </a:ln>
        </p:spPr>
        <p:txBody>
          <a:bodyPr/>
          <a:lstStyle/>
          <a:p>
            <a:endParaRPr lang="en-GB"/>
          </a:p>
        </p:txBody>
      </p:sp>
      <p:sp>
        <p:nvSpPr>
          <p:cNvPr id="34" name="Text 31"/>
          <p:cNvSpPr/>
          <p:nvPr/>
        </p:nvSpPr>
        <p:spPr>
          <a:xfrm>
            <a:off x="8549640" y="4069080"/>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D5</a:t>
            </a:r>
            <a:endParaRPr lang="en-US" sz="1600" dirty="0"/>
          </a:p>
        </p:txBody>
      </p:sp>
      <p:sp>
        <p:nvSpPr>
          <p:cNvPr id="35" name="Text 32"/>
          <p:cNvSpPr/>
          <p:nvPr/>
        </p:nvSpPr>
        <p:spPr>
          <a:xfrm>
            <a:off x="9738360" y="4069080"/>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36" name="Text 33"/>
          <p:cNvSpPr/>
          <p:nvPr/>
        </p:nvSpPr>
        <p:spPr>
          <a:xfrm>
            <a:off x="8549640" y="4361688"/>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NSS</a:t>
            </a:r>
            <a:endParaRPr lang="en-US" sz="750" dirty="0"/>
          </a:p>
        </p:txBody>
      </p:sp>
      <p:sp>
        <p:nvSpPr>
          <p:cNvPr id="37" name="Text 34"/>
          <p:cNvSpPr/>
          <p:nvPr/>
        </p:nvSpPr>
        <p:spPr>
          <a:xfrm>
            <a:off x="8549640" y="4544568"/>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Intelligence</a:t>
            </a:r>
            <a:endParaRPr lang="en-US" sz="700" dirty="0"/>
          </a:p>
        </p:txBody>
      </p:sp>
      <p:sp>
        <p:nvSpPr>
          <p:cNvPr id="38" name="Shape 35"/>
          <p:cNvSpPr/>
          <p:nvPr/>
        </p:nvSpPr>
        <p:spPr>
          <a:xfrm>
            <a:off x="10241280" y="804672"/>
            <a:ext cx="1600200" cy="731520"/>
          </a:xfrm>
          <a:prstGeom prst="rect">
            <a:avLst/>
          </a:prstGeom>
          <a:solidFill>
            <a:srgbClr val="FFBF00"/>
          </a:solidFill>
          <a:ln w="12700">
            <a:solidFill>
              <a:srgbClr val="FFBF00"/>
            </a:solidFill>
            <a:prstDash val="solid"/>
          </a:ln>
        </p:spPr>
        <p:txBody>
          <a:bodyPr/>
          <a:lstStyle/>
          <a:p>
            <a:endParaRPr lang="en-GB"/>
          </a:p>
        </p:txBody>
      </p:sp>
      <p:sp>
        <p:nvSpPr>
          <p:cNvPr id="39" name="Text 36"/>
          <p:cNvSpPr/>
          <p:nvPr/>
        </p:nvSpPr>
        <p:spPr>
          <a:xfrm>
            <a:off x="10332720" y="850392"/>
            <a:ext cx="1280160" cy="274320"/>
          </a:xfrm>
          <a:prstGeom prst="rect">
            <a:avLst/>
          </a:prstGeom>
          <a:noFill/>
          <a:ln/>
        </p:spPr>
        <p:txBody>
          <a:bodyPr wrap="square" rtlCol="0" anchor="ctr"/>
          <a:lstStyle/>
          <a:p>
            <a:pPr marL="0" indent="0" algn="l">
              <a:buNone/>
            </a:pPr>
            <a:r>
              <a:rPr lang="en-US" sz="1600" b="1" dirty="0">
                <a:solidFill>
                  <a:srgbClr val="002147"/>
                </a:solidFill>
                <a:latin typeface="Montserrat" pitchFamily="34" charset="0"/>
                <a:ea typeface="Montserrat" pitchFamily="34" charset="-122"/>
                <a:cs typeface="Montserrat" pitchFamily="34" charset="-120"/>
              </a:rPr>
              <a:t>V1</a:t>
            </a:r>
            <a:endParaRPr lang="en-US" sz="1600" dirty="0"/>
          </a:p>
        </p:txBody>
      </p:sp>
      <p:sp>
        <p:nvSpPr>
          <p:cNvPr id="40" name="Text 37"/>
          <p:cNvSpPr/>
          <p:nvPr/>
        </p:nvSpPr>
        <p:spPr>
          <a:xfrm>
            <a:off x="11521440" y="850392"/>
            <a:ext cx="274320" cy="237744"/>
          </a:xfrm>
          <a:prstGeom prst="rect">
            <a:avLst/>
          </a:prstGeom>
          <a:noFill/>
          <a:ln/>
        </p:spPr>
        <p:txBody>
          <a:bodyPr wrap="square" rtlCol="0" anchor="ctr"/>
          <a:lstStyle/>
          <a:p>
            <a:pPr marL="0" indent="0" algn="ctr">
              <a:buNone/>
            </a:pPr>
            <a:r>
              <a:rPr lang="en-US" sz="1100" dirty="0">
                <a:solidFill>
                  <a:srgbClr val="002147"/>
                </a:solidFill>
                <a:latin typeface="Calibri" pitchFamily="34" charset="0"/>
                <a:ea typeface="Calibri" pitchFamily="34" charset="-122"/>
                <a:cs typeface="Calibri" pitchFamily="34" charset="-120"/>
              </a:rPr>
              <a:t>◇</a:t>
            </a:r>
            <a:endParaRPr lang="en-US" sz="1100" dirty="0"/>
          </a:p>
        </p:txBody>
      </p:sp>
      <p:sp>
        <p:nvSpPr>
          <p:cNvPr id="41" name="Text 38"/>
          <p:cNvSpPr/>
          <p:nvPr/>
        </p:nvSpPr>
        <p:spPr>
          <a:xfrm>
            <a:off x="10332720" y="1143000"/>
            <a:ext cx="1463040" cy="182880"/>
          </a:xfrm>
          <a:prstGeom prst="rect">
            <a:avLst/>
          </a:prstGeom>
          <a:noFill/>
          <a:ln/>
        </p:spPr>
        <p:txBody>
          <a:bodyPr wrap="square" rtlCol="0" anchor="ctr"/>
          <a:lstStyle/>
          <a:p>
            <a:pPr marL="0" indent="0" algn="l">
              <a:buNone/>
            </a:pPr>
            <a:r>
              <a:rPr lang="en-US" sz="750" b="1" dirty="0">
                <a:solidFill>
                  <a:srgbClr val="002147"/>
                </a:solidFill>
                <a:latin typeface="Montserrat" pitchFamily="34" charset="0"/>
                <a:ea typeface="Montserrat" pitchFamily="34" charset="-122"/>
                <a:cs typeface="Montserrat" pitchFamily="34" charset="-120"/>
              </a:rPr>
              <a:t>Student Value</a:t>
            </a:r>
            <a:endParaRPr lang="en-US" sz="750" dirty="0"/>
          </a:p>
        </p:txBody>
      </p:sp>
      <p:sp>
        <p:nvSpPr>
          <p:cNvPr id="42" name="Text 39"/>
          <p:cNvSpPr/>
          <p:nvPr/>
        </p:nvSpPr>
        <p:spPr>
          <a:xfrm>
            <a:off x="10332720" y="1325880"/>
            <a:ext cx="1463040" cy="164592"/>
          </a:xfrm>
          <a:prstGeom prst="rect">
            <a:avLst/>
          </a:prstGeom>
          <a:noFill/>
          <a:ln/>
        </p:spPr>
        <p:txBody>
          <a:bodyPr wrap="square" rtlCol="0" anchor="ctr"/>
          <a:lstStyle/>
          <a:p>
            <a:pPr marL="0" indent="0" algn="l">
              <a:buNone/>
            </a:pPr>
            <a:r>
              <a:rPr lang="en-US" sz="700" dirty="0">
                <a:solidFill>
                  <a:srgbClr val="002147"/>
                </a:solidFill>
                <a:latin typeface="Calibri" pitchFamily="34" charset="0"/>
                <a:ea typeface="Calibri" pitchFamily="34" charset="-122"/>
                <a:cs typeface="Calibri" pitchFamily="34" charset="-120"/>
              </a:rPr>
              <a:t>Diagnostic</a:t>
            </a:r>
            <a:endParaRPr lang="en-US" sz="700" dirty="0"/>
          </a:p>
        </p:txBody>
      </p:sp>
      <p:sp>
        <p:nvSpPr>
          <p:cNvPr id="43" name="Shape 40"/>
          <p:cNvSpPr/>
          <p:nvPr/>
        </p:nvSpPr>
        <p:spPr>
          <a:xfrm>
            <a:off x="10241280" y="1609344"/>
            <a:ext cx="1600200" cy="731520"/>
          </a:xfrm>
          <a:prstGeom prst="rect">
            <a:avLst/>
          </a:prstGeom>
          <a:solidFill>
            <a:srgbClr val="0A1F3A"/>
          </a:solidFill>
          <a:ln w="12700">
            <a:solidFill>
              <a:srgbClr val="1A3355"/>
            </a:solidFill>
            <a:prstDash val="solid"/>
          </a:ln>
        </p:spPr>
        <p:txBody>
          <a:bodyPr/>
          <a:lstStyle/>
          <a:p>
            <a:endParaRPr lang="en-GB"/>
          </a:p>
        </p:txBody>
      </p:sp>
      <p:sp>
        <p:nvSpPr>
          <p:cNvPr id="44" name="Text 41"/>
          <p:cNvSpPr/>
          <p:nvPr/>
        </p:nvSpPr>
        <p:spPr>
          <a:xfrm>
            <a:off x="10332720" y="1655064"/>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V2</a:t>
            </a:r>
            <a:endParaRPr lang="en-US" sz="1600" dirty="0"/>
          </a:p>
        </p:txBody>
      </p:sp>
      <p:sp>
        <p:nvSpPr>
          <p:cNvPr id="45" name="Text 42"/>
          <p:cNvSpPr/>
          <p:nvPr/>
        </p:nvSpPr>
        <p:spPr>
          <a:xfrm>
            <a:off x="11521440" y="1655064"/>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46" name="Text 43"/>
          <p:cNvSpPr/>
          <p:nvPr/>
        </p:nvSpPr>
        <p:spPr>
          <a:xfrm>
            <a:off x="10332720" y="1947672"/>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Employee Value</a:t>
            </a:r>
            <a:endParaRPr lang="en-US" sz="750" dirty="0"/>
          </a:p>
        </p:txBody>
      </p:sp>
      <p:sp>
        <p:nvSpPr>
          <p:cNvPr id="47" name="Text 44"/>
          <p:cNvSpPr/>
          <p:nvPr/>
        </p:nvSpPr>
        <p:spPr>
          <a:xfrm>
            <a:off x="10332720" y="2130552"/>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48" name="Shape 45"/>
          <p:cNvSpPr/>
          <p:nvPr/>
        </p:nvSpPr>
        <p:spPr>
          <a:xfrm>
            <a:off x="10241280" y="2414016"/>
            <a:ext cx="1600200" cy="731520"/>
          </a:xfrm>
          <a:prstGeom prst="rect">
            <a:avLst/>
          </a:prstGeom>
          <a:solidFill>
            <a:srgbClr val="0A1F3A"/>
          </a:solidFill>
          <a:ln w="12700">
            <a:solidFill>
              <a:srgbClr val="1A3355"/>
            </a:solidFill>
            <a:prstDash val="solid"/>
          </a:ln>
        </p:spPr>
        <p:txBody>
          <a:bodyPr/>
          <a:lstStyle/>
          <a:p>
            <a:endParaRPr lang="en-GB"/>
          </a:p>
        </p:txBody>
      </p:sp>
      <p:sp>
        <p:nvSpPr>
          <p:cNvPr id="49" name="Text 46"/>
          <p:cNvSpPr/>
          <p:nvPr/>
        </p:nvSpPr>
        <p:spPr>
          <a:xfrm>
            <a:off x="10332720" y="2459736"/>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V3</a:t>
            </a:r>
            <a:endParaRPr lang="en-US" sz="1600" dirty="0"/>
          </a:p>
        </p:txBody>
      </p:sp>
      <p:sp>
        <p:nvSpPr>
          <p:cNvPr id="50" name="Text 47"/>
          <p:cNvSpPr/>
          <p:nvPr/>
        </p:nvSpPr>
        <p:spPr>
          <a:xfrm>
            <a:off x="11521440" y="2459736"/>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51" name="Text 48"/>
          <p:cNvSpPr/>
          <p:nvPr/>
        </p:nvSpPr>
        <p:spPr>
          <a:xfrm>
            <a:off x="10332720" y="2752344"/>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Student Momentum</a:t>
            </a:r>
            <a:endParaRPr lang="en-US" sz="750" dirty="0"/>
          </a:p>
        </p:txBody>
      </p:sp>
      <p:sp>
        <p:nvSpPr>
          <p:cNvPr id="52" name="Text 49"/>
          <p:cNvSpPr/>
          <p:nvPr/>
        </p:nvSpPr>
        <p:spPr>
          <a:xfrm>
            <a:off x="10332720" y="2935224"/>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53" name="Shape 50"/>
          <p:cNvSpPr/>
          <p:nvPr/>
        </p:nvSpPr>
        <p:spPr>
          <a:xfrm>
            <a:off x="10241280" y="3218688"/>
            <a:ext cx="1600200" cy="731520"/>
          </a:xfrm>
          <a:prstGeom prst="rect">
            <a:avLst/>
          </a:prstGeom>
          <a:solidFill>
            <a:srgbClr val="0A1F3A"/>
          </a:solidFill>
          <a:ln w="12700">
            <a:solidFill>
              <a:srgbClr val="1A3355"/>
            </a:solidFill>
            <a:prstDash val="solid"/>
          </a:ln>
        </p:spPr>
        <p:txBody>
          <a:bodyPr/>
          <a:lstStyle/>
          <a:p>
            <a:endParaRPr lang="en-GB"/>
          </a:p>
        </p:txBody>
      </p:sp>
      <p:sp>
        <p:nvSpPr>
          <p:cNvPr id="54" name="Text 51"/>
          <p:cNvSpPr/>
          <p:nvPr/>
        </p:nvSpPr>
        <p:spPr>
          <a:xfrm>
            <a:off x="10332720" y="3264408"/>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V4</a:t>
            </a:r>
            <a:endParaRPr lang="en-US" sz="1600" dirty="0"/>
          </a:p>
        </p:txBody>
      </p:sp>
      <p:sp>
        <p:nvSpPr>
          <p:cNvPr id="55" name="Text 52"/>
          <p:cNvSpPr/>
          <p:nvPr/>
        </p:nvSpPr>
        <p:spPr>
          <a:xfrm>
            <a:off x="11521440" y="3264408"/>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56" name="Text 53"/>
          <p:cNvSpPr/>
          <p:nvPr/>
        </p:nvSpPr>
        <p:spPr>
          <a:xfrm>
            <a:off x="10332720" y="3557016"/>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Main Scheme</a:t>
            </a:r>
            <a:endParaRPr lang="en-US" sz="750" dirty="0"/>
          </a:p>
        </p:txBody>
      </p:sp>
      <p:sp>
        <p:nvSpPr>
          <p:cNvPr id="57" name="Text 54"/>
          <p:cNvSpPr/>
          <p:nvPr/>
        </p:nvSpPr>
        <p:spPr>
          <a:xfrm>
            <a:off x="10332720" y="3739896"/>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Conversion</a:t>
            </a:r>
            <a:endParaRPr lang="en-US" sz="700" dirty="0"/>
          </a:p>
        </p:txBody>
      </p:sp>
      <p:sp>
        <p:nvSpPr>
          <p:cNvPr id="58" name="Shape 55"/>
          <p:cNvSpPr/>
          <p:nvPr/>
        </p:nvSpPr>
        <p:spPr>
          <a:xfrm>
            <a:off x="10241280" y="4023360"/>
            <a:ext cx="1600200" cy="731520"/>
          </a:xfrm>
          <a:prstGeom prst="rect">
            <a:avLst/>
          </a:prstGeom>
          <a:solidFill>
            <a:srgbClr val="0A1F3A"/>
          </a:solidFill>
          <a:ln w="12700">
            <a:solidFill>
              <a:srgbClr val="1A3355"/>
            </a:solidFill>
            <a:prstDash val="solid"/>
          </a:ln>
        </p:spPr>
        <p:txBody>
          <a:bodyPr/>
          <a:lstStyle/>
          <a:p>
            <a:endParaRPr lang="en-GB"/>
          </a:p>
        </p:txBody>
      </p:sp>
      <p:sp>
        <p:nvSpPr>
          <p:cNvPr id="59" name="Text 56"/>
          <p:cNvSpPr/>
          <p:nvPr/>
        </p:nvSpPr>
        <p:spPr>
          <a:xfrm>
            <a:off x="10332720" y="4069080"/>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CED</a:t>
            </a:r>
            <a:endParaRPr lang="en-US" sz="1600" dirty="0"/>
          </a:p>
        </p:txBody>
      </p:sp>
      <p:sp>
        <p:nvSpPr>
          <p:cNvPr id="60" name="Text 57"/>
          <p:cNvSpPr/>
          <p:nvPr/>
        </p:nvSpPr>
        <p:spPr>
          <a:xfrm>
            <a:off x="11521440" y="4069080"/>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61" name="Text 58"/>
          <p:cNvSpPr/>
          <p:nvPr/>
        </p:nvSpPr>
        <p:spPr>
          <a:xfrm>
            <a:off x="10332720" y="4361688"/>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Clearing Exposure</a:t>
            </a:r>
            <a:endParaRPr lang="en-US" sz="750" dirty="0"/>
          </a:p>
        </p:txBody>
      </p:sp>
      <p:sp>
        <p:nvSpPr>
          <p:cNvPr id="62" name="Text 59"/>
          <p:cNvSpPr/>
          <p:nvPr/>
        </p:nvSpPr>
        <p:spPr>
          <a:xfrm>
            <a:off x="10332720" y="4544568"/>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63" name="Shape 60"/>
          <p:cNvSpPr/>
          <p:nvPr/>
        </p:nvSpPr>
        <p:spPr>
          <a:xfrm>
            <a:off x="10241280" y="4828032"/>
            <a:ext cx="1600200" cy="731520"/>
          </a:xfrm>
          <a:prstGeom prst="rect">
            <a:avLst/>
          </a:prstGeom>
          <a:solidFill>
            <a:srgbClr val="0A1F3A"/>
          </a:solidFill>
          <a:ln w="12700">
            <a:solidFill>
              <a:srgbClr val="1A3355"/>
            </a:solidFill>
            <a:prstDash val="solid"/>
          </a:ln>
        </p:spPr>
        <p:txBody>
          <a:bodyPr/>
          <a:lstStyle/>
          <a:p>
            <a:endParaRPr lang="en-GB"/>
          </a:p>
        </p:txBody>
      </p:sp>
      <p:sp>
        <p:nvSpPr>
          <p:cNvPr id="64" name="Text 61"/>
          <p:cNvSpPr/>
          <p:nvPr/>
        </p:nvSpPr>
        <p:spPr>
          <a:xfrm>
            <a:off x="10332720" y="4873752"/>
            <a:ext cx="1280160" cy="274320"/>
          </a:xfrm>
          <a:prstGeom prst="rect">
            <a:avLst/>
          </a:prstGeom>
          <a:noFill/>
          <a:ln/>
        </p:spPr>
        <p:txBody>
          <a:bodyPr wrap="square" rtlCol="0" anchor="ctr"/>
          <a:lstStyle/>
          <a:p>
            <a:pPr marL="0" indent="0" algn="l">
              <a:buNone/>
            </a:pPr>
            <a:r>
              <a:rPr lang="en-US" sz="1600" b="1" dirty="0">
                <a:solidFill>
                  <a:srgbClr val="00CED1"/>
                </a:solidFill>
                <a:latin typeface="Montserrat" pitchFamily="34" charset="0"/>
                <a:ea typeface="Montserrat" pitchFamily="34" charset="-122"/>
                <a:cs typeface="Montserrat" pitchFamily="34" charset="-120"/>
              </a:rPr>
              <a:t>IHD</a:t>
            </a:r>
            <a:endParaRPr lang="en-US" sz="1600" dirty="0"/>
          </a:p>
        </p:txBody>
      </p:sp>
      <p:sp>
        <p:nvSpPr>
          <p:cNvPr id="65" name="Text 62"/>
          <p:cNvSpPr/>
          <p:nvPr/>
        </p:nvSpPr>
        <p:spPr>
          <a:xfrm>
            <a:off x="11521440" y="4873752"/>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66" name="Text 63"/>
          <p:cNvSpPr/>
          <p:nvPr/>
        </p:nvSpPr>
        <p:spPr>
          <a:xfrm>
            <a:off x="10332720" y="5166360"/>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Institutional</a:t>
            </a:r>
            <a:endParaRPr lang="en-US" sz="750" dirty="0"/>
          </a:p>
        </p:txBody>
      </p:sp>
      <p:sp>
        <p:nvSpPr>
          <p:cNvPr id="67" name="Text 64"/>
          <p:cNvSpPr/>
          <p:nvPr/>
        </p:nvSpPr>
        <p:spPr>
          <a:xfrm>
            <a:off x="10332720" y="5349240"/>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Health Diag.</a:t>
            </a:r>
            <a:endParaRPr lang="en-US" sz="700" dirty="0"/>
          </a:p>
        </p:txBody>
      </p:sp>
      <p:sp>
        <p:nvSpPr>
          <p:cNvPr id="68" name="Shape 65"/>
          <p:cNvSpPr/>
          <p:nvPr/>
        </p:nvSpPr>
        <p:spPr>
          <a:xfrm>
            <a:off x="0" y="6309360"/>
            <a:ext cx="12188952" cy="548640"/>
          </a:xfrm>
          <a:prstGeom prst="rect">
            <a:avLst/>
          </a:prstGeom>
          <a:solidFill>
            <a:srgbClr val="00CED1"/>
          </a:solidFill>
          <a:ln/>
        </p:spPr>
        <p:txBody>
          <a:bodyPr/>
          <a:lstStyle/>
          <a:p>
            <a:endParaRPr lang="en-GB"/>
          </a:p>
        </p:txBody>
      </p:sp>
      <p:sp>
        <p:nvSpPr>
          <p:cNvPr id="69" name="Text 66"/>
          <p:cNvSpPr/>
          <p:nvPr/>
        </p:nvSpPr>
        <p:spPr>
          <a:xfrm>
            <a:off x="365760" y="6364224"/>
            <a:ext cx="11430000" cy="274320"/>
          </a:xfrm>
          <a:prstGeom prst="rect">
            <a:avLst/>
          </a:prstGeom>
          <a:noFill/>
          <a:ln/>
        </p:spPr>
        <p:txBody>
          <a:bodyPr wrap="square" rtlCol="0" anchor="ctr"/>
          <a:lstStyle/>
          <a:p>
            <a:pPr marL="0" indent="0">
              <a:buNone/>
            </a:pPr>
            <a:r>
              <a:rPr lang="en-US" sz="750" dirty="0">
                <a:solidFill>
                  <a:srgbClr val="002147"/>
                </a:solidFill>
                <a:latin typeface="Calibri" pitchFamily="34" charset="0"/>
                <a:ea typeface="Calibri" pitchFamily="34" charset="-122"/>
                <a:cs typeface="Calibri" pitchFamily="34" charset="-120"/>
              </a:rPr>
              <a:t>V1 Report  |  © Blairgowrie HE Advisory Limited 2025  |  Company No. 17140253  |  diagnostic@blairgowriehe.com</a:t>
            </a:r>
            <a:endParaRPr lang="en-US" sz="7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2F6FA"/>
        </a:solidFill>
        <a:effectLst/>
      </p:bgPr>
    </p:bg>
    <p:spTree>
      <p:nvGrpSpPr>
        <p:cNvPr id="1" name="Shape 63"/>
        <p:cNvGrpSpPr/>
        <p:nvPr/>
      </p:nvGrpSpPr>
      <p:grpSpPr>
        <a:xfrm>
          <a:off x="0" y="0"/>
          <a:ext cx="0" cy="0"/>
          <a:chOff x="0" y="0"/>
          <a:chExt cx="0" cy="0"/>
        </a:xfrm>
      </p:grpSpPr>
      <p:sp>
        <p:nvSpPr>
          <p:cNvPr id="64" name="Google Shape;64;p2"/>
          <p:cNvSpPr/>
          <p:nvPr/>
        </p:nvSpPr>
        <p:spPr>
          <a:xfrm>
            <a:off x="365760" y="164592"/>
            <a:ext cx="7315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EXECUTIVE SUMMARY</a:t>
            </a:r>
            <a:endParaRPr sz="1000" b="0" i="0" u="none" strike="noStrike" cap="none">
              <a:solidFill>
                <a:schemeClr val="dk1"/>
              </a:solidFill>
              <a:latin typeface="Calibri"/>
              <a:ea typeface="Calibri"/>
              <a:cs typeface="Calibri"/>
              <a:sym typeface="Calibri"/>
            </a:endParaRPr>
          </a:p>
        </p:txBody>
      </p:sp>
      <p:pic>
        <p:nvPicPr>
          <p:cNvPr id="65" name="Google Shape;65;p2"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66" name="Google Shape;66;p2"/>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68" name="Google Shape;68;p2"/>
          <p:cNvSpPr/>
          <p:nvPr/>
        </p:nvSpPr>
        <p:spPr>
          <a:xfrm>
            <a:off x="365760" y="457200"/>
            <a:ext cx="114300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dirty="0">
                <a:solidFill>
                  <a:srgbClr val="002147"/>
                </a:solidFill>
                <a:latin typeface="Montserrat"/>
                <a:ea typeface="Montserrat"/>
                <a:cs typeface="Montserrat"/>
                <a:sym typeface="Montserrat"/>
              </a:rPr>
              <a:t>Caerwen University , At a Glance</a:t>
            </a:r>
            <a:endParaRPr sz="2400" b="0" i="0" u="none" strike="noStrike" cap="none" dirty="0">
              <a:solidFill>
                <a:schemeClr val="dk1"/>
              </a:solidFill>
              <a:latin typeface="Calibri"/>
              <a:ea typeface="Calibri"/>
              <a:cs typeface="Calibri"/>
              <a:sym typeface="Calibri"/>
            </a:endParaRPr>
          </a:p>
        </p:txBody>
      </p:sp>
      <p:sp>
        <p:nvSpPr>
          <p:cNvPr id="69" name="Google Shape;69;p2"/>
          <p:cNvSpPr/>
          <p:nvPr/>
        </p:nvSpPr>
        <p:spPr>
          <a:xfrm>
            <a:off x="365760" y="1005840"/>
            <a:ext cx="2697480" cy="1234440"/>
          </a:xfrm>
          <a:prstGeom prst="rect">
            <a:avLst/>
          </a:prstGeom>
          <a:solidFill>
            <a:srgbClr val="FFC7CE"/>
          </a:solidFill>
          <a:ln w="12700" cap="flat" cmpd="sng">
            <a:solidFill>
              <a:srgbClr val="FFC7CE"/>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365760" y="1097280"/>
            <a:ext cx="2697480" cy="2286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1000"/>
              <a:buFont typeface="Montserrat"/>
              <a:buNone/>
            </a:pPr>
            <a:r>
              <a:rPr lang="en-US" sz="1000" b="1" i="0" u="none" strike="noStrike" cap="none">
                <a:solidFill>
                  <a:srgbClr val="C00000"/>
                </a:solidFill>
                <a:latin typeface="Montserrat"/>
                <a:ea typeface="Montserrat"/>
                <a:cs typeface="Montserrat"/>
                <a:sym typeface="Montserrat"/>
              </a:rPr>
              <a:t>Efficiency</a:t>
            </a:r>
            <a:endParaRPr sz="1000" b="0" i="0" u="none" strike="noStrike" cap="none">
              <a:solidFill>
                <a:schemeClr val="dk1"/>
              </a:solidFill>
              <a:latin typeface="Calibri"/>
              <a:ea typeface="Calibri"/>
              <a:cs typeface="Calibri"/>
              <a:sym typeface="Calibri"/>
            </a:endParaRPr>
          </a:p>
        </p:txBody>
      </p:sp>
      <p:sp>
        <p:nvSpPr>
          <p:cNvPr id="71" name="Google Shape;71;p2"/>
          <p:cNvSpPr/>
          <p:nvPr/>
        </p:nvSpPr>
        <p:spPr>
          <a:xfrm>
            <a:off x="365760" y="1298448"/>
            <a:ext cx="269748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3600"/>
              <a:buFont typeface="Montserrat"/>
              <a:buNone/>
            </a:pPr>
            <a:r>
              <a:rPr lang="en-US" sz="3600" b="1" i="0" u="none" strike="noStrike" cap="none">
                <a:solidFill>
                  <a:srgbClr val="C00000"/>
                </a:solidFill>
                <a:latin typeface="Montserrat"/>
                <a:ea typeface="Montserrat"/>
                <a:cs typeface="Montserrat"/>
                <a:sym typeface="Montserrat"/>
              </a:rPr>
              <a:t>2.5</a:t>
            </a:r>
            <a:endParaRPr sz="3600" b="0" i="0" u="none" strike="noStrike" cap="none">
              <a:solidFill>
                <a:schemeClr val="dk1"/>
              </a:solidFill>
              <a:latin typeface="Calibri"/>
              <a:ea typeface="Calibri"/>
              <a:cs typeface="Calibri"/>
              <a:sym typeface="Calibri"/>
            </a:endParaRPr>
          </a:p>
        </p:txBody>
      </p:sp>
      <p:sp>
        <p:nvSpPr>
          <p:cNvPr id="72" name="Google Shape;72;p2"/>
          <p:cNvSpPr/>
          <p:nvPr/>
        </p:nvSpPr>
        <p:spPr>
          <a:xfrm>
            <a:off x="365760" y="1901952"/>
            <a:ext cx="2697480" cy="20116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1000"/>
              <a:buFont typeface="Calibri"/>
              <a:buNone/>
            </a:pPr>
            <a:r>
              <a:rPr lang="en-US" sz="1000" b="0" i="0" u="none" strike="noStrike" cap="none">
                <a:solidFill>
                  <a:srgbClr val="C00000"/>
                </a:solidFill>
                <a:latin typeface="Calibri"/>
                <a:ea typeface="Calibri"/>
                <a:cs typeface="Calibri"/>
                <a:sym typeface="Calibri"/>
              </a:rPr>
              <a:t>/ 10</a:t>
            </a:r>
            <a:endParaRPr sz="1000" b="0" i="0" u="none" strike="noStrike" cap="none">
              <a:solidFill>
                <a:schemeClr val="dk1"/>
              </a:solidFill>
              <a:latin typeface="Calibri"/>
              <a:ea typeface="Calibri"/>
              <a:cs typeface="Calibri"/>
              <a:sym typeface="Calibri"/>
            </a:endParaRPr>
          </a:p>
        </p:txBody>
      </p:sp>
      <p:sp>
        <p:nvSpPr>
          <p:cNvPr id="73" name="Google Shape;73;p2"/>
          <p:cNvSpPr/>
          <p:nvPr/>
        </p:nvSpPr>
        <p:spPr>
          <a:xfrm>
            <a:off x="3200400" y="1005840"/>
            <a:ext cx="2697480" cy="1234440"/>
          </a:xfrm>
          <a:prstGeom prst="rect">
            <a:avLst/>
          </a:prstGeom>
          <a:solidFill>
            <a:srgbClr val="C6EFCE"/>
          </a:solidFill>
          <a:ln w="12700" cap="flat" cmpd="sng">
            <a:solidFill>
              <a:srgbClr val="C6EFCE"/>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3200400" y="1097280"/>
            <a:ext cx="2697480" cy="2286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1000"/>
              <a:buFont typeface="Montserrat"/>
              <a:buNone/>
            </a:pPr>
            <a:r>
              <a:rPr lang="en-US" sz="1000" b="1" i="0" u="none" strike="noStrike" cap="none">
                <a:solidFill>
                  <a:srgbClr val="276221"/>
                </a:solidFill>
                <a:latin typeface="Montserrat"/>
                <a:ea typeface="Montserrat"/>
                <a:cs typeface="Montserrat"/>
                <a:sym typeface="Montserrat"/>
              </a:rPr>
              <a:t>Excellence</a:t>
            </a:r>
            <a:endParaRPr sz="1000" b="0" i="0" u="none" strike="noStrike" cap="none">
              <a:solidFill>
                <a:schemeClr val="dk1"/>
              </a:solidFill>
              <a:latin typeface="Calibri"/>
              <a:ea typeface="Calibri"/>
              <a:cs typeface="Calibri"/>
              <a:sym typeface="Calibri"/>
            </a:endParaRPr>
          </a:p>
        </p:txBody>
      </p:sp>
      <p:sp>
        <p:nvSpPr>
          <p:cNvPr id="75" name="Google Shape;75;p2"/>
          <p:cNvSpPr/>
          <p:nvPr/>
        </p:nvSpPr>
        <p:spPr>
          <a:xfrm>
            <a:off x="3200400" y="1298448"/>
            <a:ext cx="269748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3600"/>
              <a:buFont typeface="Montserrat"/>
              <a:buNone/>
            </a:pPr>
            <a:r>
              <a:rPr lang="en-US" sz="3600" b="1" i="0" u="none" strike="noStrike" cap="none">
                <a:solidFill>
                  <a:srgbClr val="276221"/>
                </a:solidFill>
                <a:latin typeface="Montserrat"/>
                <a:ea typeface="Montserrat"/>
                <a:cs typeface="Montserrat"/>
                <a:sym typeface="Montserrat"/>
              </a:rPr>
              <a:t>8.3</a:t>
            </a:r>
            <a:endParaRPr sz="3600" b="0" i="0" u="none" strike="noStrike" cap="none">
              <a:solidFill>
                <a:schemeClr val="dk1"/>
              </a:solidFill>
              <a:latin typeface="Calibri"/>
              <a:ea typeface="Calibri"/>
              <a:cs typeface="Calibri"/>
              <a:sym typeface="Calibri"/>
            </a:endParaRPr>
          </a:p>
        </p:txBody>
      </p:sp>
      <p:sp>
        <p:nvSpPr>
          <p:cNvPr id="76" name="Google Shape;76;p2"/>
          <p:cNvSpPr/>
          <p:nvPr/>
        </p:nvSpPr>
        <p:spPr>
          <a:xfrm>
            <a:off x="3200400" y="1901952"/>
            <a:ext cx="2697480" cy="20116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1000"/>
              <a:buFont typeface="Calibri"/>
              <a:buNone/>
            </a:pPr>
            <a:r>
              <a:rPr lang="en-US" sz="1000" b="0" i="0" u="none" strike="noStrike" cap="none">
                <a:solidFill>
                  <a:srgbClr val="276221"/>
                </a:solidFill>
                <a:latin typeface="Calibri"/>
                <a:ea typeface="Calibri"/>
                <a:cs typeface="Calibri"/>
                <a:sym typeface="Calibri"/>
              </a:rPr>
              <a:t>/ 10</a:t>
            </a:r>
            <a:endParaRPr sz="1000" b="0" i="0" u="none" strike="noStrike" cap="none">
              <a:solidFill>
                <a:schemeClr val="dk1"/>
              </a:solidFill>
              <a:latin typeface="Calibri"/>
              <a:ea typeface="Calibri"/>
              <a:cs typeface="Calibri"/>
              <a:sym typeface="Calibri"/>
            </a:endParaRPr>
          </a:p>
        </p:txBody>
      </p:sp>
      <p:sp>
        <p:nvSpPr>
          <p:cNvPr id="77" name="Google Shape;77;p2"/>
          <p:cNvSpPr/>
          <p:nvPr/>
        </p:nvSpPr>
        <p:spPr>
          <a:xfrm>
            <a:off x="6035040" y="1005840"/>
            <a:ext cx="2697480" cy="1234440"/>
          </a:xfrm>
          <a:prstGeom prst="rect">
            <a:avLst/>
          </a:prstGeom>
          <a:solidFill>
            <a:srgbClr val="FFEB9C"/>
          </a:solidFill>
          <a:ln w="12700" cap="flat" cmpd="sng">
            <a:solidFill>
              <a:srgbClr val="FFEB9C"/>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6035040" y="1097280"/>
            <a:ext cx="2697480" cy="2286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000"/>
              <a:buFont typeface="Montserrat"/>
              <a:buNone/>
            </a:pPr>
            <a:r>
              <a:rPr lang="en-US" sz="1000" b="1" i="0" u="none" strike="noStrike" cap="none">
                <a:solidFill>
                  <a:srgbClr val="7D6608"/>
                </a:solidFill>
                <a:latin typeface="Montserrat"/>
                <a:ea typeface="Montserrat"/>
                <a:cs typeface="Montserrat"/>
                <a:sym typeface="Montserrat"/>
              </a:rPr>
              <a:t>Play</a:t>
            </a:r>
            <a:endParaRPr sz="1000" b="0" i="0" u="none" strike="noStrike" cap="none">
              <a:solidFill>
                <a:schemeClr val="dk1"/>
              </a:solidFill>
              <a:latin typeface="Calibri"/>
              <a:ea typeface="Calibri"/>
              <a:cs typeface="Calibri"/>
              <a:sym typeface="Calibri"/>
            </a:endParaRPr>
          </a:p>
        </p:txBody>
      </p:sp>
      <p:sp>
        <p:nvSpPr>
          <p:cNvPr id="79" name="Google Shape;79;p2"/>
          <p:cNvSpPr/>
          <p:nvPr/>
        </p:nvSpPr>
        <p:spPr>
          <a:xfrm>
            <a:off x="6035040" y="1298448"/>
            <a:ext cx="269748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3600"/>
              <a:buFont typeface="Montserrat"/>
              <a:buNone/>
            </a:pPr>
            <a:r>
              <a:rPr lang="en-US" sz="3600" b="1" i="0" u="none" strike="noStrike" cap="none">
                <a:solidFill>
                  <a:srgbClr val="7D6608"/>
                </a:solidFill>
                <a:latin typeface="Montserrat"/>
                <a:ea typeface="Montserrat"/>
                <a:cs typeface="Montserrat"/>
                <a:sym typeface="Montserrat"/>
              </a:rPr>
              <a:t>6.3</a:t>
            </a:r>
            <a:endParaRPr sz="3600" b="0" i="0" u="none" strike="noStrike" cap="none">
              <a:solidFill>
                <a:schemeClr val="dk1"/>
              </a:solidFill>
              <a:latin typeface="Calibri"/>
              <a:ea typeface="Calibri"/>
              <a:cs typeface="Calibri"/>
              <a:sym typeface="Calibri"/>
            </a:endParaRPr>
          </a:p>
        </p:txBody>
      </p:sp>
      <p:sp>
        <p:nvSpPr>
          <p:cNvPr id="80" name="Google Shape;80;p2"/>
          <p:cNvSpPr/>
          <p:nvPr/>
        </p:nvSpPr>
        <p:spPr>
          <a:xfrm>
            <a:off x="6035040" y="1901952"/>
            <a:ext cx="2697480" cy="20116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000"/>
              <a:buFont typeface="Calibri"/>
              <a:buNone/>
            </a:pPr>
            <a:r>
              <a:rPr lang="en-US" sz="1000" b="0" i="0" u="none" strike="noStrike" cap="none">
                <a:solidFill>
                  <a:srgbClr val="7D6608"/>
                </a:solidFill>
                <a:latin typeface="Calibri"/>
                <a:ea typeface="Calibri"/>
                <a:cs typeface="Calibri"/>
                <a:sym typeface="Calibri"/>
              </a:rPr>
              <a:t>/ 10</a:t>
            </a:r>
            <a:endParaRPr sz="1000" b="0" i="0" u="none" strike="noStrike" cap="none">
              <a:solidFill>
                <a:schemeClr val="dk1"/>
              </a:solidFill>
              <a:latin typeface="Calibri"/>
              <a:ea typeface="Calibri"/>
              <a:cs typeface="Calibri"/>
              <a:sym typeface="Calibri"/>
            </a:endParaRPr>
          </a:p>
        </p:txBody>
      </p:sp>
      <p:sp>
        <p:nvSpPr>
          <p:cNvPr id="81" name="Google Shape;81;p2"/>
          <p:cNvSpPr/>
          <p:nvPr/>
        </p:nvSpPr>
        <p:spPr>
          <a:xfrm>
            <a:off x="8869680" y="1005840"/>
            <a:ext cx="2697480" cy="1234440"/>
          </a:xfrm>
          <a:prstGeom prst="rect">
            <a:avLst/>
          </a:prstGeom>
          <a:solidFill>
            <a:srgbClr val="FFEB9C"/>
          </a:solidFill>
          <a:ln w="12700" cap="flat" cmpd="sng">
            <a:solidFill>
              <a:srgbClr val="FFEB9C"/>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8869680" y="1097280"/>
            <a:ext cx="2697480" cy="2286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000"/>
              <a:buFont typeface="Montserrat"/>
              <a:buNone/>
            </a:pPr>
            <a:r>
              <a:rPr lang="en-US" sz="1000" b="1" i="0" u="none" strike="noStrike" cap="none">
                <a:solidFill>
                  <a:srgbClr val="7D6608"/>
                </a:solidFill>
                <a:latin typeface="Montserrat"/>
                <a:ea typeface="Montserrat"/>
                <a:cs typeface="Montserrat"/>
                <a:sym typeface="Montserrat"/>
              </a:rPr>
              <a:t>Aesthetics</a:t>
            </a:r>
            <a:endParaRPr sz="1000" b="0" i="0" u="none" strike="noStrike" cap="none">
              <a:solidFill>
                <a:schemeClr val="dk1"/>
              </a:solidFill>
              <a:latin typeface="Calibri"/>
              <a:ea typeface="Calibri"/>
              <a:cs typeface="Calibri"/>
              <a:sym typeface="Calibri"/>
            </a:endParaRPr>
          </a:p>
        </p:txBody>
      </p:sp>
      <p:sp>
        <p:nvSpPr>
          <p:cNvPr id="83" name="Google Shape;83;p2"/>
          <p:cNvSpPr/>
          <p:nvPr/>
        </p:nvSpPr>
        <p:spPr>
          <a:xfrm>
            <a:off x="8869680" y="1298448"/>
            <a:ext cx="269748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3600"/>
              <a:buFont typeface="Montserrat"/>
              <a:buNone/>
            </a:pPr>
            <a:r>
              <a:rPr lang="en-US" sz="3600" b="1" i="0" u="none" strike="noStrike" cap="none">
                <a:solidFill>
                  <a:srgbClr val="7D6608"/>
                </a:solidFill>
                <a:latin typeface="Montserrat"/>
                <a:ea typeface="Montserrat"/>
                <a:cs typeface="Montserrat"/>
                <a:sym typeface="Montserrat"/>
              </a:rPr>
              <a:t>6.3</a:t>
            </a:r>
            <a:endParaRPr sz="3600" b="0" i="0" u="none" strike="noStrike" cap="none">
              <a:solidFill>
                <a:schemeClr val="dk1"/>
              </a:solidFill>
              <a:latin typeface="Calibri"/>
              <a:ea typeface="Calibri"/>
              <a:cs typeface="Calibri"/>
              <a:sym typeface="Calibri"/>
            </a:endParaRPr>
          </a:p>
        </p:txBody>
      </p:sp>
      <p:sp>
        <p:nvSpPr>
          <p:cNvPr id="84" name="Google Shape;84;p2"/>
          <p:cNvSpPr/>
          <p:nvPr/>
        </p:nvSpPr>
        <p:spPr>
          <a:xfrm>
            <a:off x="8869680" y="1901952"/>
            <a:ext cx="2697480" cy="20116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000"/>
              <a:buFont typeface="Calibri"/>
              <a:buNone/>
            </a:pPr>
            <a:r>
              <a:rPr lang="en-US" sz="1000" b="0" i="0" u="none" strike="noStrike" cap="none">
                <a:solidFill>
                  <a:srgbClr val="7D6608"/>
                </a:solidFill>
                <a:latin typeface="Calibri"/>
                <a:ea typeface="Calibri"/>
                <a:cs typeface="Calibri"/>
                <a:sym typeface="Calibri"/>
              </a:rPr>
              <a:t>/ 10</a:t>
            </a:r>
            <a:endParaRPr sz="1000" b="0" i="0" u="none" strike="noStrike" cap="none">
              <a:solidFill>
                <a:schemeClr val="dk1"/>
              </a:solidFill>
              <a:latin typeface="Calibri"/>
              <a:ea typeface="Calibri"/>
              <a:cs typeface="Calibri"/>
              <a:sym typeface="Calibri"/>
            </a:endParaRPr>
          </a:p>
        </p:txBody>
      </p:sp>
      <p:sp>
        <p:nvSpPr>
          <p:cNvPr id="85" name="Google Shape;85;p2"/>
          <p:cNvSpPr/>
          <p:nvPr/>
        </p:nvSpPr>
        <p:spPr>
          <a:xfrm>
            <a:off x="365760" y="2377440"/>
            <a:ext cx="2697480" cy="1234440"/>
          </a:xfrm>
          <a:prstGeom prst="rect">
            <a:avLst/>
          </a:prstGeom>
          <a:solidFill>
            <a:srgbClr val="C6EFCE"/>
          </a:solidFill>
          <a:ln w="12700" cap="flat" cmpd="sng">
            <a:solidFill>
              <a:srgbClr val="C6EFCE"/>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p:nvPr/>
        </p:nvSpPr>
        <p:spPr>
          <a:xfrm>
            <a:off x="365760" y="2468880"/>
            <a:ext cx="2697480" cy="2286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1000"/>
              <a:buFont typeface="Montserrat"/>
              <a:buNone/>
            </a:pPr>
            <a:r>
              <a:rPr lang="en-US" sz="1000" b="1" i="0" u="none" strike="noStrike" cap="none">
                <a:solidFill>
                  <a:srgbClr val="276221"/>
                </a:solidFill>
                <a:latin typeface="Montserrat"/>
                <a:ea typeface="Montserrat"/>
                <a:cs typeface="Montserrat"/>
                <a:sym typeface="Montserrat"/>
              </a:rPr>
              <a:t>Status</a:t>
            </a:r>
            <a:endParaRPr sz="1000" b="0" i="0" u="none" strike="noStrike" cap="none">
              <a:solidFill>
                <a:schemeClr val="dk1"/>
              </a:solidFill>
              <a:latin typeface="Calibri"/>
              <a:ea typeface="Calibri"/>
              <a:cs typeface="Calibri"/>
              <a:sym typeface="Calibri"/>
            </a:endParaRPr>
          </a:p>
        </p:txBody>
      </p:sp>
      <p:sp>
        <p:nvSpPr>
          <p:cNvPr id="87" name="Google Shape;87;p2"/>
          <p:cNvSpPr/>
          <p:nvPr/>
        </p:nvSpPr>
        <p:spPr>
          <a:xfrm>
            <a:off x="365760" y="2670048"/>
            <a:ext cx="269748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3600"/>
              <a:buFont typeface="Montserrat"/>
              <a:buNone/>
            </a:pPr>
            <a:r>
              <a:rPr lang="en-US" sz="3600" b="1" i="0" u="none" strike="noStrike" cap="none">
                <a:solidFill>
                  <a:srgbClr val="276221"/>
                </a:solidFill>
                <a:latin typeface="Montserrat"/>
                <a:ea typeface="Montserrat"/>
                <a:cs typeface="Montserrat"/>
                <a:sym typeface="Montserrat"/>
              </a:rPr>
              <a:t>8.8</a:t>
            </a:r>
            <a:endParaRPr sz="3600" b="0" i="0" u="none" strike="noStrike" cap="none">
              <a:solidFill>
                <a:schemeClr val="dk1"/>
              </a:solidFill>
              <a:latin typeface="Calibri"/>
              <a:ea typeface="Calibri"/>
              <a:cs typeface="Calibri"/>
              <a:sym typeface="Calibri"/>
            </a:endParaRPr>
          </a:p>
        </p:txBody>
      </p:sp>
      <p:sp>
        <p:nvSpPr>
          <p:cNvPr id="88" name="Google Shape;88;p2"/>
          <p:cNvSpPr/>
          <p:nvPr/>
        </p:nvSpPr>
        <p:spPr>
          <a:xfrm>
            <a:off x="365760" y="3273552"/>
            <a:ext cx="2697480" cy="20116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1000"/>
              <a:buFont typeface="Calibri"/>
              <a:buNone/>
            </a:pPr>
            <a:r>
              <a:rPr lang="en-US" sz="1000" b="0" i="0" u="none" strike="noStrike" cap="none">
                <a:solidFill>
                  <a:srgbClr val="276221"/>
                </a:solidFill>
                <a:latin typeface="Calibri"/>
                <a:ea typeface="Calibri"/>
                <a:cs typeface="Calibri"/>
                <a:sym typeface="Calibri"/>
              </a:rPr>
              <a:t>/ 10</a:t>
            </a:r>
            <a:endParaRPr sz="1000" b="0" i="0" u="none" strike="noStrike" cap="none">
              <a:solidFill>
                <a:schemeClr val="dk1"/>
              </a:solidFill>
              <a:latin typeface="Calibri"/>
              <a:ea typeface="Calibri"/>
              <a:cs typeface="Calibri"/>
              <a:sym typeface="Calibri"/>
            </a:endParaRPr>
          </a:p>
        </p:txBody>
      </p:sp>
      <p:sp>
        <p:nvSpPr>
          <p:cNvPr id="89" name="Google Shape;89;p2"/>
          <p:cNvSpPr/>
          <p:nvPr/>
        </p:nvSpPr>
        <p:spPr>
          <a:xfrm>
            <a:off x="3200400" y="2377440"/>
            <a:ext cx="2697480" cy="1234440"/>
          </a:xfrm>
          <a:prstGeom prst="rect">
            <a:avLst/>
          </a:prstGeom>
          <a:solidFill>
            <a:srgbClr val="FFEB9C"/>
          </a:solidFill>
          <a:ln w="12700" cap="flat" cmpd="sng">
            <a:solidFill>
              <a:srgbClr val="FFEB9C"/>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
          <p:cNvSpPr/>
          <p:nvPr/>
        </p:nvSpPr>
        <p:spPr>
          <a:xfrm>
            <a:off x="3200400" y="2468880"/>
            <a:ext cx="2697480" cy="2286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000"/>
              <a:buFont typeface="Montserrat"/>
              <a:buNone/>
            </a:pPr>
            <a:r>
              <a:rPr lang="en-US" sz="1000" b="1" i="0" u="none" strike="noStrike" cap="none">
                <a:solidFill>
                  <a:srgbClr val="7D6608"/>
                </a:solidFill>
                <a:latin typeface="Montserrat"/>
                <a:ea typeface="Montserrat"/>
                <a:cs typeface="Montserrat"/>
                <a:sym typeface="Montserrat"/>
              </a:rPr>
              <a:t>Esteem</a:t>
            </a:r>
            <a:endParaRPr sz="1000" b="0" i="0" u="none" strike="noStrike" cap="none">
              <a:solidFill>
                <a:schemeClr val="dk1"/>
              </a:solidFill>
              <a:latin typeface="Calibri"/>
              <a:ea typeface="Calibri"/>
              <a:cs typeface="Calibri"/>
              <a:sym typeface="Calibri"/>
            </a:endParaRPr>
          </a:p>
        </p:txBody>
      </p:sp>
      <p:sp>
        <p:nvSpPr>
          <p:cNvPr id="91" name="Google Shape;91;p2"/>
          <p:cNvSpPr/>
          <p:nvPr/>
        </p:nvSpPr>
        <p:spPr>
          <a:xfrm>
            <a:off x="3200400" y="2670048"/>
            <a:ext cx="269748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3600"/>
              <a:buFont typeface="Montserrat"/>
              <a:buNone/>
            </a:pPr>
            <a:r>
              <a:rPr lang="en-US" sz="3600" b="1" i="0" u="none" strike="noStrike" cap="none">
                <a:solidFill>
                  <a:srgbClr val="7D6608"/>
                </a:solidFill>
                <a:latin typeface="Montserrat"/>
                <a:ea typeface="Montserrat"/>
                <a:cs typeface="Montserrat"/>
                <a:sym typeface="Montserrat"/>
              </a:rPr>
              <a:t>6.7</a:t>
            </a:r>
            <a:endParaRPr sz="3600" b="0" i="0" u="none" strike="noStrike" cap="none">
              <a:solidFill>
                <a:schemeClr val="dk1"/>
              </a:solidFill>
              <a:latin typeface="Calibri"/>
              <a:ea typeface="Calibri"/>
              <a:cs typeface="Calibri"/>
              <a:sym typeface="Calibri"/>
            </a:endParaRPr>
          </a:p>
        </p:txBody>
      </p:sp>
      <p:sp>
        <p:nvSpPr>
          <p:cNvPr id="92" name="Google Shape;92;p2"/>
          <p:cNvSpPr/>
          <p:nvPr/>
        </p:nvSpPr>
        <p:spPr>
          <a:xfrm>
            <a:off x="3200400" y="3273552"/>
            <a:ext cx="2697480" cy="20116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000"/>
              <a:buFont typeface="Calibri"/>
              <a:buNone/>
            </a:pPr>
            <a:r>
              <a:rPr lang="en-US" sz="1000" b="0" i="0" u="none" strike="noStrike" cap="none">
                <a:solidFill>
                  <a:srgbClr val="7D6608"/>
                </a:solidFill>
                <a:latin typeface="Calibri"/>
                <a:ea typeface="Calibri"/>
                <a:cs typeface="Calibri"/>
                <a:sym typeface="Calibri"/>
              </a:rPr>
              <a:t>/ 10</a:t>
            </a:r>
            <a:endParaRPr sz="1000" b="0" i="0" u="none" strike="noStrike" cap="none">
              <a:solidFill>
                <a:schemeClr val="dk1"/>
              </a:solidFill>
              <a:latin typeface="Calibri"/>
              <a:ea typeface="Calibri"/>
              <a:cs typeface="Calibri"/>
              <a:sym typeface="Calibri"/>
            </a:endParaRPr>
          </a:p>
        </p:txBody>
      </p:sp>
      <p:sp>
        <p:nvSpPr>
          <p:cNvPr id="93" name="Google Shape;93;p2"/>
          <p:cNvSpPr/>
          <p:nvPr/>
        </p:nvSpPr>
        <p:spPr>
          <a:xfrm>
            <a:off x="6035040" y="2377440"/>
            <a:ext cx="2697480" cy="1234440"/>
          </a:xfrm>
          <a:prstGeom prst="rect">
            <a:avLst/>
          </a:prstGeom>
          <a:solidFill>
            <a:srgbClr val="C6EFCE"/>
          </a:solidFill>
          <a:ln w="12700" cap="flat" cmpd="sng">
            <a:solidFill>
              <a:srgbClr val="C6EFCE"/>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6035040" y="2468880"/>
            <a:ext cx="2697480" cy="2286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1000"/>
              <a:buFont typeface="Montserrat"/>
              <a:buNone/>
            </a:pPr>
            <a:r>
              <a:rPr lang="en-US" sz="1000" b="1" i="0" u="none" strike="noStrike" cap="none">
                <a:solidFill>
                  <a:srgbClr val="276221"/>
                </a:solidFill>
                <a:latin typeface="Montserrat"/>
                <a:ea typeface="Montserrat"/>
                <a:cs typeface="Montserrat"/>
                <a:sym typeface="Montserrat"/>
              </a:rPr>
              <a:t>Ethics</a:t>
            </a:r>
            <a:endParaRPr sz="1000" b="0" i="0" u="none" strike="noStrike" cap="none">
              <a:solidFill>
                <a:schemeClr val="dk1"/>
              </a:solidFill>
              <a:latin typeface="Calibri"/>
              <a:ea typeface="Calibri"/>
              <a:cs typeface="Calibri"/>
              <a:sym typeface="Calibri"/>
            </a:endParaRPr>
          </a:p>
        </p:txBody>
      </p:sp>
      <p:sp>
        <p:nvSpPr>
          <p:cNvPr id="95" name="Google Shape;95;p2"/>
          <p:cNvSpPr/>
          <p:nvPr/>
        </p:nvSpPr>
        <p:spPr>
          <a:xfrm>
            <a:off x="6035040" y="2670048"/>
            <a:ext cx="269748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3600"/>
              <a:buFont typeface="Montserrat"/>
              <a:buNone/>
            </a:pPr>
            <a:r>
              <a:rPr lang="en-US" sz="3600" b="1" i="0" u="none" strike="noStrike" cap="none">
                <a:solidFill>
                  <a:srgbClr val="276221"/>
                </a:solidFill>
                <a:latin typeface="Montserrat"/>
                <a:ea typeface="Montserrat"/>
                <a:cs typeface="Montserrat"/>
                <a:sym typeface="Montserrat"/>
              </a:rPr>
              <a:t>8.9</a:t>
            </a:r>
            <a:endParaRPr sz="3600" b="0" i="0" u="none" strike="noStrike" cap="none">
              <a:solidFill>
                <a:schemeClr val="dk1"/>
              </a:solidFill>
              <a:latin typeface="Calibri"/>
              <a:ea typeface="Calibri"/>
              <a:cs typeface="Calibri"/>
              <a:sym typeface="Calibri"/>
            </a:endParaRPr>
          </a:p>
        </p:txBody>
      </p:sp>
      <p:sp>
        <p:nvSpPr>
          <p:cNvPr id="96" name="Google Shape;96;p2"/>
          <p:cNvSpPr/>
          <p:nvPr/>
        </p:nvSpPr>
        <p:spPr>
          <a:xfrm>
            <a:off x="6035040" y="3273552"/>
            <a:ext cx="2697480" cy="20116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1000"/>
              <a:buFont typeface="Calibri"/>
              <a:buNone/>
            </a:pPr>
            <a:r>
              <a:rPr lang="en-US" sz="1000" b="0" i="0" u="none" strike="noStrike" cap="none">
                <a:solidFill>
                  <a:srgbClr val="276221"/>
                </a:solidFill>
                <a:latin typeface="Calibri"/>
                <a:ea typeface="Calibri"/>
                <a:cs typeface="Calibri"/>
                <a:sym typeface="Calibri"/>
              </a:rPr>
              <a:t>/ 10</a:t>
            </a:r>
            <a:endParaRPr sz="1000" b="0" i="0" u="none" strike="noStrike" cap="none">
              <a:solidFill>
                <a:schemeClr val="dk1"/>
              </a:solidFill>
              <a:latin typeface="Calibri"/>
              <a:ea typeface="Calibri"/>
              <a:cs typeface="Calibri"/>
              <a:sym typeface="Calibri"/>
            </a:endParaRPr>
          </a:p>
        </p:txBody>
      </p:sp>
      <p:sp>
        <p:nvSpPr>
          <p:cNvPr id="97" name="Google Shape;97;p2"/>
          <p:cNvSpPr/>
          <p:nvPr/>
        </p:nvSpPr>
        <p:spPr>
          <a:xfrm>
            <a:off x="8869680" y="2377440"/>
            <a:ext cx="2697480" cy="1234440"/>
          </a:xfrm>
          <a:prstGeom prst="rect">
            <a:avLst/>
          </a:prstGeom>
          <a:solidFill>
            <a:srgbClr val="C6EFCE"/>
          </a:solidFill>
          <a:ln w="12700" cap="flat" cmpd="sng">
            <a:solidFill>
              <a:srgbClr val="C6EFCE"/>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8869680" y="2468880"/>
            <a:ext cx="2697480" cy="2286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1000"/>
              <a:buFont typeface="Montserrat"/>
              <a:buNone/>
            </a:pPr>
            <a:r>
              <a:rPr lang="en-US" sz="1000" b="1" i="0" u="none" strike="noStrike" cap="none">
                <a:solidFill>
                  <a:srgbClr val="276221"/>
                </a:solidFill>
                <a:latin typeface="Montserrat"/>
                <a:ea typeface="Montserrat"/>
                <a:cs typeface="Montserrat"/>
                <a:sym typeface="Montserrat"/>
              </a:rPr>
              <a:t>Creativity</a:t>
            </a:r>
            <a:endParaRPr sz="1000" b="0" i="0" u="none" strike="noStrike" cap="none">
              <a:solidFill>
                <a:schemeClr val="dk1"/>
              </a:solidFill>
              <a:latin typeface="Calibri"/>
              <a:ea typeface="Calibri"/>
              <a:cs typeface="Calibri"/>
              <a:sym typeface="Calibri"/>
            </a:endParaRPr>
          </a:p>
        </p:txBody>
      </p:sp>
      <p:sp>
        <p:nvSpPr>
          <p:cNvPr id="99" name="Google Shape;99;p2"/>
          <p:cNvSpPr/>
          <p:nvPr/>
        </p:nvSpPr>
        <p:spPr>
          <a:xfrm>
            <a:off x="8869680" y="2670048"/>
            <a:ext cx="269748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3600"/>
              <a:buFont typeface="Montserrat"/>
              <a:buNone/>
            </a:pPr>
            <a:r>
              <a:rPr lang="en-US" sz="3600" b="1" i="0" u="none" strike="noStrike" cap="none">
                <a:solidFill>
                  <a:srgbClr val="276221"/>
                </a:solidFill>
                <a:latin typeface="Montserrat"/>
                <a:ea typeface="Montserrat"/>
                <a:cs typeface="Montserrat"/>
                <a:sym typeface="Montserrat"/>
              </a:rPr>
              <a:t>7.9</a:t>
            </a:r>
            <a:endParaRPr sz="3600" b="0" i="0" u="none" strike="noStrike" cap="none">
              <a:solidFill>
                <a:schemeClr val="dk1"/>
              </a:solidFill>
              <a:latin typeface="Calibri"/>
              <a:ea typeface="Calibri"/>
              <a:cs typeface="Calibri"/>
              <a:sym typeface="Calibri"/>
            </a:endParaRPr>
          </a:p>
        </p:txBody>
      </p:sp>
      <p:sp>
        <p:nvSpPr>
          <p:cNvPr id="100" name="Google Shape;100;p2"/>
          <p:cNvSpPr/>
          <p:nvPr/>
        </p:nvSpPr>
        <p:spPr>
          <a:xfrm>
            <a:off x="8869680" y="3273552"/>
            <a:ext cx="2697480" cy="20116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1000"/>
              <a:buFont typeface="Calibri"/>
              <a:buNone/>
            </a:pPr>
            <a:r>
              <a:rPr lang="en-US" sz="1000" b="0" i="0" u="none" strike="noStrike" cap="none">
                <a:solidFill>
                  <a:srgbClr val="276221"/>
                </a:solidFill>
                <a:latin typeface="Calibri"/>
                <a:ea typeface="Calibri"/>
                <a:cs typeface="Calibri"/>
                <a:sym typeface="Calibri"/>
              </a:rPr>
              <a:t>/ 10</a:t>
            </a:r>
            <a:endParaRPr sz="1000" b="0" i="0" u="none" strike="noStrike" cap="none">
              <a:solidFill>
                <a:schemeClr val="dk1"/>
              </a:solidFill>
              <a:latin typeface="Calibri"/>
              <a:ea typeface="Calibri"/>
              <a:cs typeface="Calibri"/>
              <a:sym typeface="Calibri"/>
            </a:endParaRPr>
          </a:p>
        </p:txBody>
      </p:sp>
      <p:sp>
        <p:nvSpPr>
          <p:cNvPr id="101" name="Google Shape;101;p2"/>
          <p:cNvSpPr/>
          <p:nvPr/>
        </p:nvSpPr>
        <p:spPr>
          <a:xfrm>
            <a:off x="365760" y="3749040"/>
            <a:ext cx="5303520" cy="1417320"/>
          </a:xfrm>
          <a:prstGeom prst="rect">
            <a:avLst/>
          </a:prstGeom>
          <a:solidFill>
            <a:srgbClr val="002147"/>
          </a:solidFill>
          <a:ln>
            <a:noFill/>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2"/>
          <p:cNvSpPr/>
          <p:nvPr/>
        </p:nvSpPr>
        <p:spPr>
          <a:xfrm>
            <a:off x="502920" y="3840480"/>
            <a:ext cx="50292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400"/>
              <a:buFont typeface="Montserrat"/>
              <a:buNone/>
            </a:pPr>
            <a:r>
              <a:rPr lang="en-US" sz="1400" b="1" i="0" u="none" strike="noStrike" cap="none">
                <a:solidFill>
                  <a:srgbClr val="00CED1"/>
                </a:solidFill>
                <a:latin typeface="Montserrat"/>
                <a:ea typeface="Montserrat"/>
                <a:cs typeface="Montserrat"/>
                <a:sym typeface="Montserrat"/>
              </a:rPr>
              <a:t>SVI: 7 / 10  ,  Strong</a:t>
            </a:r>
            <a:endParaRPr sz="1400" b="0" i="0" u="none" strike="noStrike" cap="none">
              <a:solidFill>
                <a:schemeClr val="dk1"/>
              </a:solidFill>
              <a:latin typeface="Calibri"/>
              <a:ea typeface="Calibri"/>
              <a:cs typeface="Calibri"/>
              <a:sym typeface="Calibri"/>
            </a:endParaRPr>
          </a:p>
        </p:txBody>
      </p:sp>
      <p:sp>
        <p:nvSpPr>
          <p:cNvPr id="103" name="Google Shape;103;p2"/>
          <p:cNvSpPr/>
          <p:nvPr/>
        </p:nvSpPr>
        <p:spPr>
          <a:xfrm>
            <a:off x="502920" y="4206240"/>
            <a:ext cx="5029200" cy="86868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FFFFFF"/>
              </a:buClr>
              <a:buSzPts val="1100"/>
              <a:buFont typeface="Calibri"/>
              <a:buNone/>
            </a:pPr>
            <a:r>
              <a:rPr lang="en-US" sz="1100" b="0" i="0" u="none" strike="noStrike" cap="none" dirty="0">
                <a:solidFill>
                  <a:srgbClr val="FFFFFF"/>
                </a:solidFill>
                <a:latin typeface="Calibri"/>
                <a:ea typeface="Calibri"/>
                <a:cs typeface="Calibri"/>
                <a:sym typeface="Calibri"/>
              </a:rPr>
              <a:t>The student-facing proposition at Caerwen is genuinely strong, this matters strategically because it diverges sharply from concurrent diagnostic findings on staff sentiment and institutional health. Teaching quality, support culture, employability outcomes, and the distinctive Welsh-language and natural-environment positioning together create a durable student value asset that the restructure </a:t>
            </a:r>
            <a:r>
              <a:rPr lang="en-US" sz="1100" b="0" i="0" u="none" strike="noStrike" cap="none" dirty="0" err="1">
                <a:solidFill>
                  <a:srgbClr val="FFFFFF"/>
                </a:solidFill>
                <a:latin typeface="Calibri"/>
                <a:ea typeface="Calibri"/>
                <a:cs typeface="Calibri"/>
                <a:sym typeface="Calibri"/>
              </a:rPr>
              <a:t>programme</a:t>
            </a:r>
            <a:r>
              <a:rPr lang="en-US" sz="1100" b="0" i="0" u="none" strike="noStrike" cap="none" dirty="0">
                <a:solidFill>
                  <a:srgbClr val="FFFFFF"/>
                </a:solidFill>
                <a:latin typeface="Calibri"/>
                <a:ea typeface="Calibri"/>
                <a:cs typeface="Calibri"/>
                <a:sym typeface="Calibri"/>
              </a:rPr>
              <a:t> must protect rather than erode.</a:t>
            </a:r>
            <a:endParaRPr sz="1100" b="0" i="0" u="none" strike="noStrike" cap="none" dirty="0">
              <a:solidFill>
                <a:schemeClr val="dk1"/>
              </a:solidFill>
              <a:latin typeface="Calibri"/>
              <a:ea typeface="Calibri"/>
              <a:cs typeface="Calibri"/>
              <a:sym typeface="Calibri"/>
            </a:endParaRPr>
          </a:p>
        </p:txBody>
      </p:sp>
      <p:sp>
        <p:nvSpPr>
          <p:cNvPr id="104" name="Google Shape;104;p2"/>
          <p:cNvSpPr/>
          <p:nvPr/>
        </p:nvSpPr>
        <p:spPr>
          <a:xfrm>
            <a:off x="5989320" y="3749040"/>
            <a:ext cx="5852160" cy="1417320"/>
          </a:xfrm>
          <a:prstGeom prst="rect">
            <a:avLst/>
          </a:prstGeom>
          <a:solidFill>
            <a:srgbClr val="FFFFFF"/>
          </a:solidFill>
          <a:ln w="12700" cap="flat" cmpd="sng">
            <a:solidFill>
              <a:srgbClr val="A0B4C8"/>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2"/>
          <p:cNvSpPr/>
          <p:nvPr/>
        </p:nvSpPr>
        <p:spPr>
          <a:xfrm>
            <a:off x="6126480" y="3822192"/>
            <a:ext cx="557784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76221"/>
              </a:buClr>
              <a:buSzPts val="1100"/>
              <a:buFont typeface="Montserrat"/>
              <a:buNone/>
            </a:pPr>
            <a:r>
              <a:rPr lang="en-US" sz="1100" b="1" i="0" u="none" strike="noStrike" cap="none">
                <a:solidFill>
                  <a:srgbClr val="276221"/>
                </a:solidFill>
                <a:latin typeface="Montserrat"/>
                <a:ea typeface="Montserrat"/>
                <a:cs typeface="Montserrat"/>
                <a:sym typeface="Montserrat"/>
              </a:rPr>
              <a:t>Top Strength</a:t>
            </a:r>
            <a:endParaRPr sz="1100" b="0" i="0" u="none" strike="noStrike" cap="none">
              <a:solidFill>
                <a:schemeClr val="dk1"/>
              </a:solidFill>
              <a:latin typeface="Calibri"/>
              <a:ea typeface="Calibri"/>
              <a:cs typeface="Calibri"/>
              <a:sym typeface="Calibri"/>
            </a:endParaRPr>
          </a:p>
        </p:txBody>
      </p:sp>
      <p:sp>
        <p:nvSpPr>
          <p:cNvPr id="106" name="Google Shape;106;p2"/>
          <p:cNvSpPr/>
          <p:nvPr/>
        </p:nvSpPr>
        <p:spPr>
          <a:xfrm>
            <a:off x="6126480" y="4059936"/>
            <a:ext cx="5577840"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Excellence (8.3) and Ethics (8.95) both clear the Strong-verdict threshold by wide margins, with NSS teaching satisfaction at 87 per cent and student support consistently described as a stand-out institutional capability.</a:t>
            </a:r>
            <a:endParaRPr sz="1000" b="0" i="0" u="none" strike="noStrike" cap="none">
              <a:solidFill>
                <a:schemeClr val="dk1"/>
              </a:solidFill>
              <a:latin typeface="Calibri"/>
              <a:ea typeface="Calibri"/>
              <a:cs typeface="Calibri"/>
              <a:sym typeface="Calibri"/>
            </a:endParaRPr>
          </a:p>
        </p:txBody>
      </p:sp>
      <p:sp>
        <p:nvSpPr>
          <p:cNvPr id="107" name="Google Shape;107;p2"/>
          <p:cNvSpPr/>
          <p:nvPr/>
        </p:nvSpPr>
        <p:spPr>
          <a:xfrm>
            <a:off x="6126480" y="4443984"/>
            <a:ext cx="557784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00000"/>
              </a:buClr>
              <a:buSzPts val="1100"/>
              <a:buFont typeface="Montserrat"/>
              <a:buNone/>
            </a:pPr>
            <a:r>
              <a:rPr lang="en-US" sz="1100" b="1" i="0" u="none" strike="noStrike" cap="none">
                <a:solidFill>
                  <a:srgbClr val="C00000"/>
                </a:solidFill>
                <a:latin typeface="Montserrat"/>
                <a:ea typeface="Montserrat"/>
                <a:cs typeface="Montserrat"/>
                <a:sym typeface="Montserrat"/>
              </a:rPr>
              <a:t>Top Risk</a:t>
            </a:r>
            <a:endParaRPr sz="1100" b="0" i="0" u="none" strike="noStrike" cap="none">
              <a:solidFill>
                <a:schemeClr val="dk1"/>
              </a:solidFill>
              <a:latin typeface="Calibri"/>
              <a:ea typeface="Calibri"/>
              <a:cs typeface="Calibri"/>
              <a:sym typeface="Calibri"/>
            </a:endParaRPr>
          </a:p>
        </p:txBody>
      </p:sp>
      <p:sp>
        <p:nvSpPr>
          <p:cNvPr id="108" name="Google Shape;108;p2"/>
          <p:cNvSpPr/>
          <p:nvPr/>
        </p:nvSpPr>
        <p:spPr>
          <a:xfrm>
            <a:off x="6126480" y="4681728"/>
            <a:ext cx="5577840"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Efficiency at 2.5 is the only dimension below 3.0, signalling that newly introduced society membership fees, WiFi reliability, course-closure anxiety, and value-for-money concerns require active management to prevent the strong proposition being undermined.</a:t>
            </a:r>
            <a:endParaRPr sz="1000" b="0" i="0" u="none" strike="noStrike" cap="none">
              <a:solidFill>
                <a:schemeClr val="dk1"/>
              </a:solidFill>
              <a:latin typeface="Calibri"/>
              <a:ea typeface="Calibri"/>
              <a:cs typeface="Calibri"/>
              <a:sym typeface="Calibri"/>
            </a:endParaRPr>
          </a:p>
        </p:txBody>
      </p:sp>
      <p:sp>
        <p:nvSpPr>
          <p:cNvPr id="109" name="Google Shape;109;p2"/>
          <p:cNvSpPr/>
          <p:nvPr/>
        </p:nvSpPr>
        <p:spPr>
          <a:xfrm>
            <a:off x="365760" y="5349240"/>
            <a:ext cx="11457432" cy="457200"/>
          </a:xfrm>
          <a:prstGeom prst="rect">
            <a:avLst/>
          </a:prstGeom>
          <a:solidFill>
            <a:srgbClr val="0015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2"/>
          <p:cNvSpPr/>
          <p:nvPr/>
        </p:nvSpPr>
        <p:spPr>
          <a:xfrm>
            <a:off x="502920" y="5394960"/>
            <a:ext cx="11183112"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900"/>
              <a:buFont typeface="Calibri"/>
              <a:buNone/>
            </a:pPr>
            <a:r>
              <a:rPr lang="en-US" sz="900" b="0" i="1" u="none" strike="noStrike" cap="none">
                <a:solidFill>
                  <a:srgbClr val="A0B4C8"/>
                </a:solidFill>
                <a:latin typeface="Calibri"/>
                <a:ea typeface="Calibri"/>
                <a:cs typeface="Calibri"/>
                <a:sym typeface="Calibri"/>
              </a:rPr>
              <a:t>Methodology note: dimension scores and the overall verdict are produced by the published Blairgowrie Student Value Model methodology applied without post-hoc adjustment. Sentiment-based scoring on publicly available reviews carries inherent confidence bounds; dimensions with fewer than five fragments are flagged Low Evidence and down-weighted in the SVI calculation.</a:t>
            </a:r>
            <a:endParaRPr sz="900" b="0" i="0" u="none" strike="noStrike" cap="none">
              <a:solidFill>
                <a:schemeClr val="dk1"/>
              </a:solidFill>
              <a:latin typeface="Calibri"/>
              <a:ea typeface="Calibri"/>
              <a:cs typeface="Calibri"/>
              <a:sym typeface="Calibri"/>
            </a:endParaRPr>
          </a:p>
        </p:txBody>
      </p:sp>
      <p:sp>
        <p:nvSpPr>
          <p:cNvPr id="111" name="Google Shape;111;p2"/>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2F6FA"/>
        </a:solidFill>
        <a:effectLst/>
      </p:bgPr>
    </p:bg>
    <p:spTree>
      <p:nvGrpSpPr>
        <p:cNvPr id="1" name="Shape 116"/>
        <p:cNvGrpSpPr/>
        <p:nvPr/>
      </p:nvGrpSpPr>
      <p:grpSpPr>
        <a:xfrm>
          <a:off x="0" y="0"/>
          <a:ext cx="0" cy="0"/>
          <a:chOff x="0" y="0"/>
          <a:chExt cx="0" cy="0"/>
        </a:xfrm>
      </p:grpSpPr>
      <p:sp>
        <p:nvSpPr>
          <p:cNvPr id="117" name="Google Shape;117;p3"/>
          <p:cNvSpPr/>
          <p:nvPr/>
        </p:nvSpPr>
        <p:spPr>
          <a:xfrm>
            <a:off x="365760" y="164592"/>
            <a:ext cx="7315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STUDENT VALUE MODEL SCORECARD</a:t>
            </a:r>
            <a:endParaRPr sz="1000" b="0" i="0" u="none" strike="noStrike" cap="none">
              <a:solidFill>
                <a:schemeClr val="dk1"/>
              </a:solidFill>
              <a:latin typeface="Calibri"/>
              <a:ea typeface="Calibri"/>
              <a:cs typeface="Calibri"/>
              <a:sym typeface="Calibri"/>
            </a:endParaRPr>
          </a:p>
        </p:txBody>
      </p:sp>
      <p:pic>
        <p:nvPicPr>
          <p:cNvPr id="118" name="Google Shape;118;p3"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19" name="Google Shape;119;p3"/>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3"/>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121" name="Google Shape;121;p3"/>
          <p:cNvSpPr/>
          <p:nvPr/>
        </p:nvSpPr>
        <p:spPr>
          <a:xfrm>
            <a:off x="365760" y="457200"/>
            <a:ext cx="960120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000"/>
              <a:buFont typeface="Montserrat"/>
              <a:buNone/>
            </a:pPr>
            <a:r>
              <a:rPr lang="en-US" sz="2000" b="1" i="0" u="none" strike="noStrike" cap="none">
                <a:solidFill>
                  <a:srgbClr val="002147"/>
                </a:solidFill>
                <a:latin typeface="Montserrat"/>
                <a:ea typeface="Montserrat"/>
                <a:cs typeface="Montserrat"/>
                <a:sym typeface="Montserrat"/>
              </a:rPr>
              <a:t>Blairgowrie Student Value Model , Eight Dimensions</a:t>
            </a:r>
            <a:endParaRPr sz="2000" b="0" i="0" u="none" strike="noStrike" cap="none">
              <a:solidFill>
                <a:schemeClr val="dk1"/>
              </a:solidFill>
              <a:latin typeface="Calibri"/>
              <a:ea typeface="Calibri"/>
              <a:cs typeface="Calibri"/>
              <a:sym typeface="Calibri"/>
            </a:endParaRPr>
          </a:p>
        </p:txBody>
      </p:sp>
      <p:sp>
        <p:nvSpPr>
          <p:cNvPr id="122" name="Google Shape;122;p3"/>
          <p:cNvSpPr/>
          <p:nvPr/>
        </p:nvSpPr>
        <p:spPr>
          <a:xfrm>
            <a:off x="365760" y="960120"/>
            <a:ext cx="11548872" cy="292608"/>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3"/>
          <p:cNvSpPr/>
          <p:nvPr/>
        </p:nvSpPr>
        <p:spPr>
          <a:xfrm>
            <a:off x="420624" y="996696"/>
            <a:ext cx="566928" cy="21945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dk1"/>
              </a:buClr>
              <a:buSzPts val="1100"/>
              <a:buFont typeface="Calibri"/>
              <a:buNone/>
            </a:pPr>
            <a:endParaRPr sz="1100" b="0" i="0" u="none" strike="noStrike" cap="none">
              <a:solidFill>
                <a:schemeClr val="dk1"/>
              </a:solidFill>
              <a:latin typeface="Calibri"/>
              <a:ea typeface="Calibri"/>
              <a:cs typeface="Calibri"/>
              <a:sym typeface="Calibri"/>
            </a:endParaRPr>
          </a:p>
        </p:txBody>
      </p:sp>
      <p:sp>
        <p:nvSpPr>
          <p:cNvPr id="124" name="Google Shape;124;p3"/>
          <p:cNvSpPr/>
          <p:nvPr/>
        </p:nvSpPr>
        <p:spPr>
          <a:xfrm>
            <a:off x="1060704" y="996696"/>
            <a:ext cx="1664208" cy="21945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Dimension</a:t>
            </a:r>
            <a:endParaRPr sz="1100" b="0" i="0" u="none" strike="noStrike" cap="none">
              <a:solidFill>
                <a:schemeClr val="dk1"/>
              </a:solidFill>
              <a:latin typeface="Calibri"/>
              <a:ea typeface="Calibri"/>
              <a:cs typeface="Calibri"/>
              <a:sym typeface="Calibri"/>
            </a:endParaRPr>
          </a:p>
        </p:txBody>
      </p:sp>
      <p:sp>
        <p:nvSpPr>
          <p:cNvPr id="125" name="Google Shape;125;p3"/>
          <p:cNvSpPr/>
          <p:nvPr/>
        </p:nvSpPr>
        <p:spPr>
          <a:xfrm>
            <a:off x="2798064" y="996696"/>
            <a:ext cx="3584448" cy="21945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Plain-language definition</a:t>
            </a:r>
            <a:endParaRPr sz="1100" b="0" i="0" u="none" strike="noStrike" cap="none">
              <a:solidFill>
                <a:schemeClr val="dk1"/>
              </a:solidFill>
              <a:latin typeface="Calibri"/>
              <a:ea typeface="Calibri"/>
              <a:cs typeface="Calibri"/>
              <a:sym typeface="Calibri"/>
            </a:endParaRPr>
          </a:p>
        </p:txBody>
      </p:sp>
      <p:sp>
        <p:nvSpPr>
          <p:cNvPr id="126" name="Google Shape;126;p3"/>
          <p:cNvSpPr/>
          <p:nvPr/>
        </p:nvSpPr>
        <p:spPr>
          <a:xfrm>
            <a:off x="6455664" y="996696"/>
            <a:ext cx="841248" cy="21945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Score</a:t>
            </a:r>
            <a:endParaRPr sz="1100" b="0" i="0" u="none" strike="noStrike" cap="none">
              <a:solidFill>
                <a:schemeClr val="dk1"/>
              </a:solidFill>
              <a:latin typeface="Calibri"/>
              <a:ea typeface="Calibri"/>
              <a:cs typeface="Calibri"/>
              <a:sym typeface="Calibri"/>
            </a:endParaRPr>
          </a:p>
        </p:txBody>
      </p:sp>
      <p:sp>
        <p:nvSpPr>
          <p:cNvPr id="127" name="Google Shape;127;p3"/>
          <p:cNvSpPr/>
          <p:nvPr/>
        </p:nvSpPr>
        <p:spPr>
          <a:xfrm>
            <a:off x="7370064" y="996696"/>
            <a:ext cx="1344168" cy="21945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Confidence</a:t>
            </a:r>
            <a:endParaRPr sz="1100" b="0" i="0" u="none" strike="noStrike" cap="none">
              <a:solidFill>
                <a:schemeClr val="dk1"/>
              </a:solidFill>
              <a:latin typeface="Calibri"/>
              <a:ea typeface="Calibri"/>
              <a:cs typeface="Calibri"/>
              <a:sym typeface="Calibri"/>
            </a:endParaRPr>
          </a:p>
        </p:txBody>
      </p:sp>
      <p:sp>
        <p:nvSpPr>
          <p:cNvPr id="128" name="Google Shape;128;p3"/>
          <p:cNvSpPr/>
          <p:nvPr/>
        </p:nvSpPr>
        <p:spPr>
          <a:xfrm>
            <a:off x="8787384" y="996696"/>
            <a:ext cx="2926080" cy="21945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Student experience signal</a:t>
            </a:r>
            <a:endParaRPr sz="1100" b="0" i="0" u="none" strike="noStrike" cap="none">
              <a:solidFill>
                <a:schemeClr val="dk1"/>
              </a:solidFill>
              <a:latin typeface="Calibri"/>
              <a:ea typeface="Calibri"/>
              <a:cs typeface="Calibri"/>
              <a:sym typeface="Calibri"/>
            </a:endParaRPr>
          </a:p>
        </p:txBody>
      </p:sp>
      <p:sp>
        <p:nvSpPr>
          <p:cNvPr id="129" name="Google Shape;129;p3"/>
          <p:cNvSpPr/>
          <p:nvPr/>
        </p:nvSpPr>
        <p:spPr>
          <a:xfrm>
            <a:off x="365760" y="1252728"/>
            <a:ext cx="11548872" cy="548640"/>
          </a:xfrm>
          <a:prstGeom prst="rect">
            <a:avLst/>
          </a:prstGeom>
          <a:solidFill>
            <a:srgbClr val="FFFFFF"/>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3"/>
          <p:cNvSpPr/>
          <p:nvPr/>
        </p:nvSpPr>
        <p:spPr>
          <a:xfrm>
            <a:off x="402336" y="1325880"/>
            <a:ext cx="530352" cy="384048"/>
          </a:xfrm>
          <a:prstGeom prst="rect">
            <a:avLst/>
          </a:prstGeom>
          <a:solidFill>
            <a:srgbClr val="002147"/>
          </a:solidFill>
          <a:ln w="12700" cap="flat" cmpd="sng">
            <a:solidFill>
              <a:srgbClr val="00214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3"/>
          <p:cNvSpPr/>
          <p:nvPr/>
        </p:nvSpPr>
        <p:spPr>
          <a:xfrm>
            <a:off x="402336" y="1325880"/>
            <a:ext cx="530352" cy="38404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EFF</a:t>
            </a:r>
            <a:endParaRPr sz="1000" b="0" i="0" u="none" strike="noStrike" cap="none">
              <a:solidFill>
                <a:schemeClr val="dk1"/>
              </a:solidFill>
              <a:latin typeface="Calibri"/>
              <a:ea typeface="Calibri"/>
              <a:cs typeface="Calibri"/>
              <a:sym typeface="Calibri"/>
            </a:endParaRPr>
          </a:p>
        </p:txBody>
      </p:sp>
      <p:sp>
        <p:nvSpPr>
          <p:cNvPr id="132" name="Google Shape;132;p3"/>
          <p:cNvSpPr/>
          <p:nvPr/>
        </p:nvSpPr>
        <p:spPr>
          <a:xfrm>
            <a:off x="1060704" y="1344168"/>
            <a:ext cx="164592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100"/>
              <a:buFont typeface="Montserrat"/>
              <a:buNone/>
            </a:pPr>
            <a:r>
              <a:rPr lang="en-US" sz="1100" b="1" i="0" u="none" strike="noStrike" cap="none">
                <a:solidFill>
                  <a:srgbClr val="002147"/>
                </a:solidFill>
                <a:latin typeface="Montserrat"/>
                <a:ea typeface="Montserrat"/>
                <a:cs typeface="Montserrat"/>
                <a:sym typeface="Montserrat"/>
              </a:rPr>
              <a:t>Efficiency</a:t>
            </a:r>
            <a:endParaRPr sz="1100" b="0" i="0" u="none" strike="noStrike" cap="none">
              <a:solidFill>
                <a:schemeClr val="dk1"/>
              </a:solidFill>
              <a:latin typeface="Calibri"/>
              <a:ea typeface="Calibri"/>
              <a:cs typeface="Calibri"/>
              <a:sym typeface="Calibri"/>
            </a:endParaRPr>
          </a:p>
        </p:txBody>
      </p:sp>
      <p:sp>
        <p:nvSpPr>
          <p:cNvPr id="133" name="Google Shape;133;p3"/>
          <p:cNvSpPr/>
          <p:nvPr/>
        </p:nvSpPr>
        <p:spPr>
          <a:xfrm>
            <a:off x="2798064" y="1298448"/>
            <a:ext cx="3547872"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1" u="none" strike="noStrike" cap="none">
                <a:solidFill>
                  <a:srgbClr val="4D4D4D"/>
                </a:solidFill>
                <a:latin typeface="Calibri"/>
                <a:ea typeface="Calibri"/>
                <a:cs typeface="Calibri"/>
                <a:sym typeface="Calibri"/>
              </a:rPr>
              <a:t>Is the experience well-organised and worth what students pay for it?</a:t>
            </a:r>
            <a:endParaRPr sz="1000" b="0" i="0" u="none" strike="noStrike" cap="none">
              <a:solidFill>
                <a:schemeClr val="dk1"/>
              </a:solidFill>
              <a:latin typeface="Calibri"/>
              <a:ea typeface="Calibri"/>
              <a:cs typeface="Calibri"/>
              <a:sym typeface="Calibri"/>
            </a:endParaRPr>
          </a:p>
        </p:txBody>
      </p:sp>
      <p:sp>
        <p:nvSpPr>
          <p:cNvPr id="134" name="Google Shape;134;p3"/>
          <p:cNvSpPr/>
          <p:nvPr/>
        </p:nvSpPr>
        <p:spPr>
          <a:xfrm>
            <a:off x="6437376" y="1325880"/>
            <a:ext cx="859536" cy="384048"/>
          </a:xfrm>
          <a:prstGeom prst="rect">
            <a:avLst/>
          </a:prstGeom>
          <a:solidFill>
            <a:srgbClr val="FFC7CE"/>
          </a:solidFill>
          <a:ln w="12700" cap="flat" cmpd="sng">
            <a:solidFill>
              <a:srgbClr val="FFC7C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3"/>
          <p:cNvSpPr/>
          <p:nvPr/>
        </p:nvSpPr>
        <p:spPr>
          <a:xfrm>
            <a:off x="6437376" y="1325880"/>
            <a:ext cx="859536" cy="38404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1400"/>
              <a:buFont typeface="Montserrat"/>
              <a:buNone/>
            </a:pPr>
            <a:r>
              <a:rPr lang="en-US" sz="1400" b="1" i="0" u="none" strike="noStrike" cap="none">
                <a:solidFill>
                  <a:srgbClr val="C00000"/>
                </a:solidFill>
                <a:latin typeface="Montserrat"/>
                <a:ea typeface="Montserrat"/>
                <a:cs typeface="Montserrat"/>
                <a:sym typeface="Montserrat"/>
              </a:rPr>
              <a:t>2.5</a:t>
            </a:r>
            <a:endParaRPr sz="1400" b="0" i="0" u="none" strike="noStrike" cap="none">
              <a:solidFill>
                <a:schemeClr val="dk1"/>
              </a:solidFill>
              <a:latin typeface="Calibri"/>
              <a:ea typeface="Calibri"/>
              <a:cs typeface="Calibri"/>
              <a:sym typeface="Calibri"/>
            </a:endParaRPr>
          </a:p>
        </p:txBody>
      </p:sp>
      <p:sp>
        <p:nvSpPr>
          <p:cNvPr id="136" name="Google Shape;136;p3"/>
          <p:cNvSpPr/>
          <p:nvPr/>
        </p:nvSpPr>
        <p:spPr>
          <a:xfrm>
            <a:off x="7406640" y="1298448"/>
            <a:ext cx="1344168"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900"/>
              <a:buFont typeface="Calibri"/>
              <a:buNone/>
            </a:pPr>
            <a:r>
              <a:rPr lang="en-US" sz="900" b="0" i="0" u="none" strike="noStrike" cap="none">
                <a:solidFill>
                  <a:srgbClr val="4D4D4D"/>
                </a:solidFill>
                <a:latin typeface="Calibri"/>
                <a:ea typeface="Calibri"/>
                <a:cs typeface="Calibri"/>
                <a:sym typeface="Calibri"/>
              </a:rPr>
              <a:t>High Evidence</a:t>
            </a:r>
            <a:endParaRPr sz="900" b="0" i="0" u="none" strike="noStrike" cap="none">
              <a:solidFill>
                <a:schemeClr val="dk1"/>
              </a:solidFill>
              <a:latin typeface="Calibri"/>
              <a:ea typeface="Calibri"/>
              <a:cs typeface="Calibri"/>
              <a:sym typeface="Calibri"/>
            </a:endParaRPr>
          </a:p>
        </p:txBody>
      </p:sp>
      <p:sp>
        <p:nvSpPr>
          <p:cNvPr id="137" name="Google Shape;137;p3"/>
          <p:cNvSpPr/>
          <p:nvPr/>
        </p:nvSpPr>
        <p:spPr>
          <a:xfrm>
            <a:off x="8823960" y="1298448"/>
            <a:ext cx="292608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The single weak dimension. Newly introduced society fees, WiFi reliability, and course-closure anxiety are eroding the value-for-money story.</a:t>
            </a:r>
            <a:endParaRPr sz="1000" b="0" i="0" u="none" strike="noStrike" cap="none">
              <a:solidFill>
                <a:schemeClr val="dk1"/>
              </a:solidFill>
              <a:latin typeface="Calibri"/>
              <a:ea typeface="Calibri"/>
              <a:cs typeface="Calibri"/>
              <a:sym typeface="Calibri"/>
            </a:endParaRPr>
          </a:p>
        </p:txBody>
      </p:sp>
      <p:sp>
        <p:nvSpPr>
          <p:cNvPr id="138" name="Google Shape;138;p3"/>
          <p:cNvSpPr/>
          <p:nvPr/>
        </p:nvSpPr>
        <p:spPr>
          <a:xfrm>
            <a:off x="365760" y="1801368"/>
            <a:ext cx="11548872" cy="548640"/>
          </a:xfrm>
          <a:prstGeom prst="rect">
            <a:avLst/>
          </a:prstGeom>
          <a:solidFill>
            <a:srgbClr val="EEF4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3"/>
          <p:cNvSpPr/>
          <p:nvPr/>
        </p:nvSpPr>
        <p:spPr>
          <a:xfrm>
            <a:off x="402336" y="1874520"/>
            <a:ext cx="530352" cy="384048"/>
          </a:xfrm>
          <a:prstGeom prst="rect">
            <a:avLst/>
          </a:prstGeom>
          <a:solidFill>
            <a:srgbClr val="002147"/>
          </a:solidFill>
          <a:ln w="12700" cap="flat" cmpd="sng">
            <a:solidFill>
              <a:srgbClr val="00214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3"/>
          <p:cNvSpPr/>
          <p:nvPr/>
        </p:nvSpPr>
        <p:spPr>
          <a:xfrm>
            <a:off x="402336" y="1874520"/>
            <a:ext cx="530352" cy="38404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EXC</a:t>
            </a:r>
            <a:endParaRPr sz="1000" b="0" i="0" u="none" strike="noStrike" cap="none">
              <a:solidFill>
                <a:schemeClr val="dk1"/>
              </a:solidFill>
              <a:latin typeface="Calibri"/>
              <a:ea typeface="Calibri"/>
              <a:cs typeface="Calibri"/>
              <a:sym typeface="Calibri"/>
            </a:endParaRPr>
          </a:p>
        </p:txBody>
      </p:sp>
      <p:sp>
        <p:nvSpPr>
          <p:cNvPr id="141" name="Google Shape;141;p3"/>
          <p:cNvSpPr/>
          <p:nvPr/>
        </p:nvSpPr>
        <p:spPr>
          <a:xfrm>
            <a:off x="1060704" y="1892808"/>
            <a:ext cx="164592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100"/>
              <a:buFont typeface="Montserrat"/>
              <a:buNone/>
            </a:pPr>
            <a:r>
              <a:rPr lang="en-US" sz="1100" b="1" i="0" u="none" strike="noStrike" cap="none">
                <a:solidFill>
                  <a:srgbClr val="002147"/>
                </a:solidFill>
                <a:latin typeface="Montserrat"/>
                <a:ea typeface="Montserrat"/>
                <a:cs typeface="Montserrat"/>
                <a:sym typeface="Montserrat"/>
              </a:rPr>
              <a:t>Excellence</a:t>
            </a:r>
            <a:endParaRPr sz="1100" b="0" i="0" u="none" strike="noStrike" cap="none">
              <a:solidFill>
                <a:schemeClr val="dk1"/>
              </a:solidFill>
              <a:latin typeface="Calibri"/>
              <a:ea typeface="Calibri"/>
              <a:cs typeface="Calibri"/>
              <a:sym typeface="Calibri"/>
            </a:endParaRPr>
          </a:p>
        </p:txBody>
      </p:sp>
      <p:sp>
        <p:nvSpPr>
          <p:cNvPr id="142" name="Google Shape;142;p3"/>
          <p:cNvSpPr/>
          <p:nvPr/>
        </p:nvSpPr>
        <p:spPr>
          <a:xfrm>
            <a:off x="2798064" y="1847088"/>
            <a:ext cx="3547872"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1" u="none" strike="noStrike" cap="none">
                <a:solidFill>
                  <a:srgbClr val="4D4D4D"/>
                </a:solidFill>
                <a:latin typeface="Calibri"/>
                <a:ea typeface="Calibri"/>
                <a:cs typeface="Calibri"/>
                <a:sym typeface="Calibri"/>
              </a:rPr>
              <a:t>Is the teaching genuinely good, and do staff know their subject?</a:t>
            </a:r>
            <a:endParaRPr sz="1000" b="0" i="0" u="none" strike="noStrike" cap="none">
              <a:solidFill>
                <a:schemeClr val="dk1"/>
              </a:solidFill>
              <a:latin typeface="Calibri"/>
              <a:ea typeface="Calibri"/>
              <a:cs typeface="Calibri"/>
              <a:sym typeface="Calibri"/>
            </a:endParaRPr>
          </a:p>
        </p:txBody>
      </p:sp>
      <p:sp>
        <p:nvSpPr>
          <p:cNvPr id="143" name="Google Shape;143;p3"/>
          <p:cNvSpPr/>
          <p:nvPr/>
        </p:nvSpPr>
        <p:spPr>
          <a:xfrm>
            <a:off x="6437376" y="1874520"/>
            <a:ext cx="859536" cy="384048"/>
          </a:xfrm>
          <a:prstGeom prst="rect">
            <a:avLst/>
          </a:prstGeom>
          <a:solidFill>
            <a:srgbClr val="C6EFCE"/>
          </a:solidFill>
          <a:ln w="12700" cap="flat" cmpd="sng">
            <a:solidFill>
              <a:srgbClr val="C6EFC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3"/>
          <p:cNvSpPr/>
          <p:nvPr/>
        </p:nvSpPr>
        <p:spPr>
          <a:xfrm>
            <a:off x="6437376" y="1874520"/>
            <a:ext cx="859536" cy="38404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1400"/>
              <a:buFont typeface="Montserrat"/>
              <a:buNone/>
            </a:pPr>
            <a:r>
              <a:rPr lang="en-US" sz="1400" b="1" i="0" u="none" strike="noStrike" cap="none">
                <a:solidFill>
                  <a:srgbClr val="276221"/>
                </a:solidFill>
                <a:latin typeface="Montserrat"/>
                <a:ea typeface="Montserrat"/>
                <a:cs typeface="Montserrat"/>
                <a:sym typeface="Montserrat"/>
              </a:rPr>
              <a:t>8.3</a:t>
            </a:r>
            <a:endParaRPr sz="1400" b="0" i="0" u="none" strike="noStrike" cap="none">
              <a:solidFill>
                <a:schemeClr val="dk1"/>
              </a:solidFill>
              <a:latin typeface="Calibri"/>
              <a:ea typeface="Calibri"/>
              <a:cs typeface="Calibri"/>
              <a:sym typeface="Calibri"/>
            </a:endParaRPr>
          </a:p>
        </p:txBody>
      </p:sp>
      <p:sp>
        <p:nvSpPr>
          <p:cNvPr id="145" name="Google Shape;145;p3"/>
          <p:cNvSpPr/>
          <p:nvPr/>
        </p:nvSpPr>
        <p:spPr>
          <a:xfrm>
            <a:off x="7406640" y="1847088"/>
            <a:ext cx="1344168"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900"/>
              <a:buFont typeface="Calibri"/>
              <a:buNone/>
            </a:pPr>
            <a:r>
              <a:rPr lang="en-US" sz="900" b="0" i="0" u="none" strike="noStrike" cap="none">
                <a:solidFill>
                  <a:srgbClr val="4D4D4D"/>
                </a:solidFill>
                <a:latin typeface="Calibri"/>
                <a:ea typeface="Calibri"/>
                <a:cs typeface="Calibri"/>
                <a:sym typeface="Calibri"/>
              </a:rPr>
              <a:t>High Evidence</a:t>
            </a:r>
            <a:endParaRPr sz="900" b="0" i="0" u="none" strike="noStrike" cap="none">
              <a:solidFill>
                <a:schemeClr val="dk1"/>
              </a:solidFill>
              <a:latin typeface="Calibri"/>
              <a:ea typeface="Calibri"/>
              <a:cs typeface="Calibri"/>
              <a:sym typeface="Calibri"/>
            </a:endParaRPr>
          </a:p>
        </p:txBody>
      </p:sp>
      <p:sp>
        <p:nvSpPr>
          <p:cNvPr id="146" name="Google Shape;146;p3"/>
          <p:cNvSpPr/>
          <p:nvPr/>
        </p:nvSpPr>
        <p:spPr>
          <a:xfrm>
            <a:off x="8823960" y="1847088"/>
            <a:ext cx="292608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The teaching proposition is exceptional and externally corroborated across NSS, Whatuni, Complete University Guide, and REF.</a:t>
            </a:r>
            <a:endParaRPr sz="1000" b="0" i="0" u="none" strike="noStrike" cap="none">
              <a:solidFill>
                <a:schemeClr val="dk1"/>
              </a:solidFill>
              <a:latin typeface="Calibri"/>
              <a:ea typeface="Calibri"/>
              <a:cs typeface="Calibri"/>
              <a:sym typeface="Calibri"/>
            </a:endParaRPr>
          </a:p>
        </p:txBody>
      </p:sp>
      <p:sp>
        <p:nvSpPr>
          <p:cNvPr id="147" name="Google Shape;147;p3"/>
          <p:cNvSpPr/>
          <p:nvPr/>
        </p:nvSpPr>
        <p:spPr>
          <a:xfrm>
            <a:off x="365760" y="2350008"/>
            <a:ext cx="11548872" cy="548640"/>
          </a:xfrm>
          <a:prstGeom prst="rect">
            <a:avLst/>
          </a:prstGeom>
          <a:solidFill>
            <a:srgbClr val="FFFFFF"/>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3"/>
          <p:cNvSpPr/>
          <p:nvPr/>
        </p:nvSpPr>
        <p:spPr>
          <a:xfrm>
            <a:off x="402336" y="2423160"/>
            <a:ext cx="530352" cy="384048"/>
          </a:xfrm>
          <a:prstGeom prst="rect">
            <a:avLst/>
          </a:prstGeom>
          <a:solidFill>
            <a:srgbClr val="002147"/>
          </a:solidFill>
          <a:ln w="12700" cap="flat" cmpd="sng">
            <a:solidFill>
              <a:srgbClr val="00214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3"/>
          <p:cNvSpPr/>
          <p:nvPr/>
        </p:nvSpPr>
        <p:spPr>
          <a:xfrm>
            <a:off x="402336" y="2423160"/>
            <a:ext cx="530352" cy="38404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PLY</a:t>
            </a:r>
            <a:endParaRPr sz="1000" b="0" i="0" u="none" strike="noStrike" cap="none">
              <a:solidFill>
                <a:schemeClr val="dk1"/>
              </a:solidFill>
              <a:latin typeface="Calibri"/>
              <a:ea typeface="Calibri"/>
              <a:cs typeface="Calibri"/>
              <a:sym typeface="Calibri"/>
            </a:endParaRPr>
          </a:p>
        </p:txBody>
      </p:sp>
      <p:sp>
        <p:nvSpPr>
          <p:cNvPr id="150" name="Google Shape;150;p3"/>
          <p:cNvSpPr/>
          <p:nvPr/>
        </p:nvSpPr>
        <p:spPr>
          <a:xfrm>
            <a:off x="1060704" y="2441448"/>
            <a:ext cx="164592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100"/>
              <a:buFont typeface="Montserrat"/>
              <a:buNone/>
            </a:pPr>
            <a:r>
              <a:rPr lang="en-US" sz="1100" b="1" i="0" u="none" strike="noStrike" cap="none">
                <a:solidFill>
                  <a:srgbClr val="002147"/>
                </a:solidFill>
                <a:latin typeface="Montserrat"/>
                <a:ea typeface="Montserrat"/>
                <a:cs typeface="Montserrat"/>
                <a:sym typeface="Montserrat"/>
              </a:rPr>
              <a:t>Play</a:t>
            </a:r>
            <a:endParaRPr sz="1100" b="0" i="0" u="none" strike="noStrike" cap="none">
              <a:solidFill>
                <a:schemeClr val="dk1"/>
              </a:solidFill>
              <a:latin typeface="Calibri"/>
              <a:ea typeface="Calibri"/>
              <a:cs typeface="Calibri"/>
              <a:sym typeface="Calibri"/>
            </a:endParaRPr>
          </a:p>
        </p:txBody>
      </p:sp>
      <p:sp>
        <p:nvSpPr>
          <p:cNvPr id="151" name="Google Shape;151;p3"/>
          <p:cNvSpPr/>
          <p:nvPr/>
        </p:nvSpPr>
        <p:spPr>
          <a:xfrm>
            <a:off x="2798064" y="2395728"/>
            <a:ext cx="3547872"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1" u="none" strike="noStrike" cap="none">
                <a:solidFill>
                  <a:srgbClr val="4D4D4D"/>
                </a:solidFill>
                <a:latin typeface="Calibri"/>
                <a:ea typeface="Calibri"/>
                <a:cs typeface="Calibri"/>
                <a:sym typeface="Calibri"/>
              </a:rPr>
              <a:t>Is there a real sense of community and enjoyment beyond the classroom?</a:t>
            </a:r>
            <a:endParaRPr sz="1000" b="0" i="0" u="none" strike="noStrike" cap="none">
              <a:solidFill>
                <a:schemeClr val="dk1"/>
              </a:solidFill>
              <a:latin typeface="Calibri"/>
              <a:ea typeface="Calibri"/>
              <a:cs typeface="Calibri"/>
              <a:sym typeface="Calibri"/>
            </a:endParaRPr>
          </a:p>
        </p:txBody>
      </p:sp>
      <p:sp>
        <p:nvSpPr>
          <p:cNvPr id="152" name="Google Shape;152;p3"/>
          <p:cNvSpPr/>
          <p:nvPr/>
        </p:nvSpPr>
        <p:spPr>
          <a:xfrm>
            <a:off x="6437376" y="2423160"/>
            <a:ext cx="859536" cy="384048"/>
          </a:xfrm>
          <a:prstGeom prst="rect">
            <a:avLst/>
          </a:prstGeom>
          <a:solidFill>
            <a:srgbClr val="FFEB9C"/>
          </a:solidFill>
          <a:ln w="12700" cap="flat" cmpd="sng">
            <a:solidFill>
              <a:srgbClr val="FFEB9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3"/>
          <p:cNvSpPr/>
          <p:nvPr/>
        </p:nvSpPr>
        <p:spPr>
          <a:xfrm>
            <a:off x="6437376" y="2423160"/>
            <a:ext cx="859536" cy="38404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400"/>
              <a:buFont typeface="Montserrat"/>
              <a:buNone/>
            </a:pPr>
            <a:r>
              <a:rPr lang="en-US" sz="1400" b="1" i="0" u="none" strike="noStrike" cap="none">
                <a:solidFill>
                  <a:srgbClr val="7D6608"/>
                </a:solidFill>
                <a:latin typeface="Montserrat"/>
                <a:ea typeface="Montserrat"/>
                <a:cs typeface="Montserrat"/>
                <a:sym typeface="Montserrat"/>
              </a:rPr>
              <a:t>6.3</a:t>
            </a:r>
            <a:endParaRPr sz="1400" b="0" i="0" u="none" strike="noStrike" cap="none">
              <a:solidFill>
                <a:schemeClr val="dk1"/>
              </a:solidFill>
              <a:latin typeface="Calibri"/>
              <a:ea typeface="Calibri"/>
              <a:cs typeface="Calibri"/>
              <a:sym typeface="Calibri"/>
            </a:endParaRPr>
          </a:p>
        </p:txBody>
      </p:sp>
      <p:sp>
        <p:nvSpPr>
          <p:cNvPr id="154" name="Google Shape;154;p3"/>
          <p:cNvSpPr/>
          <p:nvPr/>
        </p:nvSpPr>
        <p:spPr>
          <a:xfrm>
            <a:off x="7406640" y="2395728"/>
            <a:ext cx="1344168"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900"/>
              <a:buFont typeface="Calibri"/>
              <a:buNone/>
            </a:pPr>
            <a:r>
              <a:rPr lang="en-US" sz="900" b="0" i="0" u="none" strike="noStrike" cap="none">
                <a:solidFill>
                  <a:srgbClr val="4D4D4D"/>
                </a:solidFill>
                <a:latin typeface="Calibri"/>
                <a:ea typeface="Calibri"/>
                <a:cs typeface="Calibri"/>
                <a:sym typeface="Calibri"/>
              </a:rPr>
              <a:t>High Evidence</a:t>
            </a:r>
            <a:endParaRPr sz="900" b="0" i="0" u="none" strike="noStrike" cap="none">
              <a:solidFill>
                <a:schemeClr val="dk1"/>
              </a:solidFill>
              <a:latin typeface="Calibri"/>
              <a:ea typeface="Calibri"/>
              <a:cs typeface="Calibri"/>
              <a:sym typeface="Calibri"/>
            </a:endParaRPr>
          </a:p>
        </p:txBody>
      </p:sp>
      <p:sp>
        <p:nvSpPr>
          <p:cNvPr id="155" name="Google Shape;155;p3"/>
          <p:cNvSpPr/>
          <p:nvPr/>
        </p:nvSpPr>
        <p:spPr>
          <a:xfrm>
            <a:off x="8823960" y="2395728"/>
            <a:ext cx="292608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Strong community sentiment offset by structural limits of a small city and the new society membership fee model.</a:t>
            </a:r>
            <a:endParaRPr sz="1000" b="0" i="0" u="none" strike="noStrike" cap="none">
              <a:solidFill>
                <a:schemeClr val="dk1"/>
              </a:solidFill>
              <a:latin typeface="Calibri"/>
              <a:ea typeface="Calibri"/>
              <a:cs typeface="Calibri"/>
              <a:sym typeface="Calibri"/>
            </a:endParaRPr>
          </a:p>
        </p:txBody>
      </p:sp>
      <p:sp>
        <p:nvSpPr>
          <p:cNvPr id="156" name="Google Shape;156;p3"/>
          <p:cNvSpPr/>
          <p:nvPr/>
        </p:nvSpPr>
        <p:spPr>
          <a:xfrm>
            <a:off x="365760" y="2898648"/>
            <a:ext cx="11548872" cy="548640"/>
          </a:xfrm>
          <a:prstGeom prst="rect">
            <a:avLst/>
          </a:prstGeom>
          <a:solidFill>
            <a:srgbClr val="EEF4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3"/>
          <p:cNvSpPr/>
          <p:nvPr/>
        </p:nvSpPr>
        <p:spPr>
          <a:xfrm>
            <a:off x="402336" y="2971800"/>
            <a:ext cx="530352" cy="384048"/>
          </a:xfrm>
          <a:prstGeom prst="rect">
            <a:avLst/>
          </a:prstGeom>
          <a:solidFill>
            <a:srgbClr val="002147"/>
          </a:solidFill>
          <a:ln w="12700" cap="flat" cmpd="sng">
            <a:solidFill>
              <a:srgbClr val="00214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3"/>
          <p:cNvSpPr/>
          <p:nvPr/>
        </p:nvSpPr>
        <p:spPr>
          <a:xfrm>
            <a:off x="402336" y="2971800"/>
            <a:ext cx="530352" cy="38404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AES</a:t>
            </a:r>
            <a:endParaRPr sz="1000" b="0" i="0" u="none" strike="noStrike" cap="none">
              <a:solidFill>
                <a:schemeClr val="dk1"/>
              </a:solidFill>
              <a:latin typeface="Calibri"/>
              <a:ea typeface="Calibri"/>
              <a:cs typeface="Calibri"/>
              <a:sym typeface="Calibri"/>
            </a:endParaRPr>
          </a:p>
        </p:txBody>
      </p:sp>
      <p:sp>
        <p:nvSpPr>
          <p:cNvPr id="159" name="Google Shape;159;p3"/>
          <p:cNvSpPr/>
          <p:nvPr/>
        </p:nvSpPr>
        <p:spPr>
          <a:xfrm>
            <a:off x="1060704" y="2990088"/>
            <a:ext cx="164592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100"/>
              <a:buFont typeface="Montserrat"/>
              <a:buNone/>
            </a:pPr>
            <a:r>
              <a:rPr lang="en-US" sz="1100" b="1" i="0" u="none" strike="noStrike" cap="none">
                <a:solidFill>
                  <a:srgbClr val="002147"/>
                </a:solidFill>
                <a:latin typeface="Montserrat"/>
                <a:ea typeface="Montserrat"/>
                <a:cs typeface="Montserrat"/>
                <a:sym typeface="Montserrat"/>
              </a:rPr>
              <a:t>Aesthetics</a:t>
            </a:r>
            <a:endParaRPr sz="1100" b="0" i="0" u="none" strike="noStrike" cap="none">
              <a:solidFill>
                <a:schemeClr val="dk1"/>
              </a:solidFill>
              <a:latin typeface="Calibri"/>
              <a:ea typeface="Calibri"/>
              <a:cs typeface="Calibri"/>
              <a:sym typeface="Calibri"/>
            </a:endParaRPr>
          </a:p>
        </p:txBody>
      </p:sp>
      <p:sp>
        <p:nvSpPr>
          <p:cNvPr id="160" name="Google Shape;160;p3"/>
          <p:cNvSpPr/>
          <p:nvPr/>
        </p:nvSpPr>
        <p:spPr>
          <a:xfrm>
            <a:off x="2798064" y="2944368"/>
            <a:ext cx="3547872"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1" u="none" strike="noStrike" cap="none">
                <a:solidFill>
                  <a:srgbClr val="4D4D4D"/>
                </a:solidFill>
                <a:latin typeface="Calibri"/>
                <a:ea typeface="Calibri"/>
                <a:cs typeface="Calibri"/>
                <a:sym typeface="Calibri"/>
              </a:rPr>
              <a:t>Does the physical environment make students proud to be here?</a:t>
            </a:r>
            <a:endParaRPr sz="1000" b="0" i="0" u="none" strike="noStrike" cap="none">
              <a:solidFill>
                <a:schemeClr val="dk1"/>
              </a:solidFill>
              <a:latin typeface="Calibri"/>
              <a:ea typeface="Calibri"/>
              <a:cs typeface="Calibri"/>
              <a:sym typeface="Calibri"/>
            </a:endParaRPr>
          </a:p>
        </p:txBody>
      </p:sp>
      <p:sp>
        <p:nvSpPr>
          <p:cNvPr id="161" name="Google Shape;161;p3"/>
          <p:cNvSpPr/>
          <p:nvPr/>
        </p:nvSpPr>
        <p:spPr>
          <a:xfrm>
            <a:off x="6437376" y="2971800"/>
            <a:ext cx="859536" cy="384048"/>
          </a:xfrm>
          <a:prstGeom prst="rect">
            <a:avLst/>
          </a:prstGeom>
          <a:solidFill>
            <a:srgbClr val="FFEB9C"/>
          </a:solidFill>
          <a:ln w="12700" cap="flat" cmpd="sng">
            <a:solidFill>
              <a:srgbClr val="FFEB9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3"/>
          <p:cNvSpPr/>
          <p:nvPr/>
        </p:nvSpPr>
        <p:spPr>
          <a:xfrm>
            <a:off x="6437376" y="2971800"/>
            <a:ext cx="859536" cy="38404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400"/>
              <a:buFont typeface="Montserrat"/>
              <a:buNone/>
            </a:pPr>
            <a:r>
              <a:rPr lang="en-US" sz="1400" b="1" i="0" u="none" strike="noStrike" cap="none">
                <a:solidFill>
                  <a:srgbClr val="7D6608"/>
                </a:solidFill>
                <a:latin typeface="Montserrat"/>
                <a:ea typeface="Montserrat"/>
                <a:cs typeface="Montserrat"/>
                <a:sym typeface="Montserrat"/>
              </a:rPr>
              <a:t>6.3</a:t>
            </a:r>
            <a:endParaRPr sz="1400" b="0" i="0" u="none" strike="noStrike" cap="none">
              <a:solidFill>
                <a:schemeClr val="dk1"/>
              </a:solidFill>
              <a:latin typeface="Calibri"/>
              <a:ea typeface="Calibri"/>
              <a:cs typeface="Calibri"/>
              <a:sym typeface="Calibri"/>
            </a:endParaRPr>
          </a:p>
        </p:txBody>
      </p:sp>
      <p:sp>
        <p:nvSpPr>
          <p:cNvPr id="163" name="Google Shape;163;p3"/>
          <p:cNvSpPr/>
          <p:nvPr/>
        </p:nvSpPr>
        <p:spPr>
          <a:xfrm>
            <a:off x="7406640" y="2944368"/>
            <a:ext cx="1344168"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900"/>
              <a:buFont typeface="Calibri"/>
              <a:buNone/>
            </a:pPr>
            <a:r>
              <a:rPr lang="en-US" sz="900" b="0" i="0" u="none" strike="noStrike" cap="none">
                <a:solidFill>
                  <a:srgbClr val="4D4D4D"/>
                </a:solidFill>
                <a:latin typeface="Calibri"/>
                <a:ea typeface="Calibri"/>
                <a:cs typeface="Calibri"/>
                <a:sym typeface="Calibri"/>
              </a:rPr>
              <a:t>High Evidence</a:t>
            </a:r>
            <a:endParaRPr sz="900" b="0" i="0" u="none" strike="noStrike" cap="none">
              <a:solidFill>
                <a:schemeClr val="dk1"/>
              </a:solidFill>
              <a:latin typeface="Calibri"/>
              <a:ea typeface="Calibri"/>
              <a:cs typeface="Calibri"/>
              <a:sym typeface="Calibri"/>
            </a:endParaRPr>
          </a:p>
        </p:txBody>
      </p:sp>
      <p:sp>
        <p:nvSpPr>
          <p:cNvPr id="164" name="Google Shape;164;p3"/>
          <p:cNvSpPr/>
          <p:nvPr/>
        </p:nvSpPr>
        <p:spPr>
          <a:xfrm>
            <a:off x="8823960" y="2944368"/>
            <a:ext cx="292608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The natural environment is a unique asset, partially undermined by ageing accommodation stock and a city centre in need of investment.</a:t>
            </a:r>
            <a:endParaRPr sz="1000" b="0" i="0" u="none" strike="noStrike" cap="none">
              <a:solidFill>
                <a:schemeClr val="dk1"/>
              </a:solidFill>
              <a:latin typeface="Calibri"/>
              <a:ea typeface="Calibri"/>
              <a:cs typeface="Calibri"/>
              <a:sym typeface="Calibri"/>
            </a:endParaRPr>
          </a:p>
        </p:txBody>
      </p:sp>
      <p:sp>
        <p:nvSpPr>
          <p:cNvPr id="165" name="Google Shape;165;p3"/>
          <p:cNvSpPr/>
          <p:nvPr/>
        </p:nvSpPr>
        <p:spPr>
          <a:xfrm>
            <a:off x="365760" y="3447288"/>
            <a:ext cx="11548872" cy="548640"/>
          </a:xfrm>
          <a:prstGeom prst="rect">
            <a:avLst/>
          </a:prstGeom>
          <a:solidFill>
            <a:srgbClr val="FFFFFF"/>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3"/>
          <p:cNvSpPr/>
          <p:nvPr/>
        </p:nvSpPr>
        <p:spPr>
          <a:xfrm>
            <a:off x="402336" y="3520440"/>
            <a:ext cx="530352" cy="384048"/>
          </a:xfrm>
          <a:prstGeom prst="rect">
            <a:avLst/>
          </a:prstGeom>
          <a:solidFill>
            <a:srgbClr val="002147"/>
          </a:solidFill>
          <a:ln w="12700" cap="flat" cmpd="sng">
            <a:solidFill>
              <a:srgbClr val="00214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3"/>
          <p:cNvSpPr/>
          <p:nvPr/>
        </p:nvSpPr>
        <p:spPr>
          <a:xfrm>
            <a:off x="402336" y="3520440"/>
            <a:ext cx="530352" cy="38404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STA</a:t>
            </a:r>
            <a:endParaRPr sz="1000" b="0" i="0" u="none" strike="noStrike" cap="none">
              <a:solidFill>
                <a:schemeClr val="dk1"/>
              </a:solidFill>
              <a:latin typeface="Calibri"/>
              <a:ea typeface="Calibri"/>
              <a:cs typeface="Calibri"/>
              <a:sym typeface="Calibri"/>
            </a:endParaRPr>
          </a:p>
        </p:txBody>
      </p:sp>
      <p:sp>
        <p:nvSpPr>
          <p:cNvPr id="168" name="Google Shape;168;p3"/>
          <p:cNvSpPr/>
          <p:nvPr/>
        </p:nvSpPr>
        <p:spPr>
          <a:xfrm>
            <a:off x="1060704" y="3538728"/>
            <a:ext cx="164592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100"/>
              <a:buFont typeface="Montserrat"/>
              <a:buNone/>
            </a:pPr>
            <a:r>
              <a:rPr lang="en-US" sz="1100" b="1" i="0" u="none" strike="noStrike" cap="none">
                <a:solidFill>
                  <a:srgbClr val="002147"/>
                </a:solidFill>
                <a:latin typeface="Montserrat"/>
                <a:ea typeface="Montserrat"/>
                <a:cs typeface="Montserrat"/>
                <a:sym typeface="Montserrat"/>
              </a:rPr>
              <a:t>Status</a:t>
            </a:r>
            <a:endParaRPr sz="1100" b="0" i="0" u="none" strike="noStrike" cap="none">
              <a:solidFill>
                <a:schemeClr val="dk1"/>
              </a:solidFill>
              <a:latin typeface="Calibri"/>
              <a:ea typeface="Calibri"/>
              <a:cs typeface="Calibri"/>
              <a:sym typeface="Calibri"/>
            </a:endParaRPr>
          </a:p>
        </p:txBody>
      </p:sp>
      <p:sp>
        <p:nvSpPr>
          <p:cNvPr id="169" name="Google Shape;169;p3"/>
          <p:cNvSpPr/>
          <p:nvPr/>
        </p:nvSpPr>
        <p:spPr>
          <a:xfrm>
            <a:off x="2798064" y="3493008"/>
            <a:ext cx="3547872"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1" u="none" strike="noStrike" cap="none">
                <a:solidFill>
                  <a:srgbClr val="4D4D4D"/>
                </a:solidFill>
                <a:latin typeface="Calibri"/>
                <a:ea typeface="Calibri"/>
                <a:cs typeface="Calibri"/>
                <a:sym typeface="Calibri"/>
              </a:rPr>
              <a:t>Will this degree open doors and do employers respect it?</a:t>
            </a:r>
            <a:endParaRPr sz="1000" b="0" i="0" u="none" strike="noStrike" cap="none">
              <a:solidFill>
                <a:schemeClr val="dk1"/>
              </a:solidFill>
              <a:latin typeface="Calibri"/>
              <a:ea typeface="Calibri"/>
              <a:cs typeface="Calibri"/>
              <a:sym typeface="Calibri"/>
            </a:endParaRPr>
          </a:p>
        </p:txBody>
      </p:sp>
      <p:sp>
        <p:nvSpPr>
          <p:cNvPr id="170" name="Google Shape;170;p3"/>
          <p:cNvSpPr/>
          <p:nvPr/>
        </p:nvSpPr>
        <p:spPr>
          <a:xfrm>
            <a:off x="6437376" y="3520440"/>
            <a:ext cx="859536" cy="384048"/>
          </a:xfrm>
          <a:prstGeom prst="rect">
            <a:avLst/>
          </a:prstGeom>
          <a:solidFill>
            <a:srgbClr val="C6EFCE"/>
          </a:solidFill>
          <a:ln w="12700" cap="flat" cmpd="sng">
            <a:solidFill>
              <a:srgbClr val="C6EFC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3"/>
          <p:cNvSpPr/>
          <p:nvPr/>
        </p:nvSpPr>
        <p:spPr>
          <a:xfrm>
            <a:off x="6437376" y="3520440"/>
            <a:ext cx="859536" cy="38404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1400"/>
              <a:buFont typeface="Montserrat"/>
              <a:buNone/>
            </a:pPr>
            <a:r>
              <a:rPr lang="en-US" sz="1400" b="1" i="0" u="none" strike="noStrike" cap="none">
                <a:solidFill>
                  <a:srgbClr val="276221"/>
                </a:solidFill>
                <a:latin typeface="Montserrat"/>
                <a:ea typeface="Montserrat"/>
                <a:cs typeface="Montserrat"/>
                <a:sym typeface="Montserrat"/>
              </a:rPr>
              <a:t>8.8</a:t>
            </a:r>
            <a:endParaRPr sz="1400" b="0" i="0" u="none" strike="noStrike" cap="none">
              <a:solidFill>
                <a:schemeClr val="dk1"/>
              </a:solidFill>
              <a:latin typeface="Calibri"/>
              <a:ea typeface="Calibri"/>
              <a:cs typeface="Calibri"/>
              <a:sym typeface="Calibri"/>
            </a:endParaRPr>
          </a:p>
        </p:txBody>
      </p:sp>
      <p:sp>
        <p:nvSpPr>
          <p:cNvPr id="172" name="Google Shape;172;p3"/>
          <p:cNvSpPr/>
          <p:nvPr/>
        </p:nvSpPr>
        <p:spPr>
          <a:xfrm>
            <a:off x="7406640" y="3493008"/>
            <a:ext cx="1344168"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900"/>
              <a:buFont typeface="Calibri"/>
              <a:buNone/>
            </a:pPr>
            <a:r>
              <a:rPr lang="en-US" sz="900" b="0" i="0" u="none" strike="noStrike" cap="none">
                <a:solidFill>
                  <a:srgbClr val="4D4D4D"/>
                </a:solidFill>
                <a:latin typeface="Calibri"/>
                <a:ea typeface="Calibri"/>
                <a:cs typeface="Calibri"/>
                <a:sym typeface="Calibri"/>
              </a:rPr>
              <a:t>High Evidence</a:t>
            </a:r>
            <a:endParaRPr sz="900" b="0" i="0" u="none" strike="noStrike" cap="none">
              <a:solidFill>
                <a:schemeClr val="dk1"/>
              </a:solidFill>
              <a:latin typeface="Calibri"/>
              <a:ea typeface="Calibri"/>
              <a:cs typeface="Calibri"/>
              <a:sym typeface="Calibri"/>
            </a:endParaRPr>
          </a:p>
        </p:txBody>
      </p:sp>
      <p:sp>
        <p:nvSpPr>
          <p:cNvPr id="173" name="Google Shape;173;p3"/>
          <p:cNvSpPr/>
          <p:nvPr/>
        </p:nvSpPr>
        <p:spPr>
          <a:xfrm>
            <a:off x="8823960" y="3493008"/>
            <a:ext cx="292608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Graduate outcomes and rankings are concretely strong and improving year on year.</a:t>
            </a:r>
            <a:endParaRPr sz="1000" b="0" i="0" u="none" strike="noStrike" cap="none">
              <a:solidFill>
                <a:schemeClr val="dk1"/>
              </a:solidFill>
              <a:latin typeface="Calibri"/>
              <a:ea typeface="Calibri"/>
              <a:cs typeface="Calibri"/>
              <a:sym typeface="Calibri"/>
            </a:endParaRPr>
          </a:p>
        </p:txBody>
      </p:sp>
      <p:sp>
        <p:nvSpPr>
          <p:cNvPr id="174" name="Google Shape;174;p3"/>
          <p:cNvSpPr/>
          <p:nvPr/>
        </p:nvSpPr>
        <p:spPr>
          <a:xfrm>
            <a:off x="365760" y="3995928"/>
            <a:ext cx="11548872" cy="548640"/>
          </a:xfrm>
          <a:prstGeom prst="rect">
            <a:avLst/>
          </a:prstGeom>
          <a:solidFill>
            <a:srgbClr val="EEF4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3"/>
          <p:cNvSpPr/>
          <p:nvPr/>
        </p:nvSpPr>
        <p:spPr>
          <a:xfrm>
            <a:off x="402336" y="4069080"/>
            <a:ext cx="530352" cy="384048"/>
          </a:xfrm>
          <a:prstGeom prst="rect">
            <a:avLst/>
          </a:prstGeom>
          <a:solidFill>
            <a:srgbClr val="002147"/>
          </a:solidFill>
          <a:ln w="12700" cap="flat" cmpd="sng">
            <a:solidFill>
              <a:srgbClr val="00214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3"/>
          <p:cNvSpPr/>
          <p:nvPr/>
        </p:nvSpPr>
        <p:spPr>
          <a:xfrm>
            <a:off x="402336" y="4069080"/>
            <a:ext cx="530352" cy="38404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EST</a:t>
            </a:r>
            <a:endParaRPr sz="1000" b="0" i="0" u="none" strike="noStrike" cap="none">
              <a:solidFill>
                <a:schemeClr val="dk1"/>
              </a:solidFill>
              <a:latin typeface="Calibri"/>
              <a:ea typeface="Calibri"/>
              <a:cs typeface="Calibri"/>
              <a:sym typeface="Calibri"/>
            </a:endParaRPr>
          </a:p>
        </p:txBody>
      </p:sp>
      <p:sp>
        <p:nvSpPr>
          <p:cNvPr id="177" name="Google Shape;177;p3"/>
          <p:cNvSpPr/>
          <p:nvPr/>
        </p:nvSpPr>
        <p:spPr>
          <a:xfrm>
            <a:off x="1060704" y="4087368"/>
            <a:ext cx="164592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100"/>
              <a:buFont typeface="Montserrat"/>
              <a:buNone/>
            </a:pPr>
            <a:r>
              <a:rPr lang="en-US" sz="1100" b="1" i="0" u="none" strike="noStrike" cap="none">
                <a:solidFill>
                  <a:srgbClr val="002147"/>
                </a:solidFill>
                <a:latin typeface="Montserrat"/>
                <a:ea typeface="Montserrat"/>
                <a:cs typeface="Montserrat"/>
                <a:sym typeface="Montserrat"/>
              </a:rPr>
              <a:t>Esteem</a:t>
            </a:r>
            <a:endParaRPr sz="1100" b="0" i="0" u="none" strike="noStrike" cap="none">
              <a:solidFill>
                <a:schemeClr val="dk1"/>
              </a:solidFill>
              <a:latin typeface="Calibri"/>
              <a:ea typeface="Calibri"/>
              <a:cs typeface="Calibri"/>
              <a:sym typeface="Calibri"/>
            </a:endParaRPr>
          </a:p>
        </p:txBody>
      </p:sp>
      <p:sp>
        <p:nvSpPr>
          <p:cNvPr id="178" name="Google Shape;178;p3"/>
          <p:cNvSpPr/>
          <p:nvPr/>
        </p:nvSpPr>
        <p:spPr>
          <a:xfrm>
            <a:off x="2798064" y="4041648"/>
            <a:ext cx="3547872"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1" u="none" strike="noStrike" cap="none">
                <a:solidFill>
                  <a:srgbClr val="4D4D4D"/>
                </a:solidFill>
                <a:latin typeface="Calibri"/>
                <a:ea typeface="Calibri"/>
                <a:cs typeface="Calibri"/>
                <a:sym typeface="Calibri"/>
              </a:rPr>
              <a:t>Does the institutions name carry weight, and do students feel proud of it?</a:t>
            </a:r>
            <a:endParaRPr sz="1000" b="0" i="0" u="none" strike="noStrike" cap="none">
              <a:solidFill>
                <a:schemeClr val="dk1"/>
              </a:solidFill>
              <a:latin typeface="Calibri"/>
              <a:ea typeface="Calibri"/>
              <a:cs typeface="Calibri"/>
              <a:sym typeface="Calibri"/>
            </a:endParaRPr>
          </a:p>
        </p:txBody>
      </p:sp>
      <p:sp>
        <p:nvSpPr>
          <p:cNvPr id="179" name="Google Shape;179;p3"/>
          <p:cNvSpPr/>
          <p:nvPr/>
        </p:nvSpPr>
        <p:spPr>
          <a:xfrm>
            <a:off x="6437376" y="4069080"/>
            <a:ext cx="859536" cy="384048"/>
          </a:xfrm>
          <a:prstGeom prst="rect">
            <a:avLst/>
          </a:prstGeom>
          <a:solidFill>
            <a:srgbClr val="FFEB9C"/>
          </a:solidFill>
          <a:ln w="12700" cap="flat" cmpd="sng">
            <a:solidFill>
              <a:srgbClr val="FFEB9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3"/>
          <p:cNvSpPr/>
          <p:nvPr/>
        </p:nvSpPr>
        <p:spPr>
          <a:xfrm>
            <a:off x="6437376" y="4069080"/>
            <a:ext cx="859536" cy="38404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400"/>
              <a:buFont typeface="Montserrat"/>
              <a:buNone/>
            </a:pPr>
            <a:r>
              <a:rPr lang="en-US" sz="1400" b="1" i="0" u="none" strike="noStrike" cap="none">
                <a:solidFill>
                  <a:srgbClr val="7D6608"/>
                </a:solidFill>
                <a:latin typeface="Montserrat"/>
                <a:ea typeface="Montserrat"/>
                <a:cs typeface="Montserrat"/>
                <a:sym typeface="Montserrat"/>
              </a:rPr>
              <a:t>6.7</a:t>
            </a:r>
            <a:endParaRPr sz="1400" b="0" i="0" u="none" strike="noStrike" cap="none">
              <a:solidFill>
                <a:schemeClr val="dk1"/>
              </a:solidFill>
              <a:latin typeface="Calibri"/>
              <a:ea typeface="Calibri"/>
              <a:cs typeface="Calibri"/>
              <a:sym typeface="Calibri"/>
            </a:endParaRPr>
          </a:p>
        </p:txBody>
      </p:sp>
      <p:sp>
        <p:nvSpPr>
          <p:cNvPr id="181" name="Google Shape;181;p3"/>
          <p:cNvSpPr/>
          <p:nvPr/>
        </p:nvSpPr>
        <p:spPr>
          <a:xfrm>
            <a:off x="7406640" y="4041648"/>
            <a:ext cx="1344168"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900"/>
              <a:buFont typeface="Calibri"/>
              <a:buNone/>
            </a:pPr>
            <a:r>
              <a:rPr lang="en-US" sz="900" b="0" i="0" u="none" strike="noStrike" cap="none">
                <a:solidFill>
                  <a:srgbClr val="4D4D4D"/>
                </a:solidFill>
                <a:latin typeface="Calibri"/>
                <a:ea typeface="Calibri"/>
                <a:cs typeface="Calibri"/>
                <a:sym typeface="Calibri"/>
              </a:rPr>
              <a:t>High Evidence</a:t>
            </a:r>
            <a:endParaRPr sz="900" b="0" i="0" u="none" strike="noStrike" cap="none">
              <a:solidFill>
                <a:schemeClr val="dk1"/>
              </a:solidFill>
              <a:latin typeface="Calibri"/>
              <a:ea typeface="Calibri"/>
              <a:cs typeface="Calibri"/>
              <a:sym typeface="Calibri"/>
            </a:endParaRPr>
          </a:p>
        </p:txBody>
      </p:sp>
      <p:sp>
        <p:nvSpPr>
          <p:cNvPr id="182" name="Google Shape;182;p3"/>
          <p:cNvSpPr/>
          <p:nvPr/>
        </p:nvSpPr>
        <p:spPr>
          <a:xfrm>
            <a:off x="8823960" y="4041648"/>
            <a:ext cx="292608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Genuine pride among current students, partially constrained by middle-of-pack standing in international rankings.</a:t>
            </a:r>
            <a:endParaRPr sz="1000" b="0" i="0" u="none" strike="noStrike" cap="none">
              <a:solidFill>
                <a:schemeClr val="dk1"/>
              </a:solidFill>
              <a:latin typeface="Calibri"/>
              <a:ea typeface="Calibri"/>
              <a:cs typeface="Calibri"/>
              <a:sym typeface="Calibri"/>
            </a:endParaRPr>
          </a:p>
        </p:txBody>
      </p:sp>
      <p:sp>
        <p:nvSpPr>
          <p:cNvPr id="183" name="Google Shape;183;p3"/>
          <p:cNvSpPr/>
          <p:nvPr/>
        </p:nvSpPr>
        <p:spPr>
          <a:xfrm>
            <a:off x="365760" y="4544568"/>
            <a:ext cx="11548872" cy="548640"/>
          </a:xfrm>
          <a:prstGeom prst="rect">
            <a:avLst/>
          </a:prstGeom>
          <a:solidFill>
            <a:srgbClr val="FFFFFF"/>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3"/>
          <p:cNvSpPr/>
          <p:nvPr/>
        </p:nvSpPr>
        <p:spPr>
          <a:xfrm>
            <a:off x="402336" y="4617720"/>
            <a:ext cx="530352" cy="384048"/>
          </a:xfrm>
          <a:prstGeom prst="rect">
            <a:avLst/>
          </a:prstGeom>
          <a:solidFill>
            <a:srgbClr val="002147"/>
          </a:solidFill>
          <a:ln w="12700" cap="flat" cmpd="sng">
            <a:solidFill>
              <a:srgbClr val="00214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3"/>
          <p:cNvSpPr/>
          <p:nvPr/>
        </p:nvSpPr>
        <p:spPr>
          <a:xfrm>
            <a:off x="402336" y="4617720"/>
            <a:ext cx="530352" cy="38404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ETH</a:t>
            </a:r>
            <a:endParaRPr sz="1000" b="0" i="0" u="none" strike="noStrike" cap="none">
              <a:solidFill>
                <a:schemeClr val="dk1"/>
              </a:solidFill>
              <a:latin typeface="Calibri"/>
              <a:ea typeface="Calibri"/>
              <a:cs typeface="Calibri"/>
              <a:sym typeface="Calibri"/>
            </a:endParaRPr>
          </a:p>
        </p:txBody>
      </p:sp>
      <p:sp>
        <p:nvSpPr>
          <p:cNvPr id="186" name="Google Shape;186;p3"/>
          <p:cNvSpPr/>
          <p:nvPr/>
        </p:nvSpPr>
        <p:spPr>
          <a:xfrm>
            <a:off x="1060704" y="4636008"/>
            <a:ext cx="164592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100"/>
              <a:buFont typeface="Montserrat"/>
              <a:buNone/>
            </a:pPr>
            <a:r>
              <a:rPr lang="en-US" sz="1100" b="1" i="0" u="none" strike="noStrike" cap="none">
                <a:solidFill>
                  <a:srgbClr val="002147"/>
                </a:solidFill>
                <a:latin typeface="Montserrat"/>
                <a:ea typeface="Montserrat"/>
                <a:cs typeface="Montserrat"/>
                <a:sym typeface="Montserrat"/>
              </a:rPr>
              <a:t>Ethics</a:t>
            </a:r>
            <a:endParaRPr sz="1100" b="0" i="0" u="none" strike="noStrike" cap="none">
              <a:solidFill>
                <a:schemeClr val="dk1"/>
              </a:solidFill>
              <a:latin typeface="Calibri"/>
              <a:ea typeface="Calibri"/>
              <a:cs typeface="Calibri"/>
              <a:sym typeface="Calibri"/>
            </a:endParaRPr>
          </a:p>
        </p:txBody>
      </p:sp>
      <p:sp>
        <p:nvSpPr>
          <p:cNvPr id="187" name="Google Shape;187;p3"/>
          <p:cNvSpPr/>
          <p:nvPr/>
        </p:nvSpPr>
        <p:spPr>
          <a:xfrm>
            <a:off x="2798064" y="4590288"/>
            <a:ext cx="3547872"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1" u="none" strike="noStrike" cap="none">
                <a:solidFill>
                  <a:srgbClr val="4D4D4D"/>
                </a:solidFill>
                <a:latin typeface="Calibri"/>
                <a:ea typeface="Calibri"/>
                <a:cs typeface="Calibri"/>
                <a:sym typeface="Calibri"/>
              </a:rPr>
              <a:t>Does the institution genuinely care for its students as people?</a:t>
            </a:r>
            <a:endParaRPr sz="1000" b="0" i="0" u="none" strike="noStrike" cap="none">
              <a:solidFill>
                <a:schemeClr val="dk1"/>
              </a:solidFill>
              <a:latin typeface="Calibri"/>
              <a:ea typeface="Calibri"/>
              <a:cs typeface="Calibri"/>
              <a:sym typeface="Calibri"/>
            </a:endParaRPr>
          </a:p>
        </p:txBody>
      </p:sp>
      <p:sp>
        <p:nvSpPr>
          <p:cNvPr id="188" name="Google Shape;188;p3"/>
          <p:cNvSpPr/>
          <p:nvPr/>
        </p:nvSpPr>
        <p:spPr>
          <a:xfrm>
            <a:off x="6437376" y="4617720"/>
            <a:ext cx="859536" cy="384048"/>
          </a:xfrm>
          <a:prstGeom prst="rect">
            <a:avLst/>
          </a:prstGeom>
          <a:solidFill>
            <a:srgbClr val="C6EFCE"/>
          </a:solidFill>
          <a:ln w="12700" cap="flat" cmpd="sng">
            <a:solidFill>
              <a:srgbClr val="C6EFC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3"/>
          <p:cNvSpPr/>
          <p:nvPr/>
        </p:nvSpPr>
        <p:spPr>
          <a:xfrm>
            <a:off x="6437376" y="4617720"/>
            <a:ext cx="859536" cy="38404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1400"/>
              <a:buFont typeface="Montserrat"/>
              <a:buNone/>
            </a:pPr>
            <a:r>
              <a:rPr lang="en-US" sz="1400" b="1" i="0" u="none" strike="noStrike" cap="none">
                <a:solidFill>
                  <a:srgbClr val="276221"/>
                </a:solidFill>
                <a:latin typeface="Montserrat"/>
                <a:ea typeface="Montserrat"/>
                <a:cs typeface="Montserrat"/>
                <a:sym typeface="Montserrat"/>
              </a:rPr>
              <a:t>8.9</a:t>
            </a:r>
            <a:endParaRPr sz="1400" b="0" i="0" u="none" strike="noStrike" cap="none">
              <a:solidFill>
                <a:schemeClr val="dk1"/>
              </a:solidFill>
              <a:latin typeface="Calibri"/>
              <a:ea typeface="Calibri"/>
              <a:cs typeface="Calibri"/>
              <a:sym typeface="Calibri"/>
            </a:endParaRPr>
          </a:p>
        </p:txBody>
      </p:sp>
      <p:sp>
        <p:nvSpPr>
          <p:cNvPr id="190" name="Google Shape;190;p3"/>
          <p:cNvSpPr/>
          <p:nvPr/>
        </p:nvSpPr>
        <p:spPr>
          <a:xfrm>
            <a:off x="7406640" y="4590288"/>
            <a:ext cx="1344168"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900"/>
              <a:buFont typeface="Calibri"/>
              <a:buNone/>
            </a:pPr>
            <a:r>
              <a:rPr lang="en-US" sz="900" b="0" i="0" u="none" strike="noStrike" cap="none">
                <a:solidFill>
                  <a:srgbClr val="4D4D4D"/>
                </a:solidFill>
                <a:latin typeface="Calibri"/>
                <a:ea typeface="Calibri"/>
                <a:cs typeface="Calibri"/>
                <a:sym typeface="Calibri"/>
              </a:rPr>
              <a:t>High Evidence</a:t>
            </a:r>
            <a:endParaRPr sz="900" b="0" i="0" u="none" strike="noStrike" cap="none">
              <a:solidFill>
                <a:schemeClr val="dk1"/>
              </a:solidFill>
              <a:latin typeface="Calibri"/>
              <a:ea typeface="Calibri"/>
              <a:cs typeface="Calibri"/>
              <a:sym typeface="Calibri"/>
            </a:endParaRPr>
          </a:p>
        </p:txBody>
      </p:sp>
      <p:sp>
        <p:nvSpPr>
          <p:cNvPr id="191" name="Google Shape;191;p3"/>
          <p:cNvSpPr/>
          <p:nvPr/>
        </p:nvSpPr>
        <p:spPr>
          <a:xfrm>
            <a:off x="8823960" y="4590288"/>
            <a:ext cx="292608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The strongest dimension. Student welfare and inclusivity are described as a defining institutional capability.</a:t>
            </a:r>
            <a:endParaRPr sz="1000" b="0" i="0" u="none" strike="noStrike" cap="none">
              <a:solidFill>
                <a:schemeClr val="dk1"/>
              </a:solidFill>
              <a:latin typeface="Calibri"/>
              <a:ea typeface="Calibri"/>
              <a:cs typeface="Calibri"/>
              <a:sym typeface="Calibri"/>
            </a:endParaRPr>
          </a:p>
        </p:txBody>
      </p:sp>
      <p:sp>
        <p:nvSpPr>
          <p:cNvPr id="192" name="Google Shape;192;p3"/>
          <p:cNvSpPr/>
          <p:nvPr/>
        </p:nvSpPr>
        <p:spPr>
          <a:xfrm>
            <a:off x="365760" y="5093208"/>
            <a:ext cx="11548872" cy="548640"/>
          </a:xfrm>
          <a:prstGeom prst="rect">
            <a:avLst/>
          </a:prstGeom>
          <a:solidFill>
            <a:srgbClr val="EEF4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3"/>
          <p:cNvSpPr/>
          <p:nvPr/>
        </p:nvSpPr>
        <p:spPr>
          <a:xfrm>
            <a:off x="402336" y="5166360"/>
            <a:ext cx="530352" cy="384048"/>
          </a:xfrm>
          <a:prstGeom prst="rect">
            <a:avLst/>
          </a:prstGeom>
          <a:solidFill>
            <a:srgbClr val="002147"/>
          </a:solidFill>
          <a:ln w="12700" cap="flat" cmpd="sng">
            <a:solidFill>
              <a:srgbClr val="00214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3"/>
          <p:cNvSpPr/>
          <p:nvPr/>
        </p:nvSpPr>
        <p:spPr>
          <a:xfrm>
            <a:off x="402336" y="5166360"/>
            <a:ext cx="530352" cy="38404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CRE</a:t>
            </a:r>
            <a:endParaRPr sz="1000" b="0" i="0" u="none" strike="noStrike" cap="none">
              <a:solidFill>
                <a:schemeClr val="dk1"/>
              </a:solidFill>
              <a:latin typeface="Calibri"/>
              <a:ea typeface="Calibri"/>
              <a:cs typeface="Calibri"/>
              <a:sym typeface="Calibri"/>
            </a:endParaRPr>
          </a:p>
        </p:txBody>
      </p:sp>
      <p:sp>
        <p:nvSpPr>
          <p:cNvPr id="195" name="Google Shape;195;p3"/>
          <p:cNvSpPr/>
          <p:nvPr/>
        </p:nvSpPr>
        <p:spPr>
          <a:xfrm>
            <a:off x="1060704" y="5184648"/>
            <a:ext cx="164592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100"/>
              <a:buFont typeface="Montserrat"/>
              <a:buNone/>
            </a:pPr>
            <a:r>
              <a:rPr lang="en-US" sz="1100" b="1" i="0" u="none" strike="noStrike" cap="none">
                <a:solidFill>
                  <a:srgbClr val="002147"/>
                </a:solidFill>
                <a:latin typeface="Montserrat"/>
                <a:ea typeface="Montserrat"/>
                <a:cs typeface="Montserrat"/>
                <a:sym typeface="Montserrat"/>
              </a:rPr>
              <a:t>Creativity</a:t>
            </a:r>
            <a:endParaRPr sz="1100" b="0" i="0" u="none" strike="noStrike" cap="none">
              <a:solidFill>
                <a:schemeClr val="dk1"/>
              </a:solidFill>
              <a:latin typeface="Calibri"/>
              <a:ea typeface="Calibri"/>
              <a:cs typeface="Calibri"/>
              <a:sym typeface="Calibri"/>
            </a:endParaRPr>
          </a:p>
        </p:txBody>
      </p:sp>
      <p:sp>
        <p:nvSpPr>
          <p:cNvPr id="196" name="Google Shape;196;p3"/>
          <p:cNvSpPr/>
          <p:nvPr/>
        </p:nvSpPr>
        <p:spPr>
          <a:xfrm>
            <a:off x="2798064" y="5138928"/>
            <a:ext cx="3547872"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1" u="none" strike="noStrike" cap="none">
                <a:solidFill>
                  <a:srgbClr val="4D4D4D"/>
                </a:solidFill>
                <a:latin typeface="Calibri"/>
                <a:ea typeface="Calibri"/>
                <a:cs typeface="Calibri"/>
                <a:sym typeface="Calibri"/>
              </a:rPr>
              <a:t>Does study here stretch thinking and inspire original work?</a:t>
            </a:r>
            <a:endParaRPr sz="1000" b="0" i="0" u="none" strike="noStrike" cap="none">
              <a:solidFill>
                <a:schemeClr val="dk1"/>
              </a:solidFill>
              <a:latin typeface="Calibri"/>
              <a:ea typeface="Calibri"/>
              <a:cs typeface="Calibri"/>
              <a:sym typeface="Calibri"/>
            </a:endParaRPr>
          </a:p>
        </p:txBody>
      </p:sp>
      <p:sp>
        <p:nvSpPr>
          <p:cNvPr id="197" name="Google Shape;197;p3"/>
          <p:cNvSpPr/>
          <p:nvPr/>
        </p:nvSpPr>
        <p:spPr>
          <a:xfrm>
            <a:off x="6437376" y="5166360"/>
            <a:ext cx="859536" cy="384048"/>
          </a:xfrm>
          <a:prstGeom prst="rect">
            <a:avLst/>
          </a:prstGeom>
          <a:solidFill>
            <a:srgbClr val="C6EFCE"/>
          </a:solidFill>
          <a:ln w="12700" cap="flat" cmpd="sng">
            <a:solidFill>
              <a:srgbClr val="C6EFC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3"/>
          <p:cNvSpPr/>
          <p:nvPr/>
        </p:nvSpPr>
        <p:spPr>
          <a:xfrm>
            <a:off x="6437376" y="5166360"/>
            <a:ext cx="859536" cy="38404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1400"/>
              <a:buFont typeface="Montserrat"/>
              <a:buNone/>
            </a:pPr>
            <a:r>
              <a:rPr lang="en-US" sz="1400" b="1" i="0" u="none" strike="noStrike" cap="none">
                <a:solidFill>
                  <a:srgbClr val="276221"/>
                </a:solidFill>
                <a:latin typeface="Montserrat"/>
                <a:ea typeface="Montserrat"/>
                <a:cs typeface="Montserrat"/>
                <a:sym typeface="Montserrat"/>
              </a:rPr>
              <a:t>7.9</a:t>
            </a:r>
            <a:endParaRPr sz="1400" b="0" i="0" u="none" strike="noStrike" cap="none">
              <a:solidFill>
                <a:schemeClr val="dk1"/>
              </a:solidFill>
              <a:latin typeface="Calibri"/>
              <a:ea typeface="Calibri"/>
              <a:cs typeface="Calibri"/>
              <a:sym typeface="Calibri"/>
            </a:endParaRPr>
          </a:p>
        </p:txBody>
      </p:sp>
      <p:sp>
        <p:nvSpPr>
          <p:cNvPr id="199" name="Google Shape;199;p3"/>
          <p:cNvSpPr/>
          <p:nvPr/>
        </p:nvSpPr>
        <p:spPr>
          <a:xfrm>
            <a:off x="7406640" y="5138928"/>
            <a:ext cx="1344168"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900"/>
              <a:buFont typeface="Calibri"/>
              <a:buNone/>
            </a:pPr>
            <a:r>
              <a:rPr lang="en-US" sz="900" b="0" i="0" u="none" strike="noStrike" cap="none">
                <a:solidFill>
                  <a:srgbClr val="4D4D4D"/>
                </a:solidFill>
                <a:latin typeface="Calibri"/>
                <a:ea typeface="Calibri"/>
                <a:cs typeface="Calibri"/>
                <a:sym typeface="Calibri"/>
              </a:rPr>
              <a:t>High Evidence</a:t>
            </a:r>
            <a:endParaRPr sz="900" b="0" i="0" u="none" strike="noStrike" cap="none">
              <a:solidFill>
                <a:schemeClr val="dk1"/>
              </a:solidFill>
              <a:latin typeface="Calibri"/>
              <a:ea typeface="Calibri"/>
              <a:cs typeface="Calibri"/>
              <a:sym typeface="Calibri"/>
            </a:endParaRPr>
          </a:p>
        </p:txBody>
      </p:sp>
      <p:sp>
        <p:nvSpPr>
          <p:cNvPr id="200" name="Google Shape;200;p3"/>
          <p:cNvSpPr/>
          <p:nvPr/>
        </p:nvSpPr>
        <p:spPr>
          <a:xfrm>
            <a:off x="8823960" y="5138928"/>
            <a:ext cx="292608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Strong research culture and unique research infrastructure translate into distinctive intellectual stretch for students.</a:t>
            </a:r>
            <a:endParaRPr sz="1000" b="0" i="0" u="none" strike="noStrike" cap="none">
              <a:solidFill>
                <a:schemeClr val="dk1"/>
              </a:solidFill>
              <a:latin typeface="Calibri"/>
              <a:ea typeface="Calibri"/>
              <a:cs typeface="Calibri"/>
              <a:sym typeface="Calibri"/>
            </a:endParaRPr>
          </a:p>
        </p:txBody>
      </p:sp>
      <p:sp>
        <p:nvSpPr>
          <p:cNvPr id="201" name="Google Shape;201;p3"/>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2147"/>
        </a:solidFill>
        <a:effectLst/>
      </p:bgPr>
    </p:bg>
    <p:spTree>
      <p:nvGrpSpPr>
        <p:cNvPr id="1" name="Shape 206"/>
        <p:cNvGrpSpPr/>
        <p:nvPr/>
      </p:nvGrpSpPr>
      <p:grpSpPr>
        <a:xfrm>
          <a:off x="0" y="0"/>
          <a:ext cx="0" cy="0"/>
          <a:chOff x="0" y="0"/>
          <a:chExt cx="0" cy="0"/>
        </a:xfrm>
      </p:grpSpPr>
      <p:pic>
        <p:nvPicPr>
          <p:cNvPr id="207" name="Google Shape;207;p4" descr="/mnt/skills/user/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08" name="Google Shape;208;p4"/>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4"/>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A6A88"/>
              </a:buClr>
              <a:buSzPts val="700"/>
              <a:buFont typeface="Calibri"/>
              <a:buNone/>
            </a:pPr>
            <a:r>
              <a:rPr lang="en-US" sz="700" b="0" i="0" u="none" strike="noStrike" cap="none">
                <a:solidFill>
                  <a:srgbClr val="4A6A8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210" name="Google Shape;210;p4"/>
          <p:cNvSpPr/>
          <p:nvPr/>
        </p:nvSpPr>
        <p:spPr>
          <a:xfrm>
            <a:off x="457200" y="365760"/>
            <a:ext cx="109728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100"/>
              <a:buFont typeface="Montserrat"/>
              <a:buNone/>
            </a:pPr>
            <a:r>
              <a:rPr lang="en-US" sz="1100" b="1" i="0" u="none" strike="noStrike" cap="none">
                <a:solidFill>
                  <a:srgbClr val="00CED1"/>
                </a:solidFill>
                <a:latin typeface="Montserrat"/>
                <a:ea typeface="Montserrat"/>
                <a:cs typeface="Montserrat"/>
                <a:sym typeface="Montserrat"/>
              </a:rPr>
              <a:t>STUDENT EXPERIENCE VERDICT</a:t>
            </a:r>
            <a:endParaRPr sz="1100" b="0" i="0" u="none" strike="noStrike" cap="none">
              <a:solidFill>
                <a:schemeClr val="dk1"/>
              </a:solidFill>
              <a:latin typeface="Calibri"/>
              <a:ea typeface="Calibri"/>
              <a:cs typeface="Calibri"/>
              <a:sym typeface="Calibri"/>
            </a:endParaRPr>
          </a:p>
        </p:txBody>
      </p:sp>
      <p:sp>
        <p:nvSpPr>
          <p:cNvPr id="211" name="Google Shape;211;p4"/>
          <p:cNvSpPr/>
          <p:nvPr/>
        </p:nvSpPr>
        <p:spPr>
          <a:xfrm>
            <a:off x="457200" y="777240"/>
            <a:ext cx="5303520" cy="1280160"/>
          </a:xfrm>
          <a:prstGeom prst="rect">
            <a:avLst/>
          </a:prstGeom>
          <a:solidFill>
            <a:srgbClr val="C6EFCE"/>
          </a:solidFill>
          <a:ln>
            <a:noFill/>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4"/>
          <p:cNvSpPr/>
          <p:nvPr/>
        </p:nvSpPr>
        <p:spPr>
          <a:xfrm>
            <a:off x="457200" y="777240"/>
            <a:ext cx="5303520" cy="12801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5200"/>
              <a:buFont typeface="Montserrat"/>
              <a:buNone/>
            </a:pPr>
            <a:r>
              <a:rPr lang="en-US" sz="5200" b="1" i="0" u="none" strike="noStrike" cap="none">
                <a:solidFill>
                  <a:srgbClr val="FFFFFF"/>
                </a:solidFill>
                <a:latin typeface="Montserrat"/>
                <a:ea typeface="Montserrat"/>
                <a:cs typeface="Montserrat"/>
                <a:sym typeface="Montserrat"/>
              </a:rPr>
              <a:t>STRONG</a:t>
            </a:r>
            <a:endParaRPr sz="5200" b="0" i="0" u="none" strike="noStrike" cap="none">
              <a:solidFill>
                <a:schemeClr val="dk1"/>
              </a:solidFill>
              <a:latin typeface="Calibri"/>
              <a:ea typeface="Calibri"/>
              <a:cs typeface="Calibri"/>
              <a:sym typeface="Calibri"/>
            </a:endParaRPr>
          </a:p>
        </p:txBody>
      </p:sp>
      <p:sp>
        <p:nvSpPr>
          <p:cNvPr id="213" name="Google Shape;213;p4"/>
          <p:cNvSpPr/>
          <p:nvPr/>
        </p:nvSpPr>
        <p:spPr>
          <a:xfrm>
            <a:off x="6035040" y="777240"/>
            <a:ext cx="2194560" cy="1280160"/>
          </a:xfrm>
          <a:prstGeom prst="rect">
            <a:avLst/>
          </a:prstGeom>
          <a:solidFill>
            <a:srgbClr val="001530"/>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4"/>
          <p:cNvSpPr/>
          <p:nvPr/>
        </p:nvSpPr>
        <p:spPr>
          <a:xfrm>
            <a:off x="6035040" y="914400"/>
            <a:ext cx="2194560" cy="2286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CED1"/>
              </a:buClr>
              <a:buSzPts val="1100"/>
              <a:buFont typeface="Montserrat"/>
              <a:buNone/>
            </a:pPr>
            <a:r>
              <a:rPr lang="en-US" sz="1100" b="1" i="0" u="none" strike="noStrike" cap="none">
                <a:solidFill>
                  <a:srgbClr val="00CED1"/>
                </a:solidFill>
                <a:latin typeface="Montserrat"/>
                <a:ea typeface="Montserrat"/>
                <a:cs typeface="Montserrat"/>
                <a:sym typeface="Montserrat"/>
              </a:rPr>
              <a:t>SVI</a:t>
            </a:r>
            <a:endParaRPr sz="1100" b="0" i="0" u="none" strike="noStrike" cap="none">
              <a:solidFill>
                <a:schemeClr val="dk1"/>
              </a:solidFill>
              <a:latin typeface="Calibri"/>
              <a:ea typeface="Calibri"/>
              <a:cs typeface="Calibri"/>
              <a:sym typeface="Calibri"/>
            </a:endParaRPr>
          </a:p>
        </p:txBody>
      </p:sp>
      <p:sp>
        <p:nvSpPr>
          <p:cNvPr id="215" name="Google Shape;215;p4"/>
          <p:cNvSpPr/>
          <p:nvPr/>
        </p:nvSpPr>
        <p:spPr>
          <a:xfrm>
            <a:off x="6035040" y="1097280"/>
            <a:ext cx="2194560" cy="6400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4600"/>
              <a:buFont typeface="Montserrat"/>
              <a:buNone/>
            </a:pPr>
            <a:r>
              <a:rPr lang="en-US" sz="4600" b="1" i="0" u="none" strike="noStrike" cap="none">
                <a:solidFill>
                  <a:srgbClr val="FFFFFF"/>
                </a:solidFill>
                <a:latin typeface="Montserrat"/>
                <a:ea typeface="Montserrat"/>
                <a:cs typeface="Montserrat"/>
                <a:sym typeface="Montserrat"/>
              </a:rPr>
              <a:t>7</a:t>
            </a:r>
            <a:endParaRPr sz="4600" b="0" i="0" u="none" strike="noStrike" cap="none">
              <a:solidFill>
                <a:schemeClr val="dk1"/>
              </a:solidFill>
              <a:latin typeface="Calibri"/>
              <a:ea typeface="Calibri"/>
              <a:cs typeface="Calibri"/>
              <a:sym typeface="Calibri"/>
            </a:endParaRPr>
          </a:p>
        </p:txBody>
      </p:sp>
      <p:sp>
        <p:nvSpPr>
          <p:cNvPr id="216" name="Google Shape;216;p4"/>
          <p:cNvSpPr/>
          <p:nvPr/>
        </p:nvSpPr>
        <p:spPr>
          <a:xfrm>
            <a:off x="6035040" y="1691640"/>
            <a:ext cx="2194560" cy="1828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1100"/>
              <a:buFont typeface="Calibri"/>
              <a:buNone/>
            </a:pPr>
            <a:r>
              <a:rPr lang="en-US" sz="1100" b="0" i="0" u="none" strike="noStrike" cap="none">
                <a:solidFill>
                  <a:srgbClr val="A0B4C8"/>
                </a:solidFill>
                <a:latin typeface="Calibri"/>
                <a:ea typeface="Calibri"/>
                <a:cs typeface="Calibri"/>
                <a:sym typeface="Calibri"/>
              </a:rPr>
              <a:t>/ 10</a:t>
            </a:r>
            <a:endParaRPr sz="1100" b="0" i="0" u="none" strike="noStrike" cap="none">
              <a:solidFill>
                <a:schemeClr val="dk1"/>
              </a:solidFill>
              <a:latin typeface="Calibri"/>
              <a:ea typeface="Calibri"/>
              <a:cs typeface="Calibri"/>
              <a:sym typeface="Calibri"/>
            </a:endParaRPr>
          </a:p>
        </p:txBody>
      </p:sp>
      <p:sp>
        <p:nvSpPr>
          <p:cNvPr id="217" name="Google Shape;217;p4"/>
          <p:cNvSpPr/>
          <p:nvPr/>
        </p:nvSpPr>
        <p:spPr>
          <a:xfrm>
            <a:off x="8503920" y="777240"/>
            <a:ext cx="3383280" cy="1280160"/>
          </a:xfrm>
          <a:prstGeom prst="rect">
            <a:avLst/>
          </a:prstGeom>
          <a:solidFill>
            <a:srgbClr val="001D3D"/>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4"/>
          <p:cNvSpPr/>
          <p:nvPr/>
        </p:nvSpPr>
        <p:spPr>
          <a:xfrm>
            <a:off x="8613648" y="868680"/>
            <a:ext cx="3163824"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Dominant Persona</a:t>
            </a:r>
            <a:endParaRPr sz="1000" b="0" i="0" u="none" strike="noStrike" cap="none">
              <a:solidFill>
                <a:schemeClr val="dk1"/>
              </a:solidFill>
              <a:latin typeface="Calibri"/>
              <a:ea typeface="Calibri"/>
              <a:cs typeface="Calibri"/>
              <a:sym typeface="Calibri"/>
            </a:endParaRPr>
          </a:p>
        </p:txBody>
      </p:sp>
      <p:sp>
        <p:nvSpPr>
          <p:cNvPr id="219" name="Google Shape;219;p4"/>
          <p:cNvSpPr/>
          <p:nvPr/>
        </p:nvSpPr>
        <p:spPr>
          <a:xfrm>
            <a:off x="8613648" y="1115568"/>
            <a:ext cx="3163824"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300"/>
              <a:buFont typeface="Montserrat"/>
              <a:buNone/>
            </a:pPr>
            <a:r>
              <a:rPr lang="en-US" sz="1300" b="1" i="0" u="none" strike="noStrike" cap="none">
                <a:solidFill>
                  <a:srgbClr val="FFFFFF"/>
                </a:solidFill>
                <a:latin typeface="Montserrat"/>
                <a:ea typeface="Montserrat"/>
                <a:cs typeface="Montserrat"/>
                <a:sym typeface="Montserrat"/>
              </a:rPr>
              <a:t>Experience Seeker</a:t>
            </a:r>
            <a:endParaRPr sz="1300" b="0" i="0" u="none" strike="noStrike" cap="none">
              <a:solidFill>
                <a:schemeClr val="dk1"/>
              </a:solidFill>
              <a:latin typeface="Calibri"/>
              <a:ea typeface="Calibri"/>
              <a:cs typeface="Calibri"/>
              <a:sym typeface="Calibri"/>
            </a:endParaRPr>
          </a:p>
        </p:txBody>
      </p:sp>
      <p:sp>
        <p:nvSpPr>
          <p:cNvPr id="220" name="Google Shape;220;p4"/>
          <p:cNvSpPr/>
          <p:nvPr/>
        </p:nvSpPr>
        <p:spPr>
          <a:xfrm>
            <a:off x="8613648" y="1417320"/>
            <a:ext cx="3163824" cy="53035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900"/>
              <a:buFont typeface="Calibri"/>
              <a:buNone/>
            </a:pPr>
            <a:r>
              <a:rPr lang="en-US" sz="900" b="0" i="0" u="none" strike="noStrike" cap="none" dirty="0">
                <a:solidFill>
                  <a:srgbClr val="A0B4C8"/>
                </a:solidFill>
                <a:latin typeface="Calibri"/>
                <a:ea typeface="Calibri"/>
                <a:cs typeface="Calibri"/>
                <a:sym typeface="Calibri"/>
              </a:rPr>
              <a:t>Caerwen most strongly appeals to students who </a:t>
            </a:r>
            <a:r>
              <a:rPr lang="en-US" sz="900" b="0" i="0" u="none" strike="noStrike" cap="none" dirty="0" err="1">
                <a:solidFill>
                  <a:srgbClr val="A0B4C8"/>
                </a:solidFill>
                <a:latin typeface="Calibri"/>
                <a:ea typeface="Calibri"/>
                <a:cs typeface="Calibri"/>
                <a:sym typeface="Calibri"/>
              </a:rPr>
              <a:t>prioritise</a:t>
            </a:r>
            <a:r>
              <a:rPr lang="en-US" sz="900" b="0" i="0" u="none" strike="noStrike" cap="none" dirty="0">
                <a:solidFill>
                  <a:srgbClr val="A0B4C8"/>
                </a:solidFill>
                <a:latin typeface="Calibri"/>
                <a:ea typeface="Calibri"/>
                <a:cs typeface="Calibri"/>
                <a:sym typeface="Calibri"/>
              </a:rPr>
              <a:t> community, environment, and institutional care, with a particularly strong showing on Ethics, Aesthetics, and Creativity.</a:t>
            </a:r>
            <a:endParaRPr sz="900" b="0" i="0" u="none" strike="noStrike" cap="none" dirty="0">
              <a:solidFill>
                <a:schemeClr val="dk1"/>
              </a:solidFill>
              <a:latin typeface="Calibri"/>
              <a:ea typeface="Calibri"/>
              <a:cs typeface="Calibri"/>
              <a:sym typeface="Calibri"/>
            </a:endParaRPr>
          </a:p>
        </p:txBody>
      </p:sp>
      <p:sp>
        <p:nvSpPr>
          <p:cNvPr id="221" name="Google Shape;221;p4"/>
          <p:cNvSpPr/>
          <p:nvPr/>
        </p:nvSpPr>
        <p:spPr>
          <a:xfrm>
            <a:off x="457200" y="2240280"/>
            <a:ext cx="109728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200"/>
              <a:buFont typeface="Montserrat"/>
              <a:buNone/>
            </a:pPr>
            <a:r>
              <a:rPr lang="en-US" sz="1200" b="1" i="0" u="none" strike="noStrike" cap="none">
                <a:solidFill>
                  <a:srgbClr val="00CED1"/>
                </a:solidFill>
                <a:latin typeface="Montserrat"/>
                <a:ea typeface="Montserrat"/>
                <a:cs typeface="Montserrat"/>
                <a:sym typeface="Montserrat"/>
              </a:rPr>
              <a:t>What this means</a:t>
            </a:r>
            <a:endParaRPr sz="1200" b="0" i="0" u="none" strike="noStrike" cap="none">
              <a:solidFill>
                <a:schemeClr val="dk1"/>
              </a:solidFill>
              <a:latin typeface="Calibri"/>
              <a:ea typeface="Calibri"/>
              <a:cs typeface="Calibri"/>
              <a:sym typeface="Calibri"/>
            </a:endParaRPr>
          </a:p>
        </p:txBody>
      </p:sp>
      <p:sp>
        <p:nvSpPr>
          <p:cNvPr id="222" name="Google Shape;222;p4"/>
          <p:cNvSpPr/>
          <p:nvPr/>
        </p:nvSpPr>
        <p:spPr>
          <a:xfrm>
            <a:off x="457200" y="2542032"/>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a:solidFill>
                  <a:srgbClr val="FFFFFF"/>
                </a:solidFill>
                <a:latin typeface="Calibri"/>
                <a:ea typeface="Calibri"/>
                <a:cs typeface="Calibri"/>
                <a:sym typeface="Calibri"/>
              </a:rPr>
              <a:t>The verdict is mechanically driven by SVI 6.95 above the 6.5 floor, with Excellence at 8.3 and Ethics at 8.95 both clearing the 7.0 threshold.</a:t>
            </a:r>
            <a:endParaRPr sz="1200" b="0" i="0" u="none" strike="noStrike" cap="none">
              <a:solidFill>
                <a:schemeClr val="dk1"/>
              </a:solidFill>
              <a:latin typeface="Calibri"/>
              <a:ea typeface="Calibri"/>
              <a:cs typeface="Calibri"/>
              <a:sym typeface="Calibri"/>
            </a:endParaRPr>
          </a:p>
        </p:txBody>
      </p:sp>
      <p:sp>
        <p:nvSpPr>
          <p:cNvPr id="223" name="Google Shape;223;p4"/>
          <p:cNvSpPr/>
          <p:nvPr/>
        </p:nvSpPr>
        <p:spPr>
          <a:xfrm>
            <a:off x="457200" y="3200400"/>
            <a:ext cx="109728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VALUE SPLIT ANALYSIS</a:t>
            </a:r>
            <a:endParaRPr sz="1000" b="0" i="0" u="none" strike="noStrike" cap="none">
              <a:solidFill>
                <a:schemeClr val="dk1"/>
              </a:solidFill>
              <a:latin typeface="Calibri"/>
              <a:ea typeface="Calibri"/>
              <a:cs typeface="Calibri"/>
              <a:sym typeface="Calibri"/>
            </a:endParaRPr>
          </a:p>
        </p:txBody>
      </p:sp>
      <p:sp>
        <p:nvSpPr>
          <p:cNvPr id="224" name="Google Shape;224;p4"/>
          <p:cNvSpPr/>
          <p:nvPr/>
        </p:nvSpPr>
        <p:spPr>
          <a:xfrm>
            <a:off x="457200" y="3410712"/>
            <a:ext cx="11430000"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4"/>
          <p:cNvSpPr/>
          <p:nvPr/>
        </p:nvSpPr>
        <p:spPr>
          <a:xfrm>
            <a:off x="457200" y="3520440"/>
            <a:ext cx="2743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Intrinsic Value</a:t>
            </a:r>
            <a:endParaRPr sz="1100" b="0" i="0" u="none" strike="noStrike" cap="none">
              <a:solidFill>
                <a:schemeClr val="dk1"/>
              </a:solidFill>
              <a:latin typeface="Calibri"/>
              <a:ea typeface="Calibri"/>
              <a:cs typeface="Calibri"/>
              <a:sym typeface="Calibri"/>
            </a:endParaRPr>
          </a:p>
        </p:txBody>
      </p:sp>
      <p:sp>
        <p:nvSpPr>
          <p:cNvPr id="226" name="Google Shape;226;p4"/>
          <p:cNvSpPr/>
          <p:nvPr/>
        </p:nvSpPr>
        <p:spPr>
          <a:xfrm>
            <a:off x="457200" y="3749040"/>
            <a:ext cx="2743200" cy="1828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900"/>
              <a:buFont typeface="Calibri"/>
              <a:buNone/>
            </a:pPr>
            <a:r>
              <a:rPr lang="en-US" sz="900" b="0" i="0" u="none" strike="noStrike" cap="none">
                <a:solidFill>
                  <a:srgbClr val="A0B4C8"/>
                </a:solidFill>
                <a:latin typeface="Calibri"/>
                <a:ea typeface="Calibri"/>
                <a:cs typeface="Calibri"/>
                <a:sym typeface="Calibri"/>
              </a:rPr>
              <a:t>Play | Aesthetics | Ethics | Creativity</a:t>
            </a:r>
            <a:endParaRPr sz="900" b="0" i="0" u="none" strike="noStrike" cap="none">
              <a:solidFill>
                <a:schemeClr val="dk1"/>
              </a:solidFill>
              <a:latin typeface="Calibri"/>
              <a:ea typeface="Calibri"/>
              <a:cs typeface="Calibri"/>
              <a:sym typeface="Calibri"/>
            </a:endParaRPr>
          </a:p>
        </p:txBody>
      </p:sp>
      <p:sp>
        <p:nvSpPr>
          <p:cNvPr id="227" name="Google Shape;227;p4"/>
          <p:cNvSpPr/>
          <p:nvPr/>
        </p:nvSpPr>
        <p:spPr>
          <a:xfrm>
            <a:off x="457200" y="3977640"/>
            <a:ext cx="2606040" cy="292608"/>
          </a:xfrm>
          <a:prstGeom prst="rect">
            <a:avLst/>
          </a:prstGeom>
          <a:solidFill>
            <a:srgbClr val="0015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4"/>
          <p:cNvSpPr/>
          <p:nvPr/>
        </p:nvSpPr>
        <p:spPr>
          <a:xfrm>
            <a:off x="457200" y="3977640"/>
            <a:ext cx="1902409" cy="292608"/>
          </a:xfrm>
          <a:prstGeom prst="rect">
            <a:avLst/>
          </a:prstGeom>
          <a:solidFill>
            <a:srgbClr val="C6EF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4"/>
          <p:cNvSpPr/>
          <p:nvPr/>
        </p:nvSpPr>
        <p:spPr>
          <a:xfrm>
            <a:off x="457200" y="4297680"/>
            <a:ext cx="2606040" cy="27432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EFCE"/>
              </a:buClr>
              <a:buSzPts val="1600"/>
              <a:buFont typeface="Montserrat"/>
              <a:buNone/>
            </a:pPr>
            <a:r>
              <a:rPr lang="en-US" sz="1600" b="1" i="0" u="none" strike="noStrike" cap="none">
                <a:solidFill>
                  <a:srgbClr val="C6EFCE"/>
                </a:solidFill>
                <a:latin typeface="Montserrat"/>
                <a:ea typeface="Montserrat"/>
                <a:cs typeface="Montserrat"/>
                <a:sym typeface="Montserrat"/>
              </a:rPr>
              <a:t>7.3</a:t>
            </a:r>
            <a:endParaRPr sz="1600" b="0" i="0" u="none" strike="noStrike" cap="none">
              <a:solidFill>
                <a:schemeClr val="dk1"/>
              </a:solidFill>
              <a:latin typeface="Calibri"/>
              <a:ea typeface="Calibri"/>
              <a:cs typeface="Calibri"/>
              <a:sym typeface="Calibri"/>
            </a:endParaRPr>
          </a:p>
        </p:txBody>
      </p:sp>
      <p:sp>
        <p:nvSpPr>
          <p:cNvPr id="230" name="Google Shape;230;p4"/>
          <p:cNvSpPr/>
          <p:nvPr/>
        </p:nvSpPr>
        <p:spPr>
          <a:xfrm>
            <a:off x="3337560" y="3520440"/>
            <a:ext cx="2743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Extrinsic Value</a:t>
            </a:r>
            <a:endParaRPr sz="1100" b="0" i="0" u="none" strike="noStrike" cap="none">
              <a:solidFill>
                <a:schemeClr val="dk1"/>
              </a:solidFill>
              <a:latin typeface="Calibri"/>
              <a:ea typeface="Calibri"/>
              <a:cs typeface="Calibri"/>
              <a:sym typeface="Calibri"/>
            </a:endParaRPr>
          </a:p>
        </p:txBody>
      </p:sp>
      <p:sp>
        <p:nvSpPr>
          <p:cNvPr id="231" name="Google Shape;231;p4"/>
          <p:cNvSpPr/>
          <p:nvPr/>
        </p:nvSpPr>
        <p:spPr>
          <a:xfrm>
            <a:off x="3337560" y="3749040"/>
            <a:ext cx="2743200" cy="1828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900"/>
              <a:buFont typeface="Calibri"/>
              <a:buNone/>
            </a:pPr>
            <a:r>
              <a:rPr lang="en-US" sz="900" b="0" i="0" u="none" strike="noStrike" cap="none">
                <a:solidFill>
                  <a:srgbClr val="A0B4C8"/>
                </a:solidFill>
                <a:latin typeface="Calibri"/>
                <a:ea typeface="Calibri"/>
                <a:cs typeface="Calibri"/>
                <a:sym typeface="Calibri"/>
              </a:rPr>
              <a:t>Efficiency | Excellence | Status | Esteem</a:t>
            </a:r>
            <a:endParaRPr sz="900" b="0" i="0" u="none" strike="noStrike" cap="none">
              <a:solidFill>
                <a:schemeClr val="dk1"/>
              </a:solidFill>
              <a:latin typeface="Calibri"/>
              <a:ea typeface="Calibri"/>
              <a:cs typeface="Calibri"/>
              <a:sym typeface="Calibri"/>
            </a:endParaRPr>
          </a:p>
        </p:txBody>
      </p:sp>
      <p:sp>
        <p:nvSpPr>
          <p:cNvPr id="232" name="Google Shape;232;p4"/>
          <p:cNvSpPr/>
          <p:nvPr/>
        </p:nvSpPr>
        <p:spPr>
          <a:xfrm>
            <a:off x="3337560" y="3977640"/>
            <a:ext cx="2606040" cy="292608"/>
          </a:xfrm>
          <a:prstGeom prst="rect">
            <a:avLst/>
          </a:prstGeom>
          <a:solidFill>
            <a:srgbClr val="0015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4"/>
          <p:cNvSpPr/>
          <p:nvPr/>
        </p:nvSpPr>
        <p:spPr>
          <a:xfrm>
            <a:off x="3337560" y="3977640"/>
            <a:ext cx="1719986" cy="292608"/>
          </a:xfrm>
          <a:prstGeom prst="rect">
            <a:avLst/>
          </a:prstGeom>
          <a:solidFill>
            <a:srgbClr val="FFE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4"/>
          <p:cNvSpPr/>
          <p:nvPr/>
        </p:nvSpPr>
        <p:spPr>
          <a:xfrm>
            <a:off x="3337560" y="4297680"/>
            <a:ext cx="2606040" cy="27432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EB9C"/>
              </a:buClr>
              <a:buSzPts val="1600"/>
              <a:buFont typeface="Montserrat"/>
              <a:buNone/>
            </a:pPr>
            <a:r>
              <a:rPr lang="en-US" sz="1600" b="1" i="0" u="none" strike="noStrike" cap="none">
                <a:solidFill>
                  <a:srgbClr val="FFEB9C"/>
                </a:solidFill>
                <a:latin typeface="Montserrat"/>
                <a:ea typeface="Montserrat"/>
                <a:cs typeface="Montserrat"/>
                <a:sym typeface="Montserrat"/>
              </a:rPr>
              <a:t>6.6</a:t>
            </a:r>
            <a:endParaRPr sz="1600" b="0" i="0" u="none" strike="noStrike" cap="none">
              <a:solidFill>
                <a:schemeClr val="dk1"/>
              </a:solidFill>
              <a:latin typeface="Calibri"/>
              <a:ea typeface="Calibri"/>
              <a:cs typeface="Calibri"/>
              <a:sym typeface="Calibri"/>
            </a:endParaRPr>
          </a:p>
        </p:txBody>
      </p:sp>
      <p:sp>
        <p:nvSpPr>
          <p:cNvPr id="235" name="Google Shape;235;p4"/>
          <p:cNvSpPr/>
          <p:nvPr/>
        </p:nvSpPr>
        <p:spPr>
          <a:xfrm>
            <a:off x="6217920" y="3520440"/>
            <a:ext cx="2743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Self-Oriented</a:t>
            </a:r>
            <a:endParaRPr sz="1100" b="0" i="0" u="none" strike="noStrike" cap="none">
              <a:solidFill>
                <a:schemeClr val="dk1"/>
              </a:solidFill>
              <a:latin typeface="Calibri"/>
              <a:ea typeface="Calibri"/>
              <a:cs typeface="Calibri"/>
              <a:sym typeface="Calibri"/>
            </a:endParaRPr>
          </a:p>
        </p:txBody>
      </p:sp>
      <p:sp>
        <p:nvSpPr>
          <p:cNvPr id="236" name="Google Shape;236;p4"/>
          <p:cNvSpPr/>
          <p:nvPr/>
        </p:nvSpPr>
        <p:spPr>
          <a:xfrm>
            <a:off x="6217920" y="3749040"/>
            <a:ext cx="2743200" cy="1828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900"/>
              <a:buFont typeface="Calibri"/>
              <a:buNone/>
            </a:pPr>
            <a:r>
              <a:rPr lang="en-US" sz="900" b="0" i="0" u="none" strike="noStrike" cap="none">
                <a:solidFill>
                  <a:srgbClr val="A0B4C8"/>
                </a:solidFill>
                <a:latin typeface="Calibri"/>
                <a:ea typeface="Calibri"/>
                <a:cs typeface="Calibri"/>
                <a:sym typeface="Calibri"/>
              </a:rPr>
              <a:t>Efficiency | Excellence | Play | Aesthetics</a:t>
            </a:r>
            <a:endParaRPr sz="900" b="0" i="0" u="none" strike="noStrike" cap="none">
              <a:solidFill>
                <a:schemeClr val="dk1"/>
              </a:solidFill>
              <a:latin typeface="Calibri"/>
              <a:ea typeface="Calibri"/>
              <a:cs typeface="Calibri"/>
              <a:sym typeface="Calibri"/>
            </a:endParaRPr>
          </a:p>
        </p:txBody>
      </p:sp>
      <p:sp>
        <p:nvSpPr>
          <p:cNvPr id="237" name="Google Shape;237;p4"/>
          <p:cNvSpPr/>
          <p:nvPr/>
        </p:nvSpPr>
        <p:spPr>
          <a:xfrm>
            <a:off x="6217920" y="3977640"/>
            <a:ext cx="2606040" cy="292608"/>
          </a:xfrm>
          <a:prstGeom prst="rect">
            <a:avLst/>
          </a:prstGeom>
          <a:solidFill>
            <a:srgbClr val="0015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4"/>
          <p:cNvSpPr/>
          <p:nvPr/>
        </p:nvSpPr>
        <p:spPr>
          <a:xfrm>
            <a:off x="6217920" y="3977640"/>
            <a:ext cx="1511503" cy="292608"/>
          </a:xfrm>
          <a:prstGeom prst="rect">
            <a:avLst/>
          </a:prstGeom>
          <a:solidFill>
            <a:srgbClr val="FFE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4"/>
          <p:cNvSpPr/>
          <p:nvPr/>
        </p:nvSpPr>
        <p:spPr>
          <a:xfrm>
            <a:off x="6217920" y="4297680"/>
            <a:ext cx="2606040" cy="27432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EB9C"/>
              </a:buClr>
              <a:buSzPts val="1600"/>
              <a:buFont typeface="Montserrat"/>
              <a:buNone/>
            </a:pPr>
            <a:r>
              <a:rPr lang="en-US" sz="1600" b="1" i="0" u="none" strike="noStrike" cap="none">
                <a:solidFill>
                  <a:srgbClr val="FFEB9C"/>
                </a:solidFill>
                <a:latin typeface="Montserrat"/>
                <a:ea typeface="Montserrat"/>
                <a:cs typeface="Montserrat"/>
                <a:sym typeface="Montserrat"/>
              </a:rPr>
              <a:t>5.8</a:t>
            </a:r>
            <a:endParaRPr sz="1600" b="0" i="0" u="none" strike="noStrike" cap="none">
              <a:solidFill>
                <a:schemeClr val="dk1"/>
              </a:solidFill>
              <a:latin typeface="Calibri"/>
              <a:ea typeface="Calibri"/>
              <a:cs typeface="Calibri"/>
              <a:sym typeface="Calibri"/>
            </a:endParaRPr>
          </a:p>
        </p:txBody>
      </p:sp>
      <p:sp>
        <p:nvSpPr>
          <p:cNvPr id="240" name="Google Shape;240;p4"/>
          <p:cNvSpPr/>
          <p:nvPr/>
        </p:nvSpPr>
        <p:spPr>
          <a:xfrm>
            <a:off x="9098280" y="3520440"/>
            <a:ext cx="2743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Other-Oriented</a:t>
            </a:r>
            <a:endParaRPr sz="1100" b="0" i="0" u="none" strike="noStrike" cap="none">
              <a:solidFill>
                <a:schemeClr val="dk1"/>
              </a:solidFill>
              <a:latin typeface="Calibri"/>
              <a:ea typeface="Calibri"/>
              <a:cs typeface="Calibri"/>
              <a:sym typeface="Calibri"/>
            </a:endParaRPr>
          </a:p>
        </p:txBody>
      </p:sp>
      <p:sp>
        <p:nvSpPr>
          <p:cNvPr id="241" name="Google Shape;241;p4"/>
          <p:cNvSpPr/>
          <p:nvPr/>
        </p:nvSpPr>
        <p:spPr>
          <a:xfrm>
            <a:off x="9098280" y="3749040"/>
            <a:ext cx="2743200" cy="1828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900"/>
              <a:buFont typeface="Calibri"/>
              <a:buNone/>
            </a:pPr>
            <a:r>
              <a:rPr lang="en-US" sz="900" b="0" i="0" u="none" strike="noStrike" cap="none">
                <a:solidFill>
                  <a:srgbClr val="A0B4C8"/>
                </a:solidFill>
                <a:latin typeface="Calibri"/>
                <a:ea typeface="Calibri"/>
                <a:cs typeface="Calibri"/>
                <a:sym typeface="Calibri"/>
              </a:rPr>
              <a:t>Status | Esteem | Ethics | Creativity</a:t>
            </a:r>
            <a:endParaRPr sz="900" b="0" i="0" u="none" strike="noStrike" cap="none">
              <a:solidFill>
                <a:schemeClr val="dk1"/>
              </a:solidFill>
              <a:latin typeface="Calibri"/>
              <a:ea typeface="Calibri"/>
              <a:cs typeface="Calibri"/>
              <a:sym typeface="Calibri"/>
            </a:endParaRPr>
          </a:p>
        </p:txBody>
      </p:sp>
      <p:sp>
        <p:nvSpPr>
          <p:cNvPr id="242" name="Google Shape;242;p4"/>
          <p:cNvSpPr/>
          <p:nvPr/>
        </p:nvSpPr>
        <p:spPr>
          <a:xfrm>
            <a:off x="9098280" y="3977640"/>
            <a:ext cx="2606040" cy="292608"/>
          </a:xfrm>
          <a:prstGeom prst="rect">
            <a:avLst/>
          </a:prstGeom>
          <a:solidFill>
            <a:srgbClr val="0015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4"/>
          <p:cNvSpPr/>
          <p:nvPr/>
        </p:nvSpPr>
        <p:spPr>
          <a:xfrm>
            <a:off x="9098280" y="3977640"/>
            <a:ext cx="2110892" cy="292608"/>
          </a:xfrm>
          <a:prstGeom prst="rect">
            <a:avLst/>
          </a:prstGeom>
          <a:solidFill>
            <a:srgbClr val="C6EF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4"/>
          <p:cNvSpPr/>
          <p:nvPr/>
        </p:nvSpPr>
        <p:spPr>
          <a:xfrm>
            <a:off x="9098280" y="4297680"/>
            <a:ext cx="2606040" cy="27432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EFCE"/>
              </a:buClr>
              <a:buSzPts val="1600"/>
              <a:buFont typeface="Montserrat"/>
              <a:buNone/>
            </a:pPr>
            <a:r>
              <a:rPr lang="en-US" sz="1600" b="1" i="0" u="none" strike="noStrike" cap="none">
                <a:solidFill>
                  <a:srgbClr val="C6EFCE"/>
                </a:solidFill>
                <a:latin typeface="Montserrat"/>
                <a:ea typeface="Montserrat"/>
                <a:cs typeface="Montserrat"/>
                <a:sym typeface="Montserrat"/>
              </a:rPr>
              <a:t>8.1</a:t>
            </a:r>
            <a:endParaRPr sz="1600" b="0" i="0" u="none" strike="noStrike" cap="none">
              <a:solidFill>
                <a:schemeClr val="dk1"/>
              </a:solidFill>
              <a:latin typeface="Calibri"/>
              <a:ea typeface="Calibri"/>
              <a:cs typeface="Calibri"/>
              <a:sym typeface="Calibri"/>
            </a:endParaRPr>
          </a:p>
        </p:txBody>
      </p:sp>
      <p:sp>
        <p:nvSpPr>
          <p:cNvPr id="245" name="Google Shape;245;p4"/>
          <p:cNvSpPr/>
          <p:nvPr/>
        </p:nvSpPr>
        <p:spPr>
          <a:xfrm>
            <a:off x="457200" y="4754880"/>
            <a:ext cx="11457432" cy="914400"/>
          </a:xfrm>
          <a:prstGeom prst="rect">
            <a:avLst/>
          </a:prstGeom>
          <a:solidFill>
            <a:srgbClr val="001530"/>
          </a:solidFill>
          <a:ln w="12700" cap="flat" cmpd="sng">
            <a:solidFill>
              <a:srgbClr val="FFBF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4"/>
          <p:cNvSpPr/>
          <p:nvPr/>
        </p:nvSpPr>
        <p:spPr>
          <a:xfrm>
            <a:off x="457200" y="4754880"/>
            <a:ext cx="73152" cy="9144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4"/>
          <p:cNvSpPr/>
          <p:nvPr/>
        </p:nvSpPr>
        <p:spPr>
          <a:xfrm>
            <a:off x="685800" y="4828032"/>
            <a:ext cx="1106424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Calibri"/>
              <a:buNone/>
            </a:pPr>
            <a:r>
              <a:rPr lang="en-US" sz="1100" b="0" i="0" u="none" strike="noStrike" cap="none" dirty="0">
                <a:solidFill>
                  <a:srgbClr val="FFFFFF"/>
                </a:solidFill>
                <a:latin typeface="Calibri"/>
                <a:ea typeface="Calibri"/>
                <a:cs typeface="Calibri"/>
                <a:sym typeface="Calibri"/>
              </a:rPr>
              <a:t>A Student Value Index of 7.0 places Caerwen in the upper band of student-facing value delivery, anchored by exceptional Excellence, Status, Ethics, and Creativity scores.</a:t>
            </a:r>
            <a:endParaRPr sz="1100" b="0" i="0" u="none" strike="noStrike" cap="none" dirty="0">
              <a:solidFill>
                <a:schemeClr val="dk1"/>
              </a:solidFill>
              <a:latin typeface="Calibri"/>
              <a:ea typeface="Calibri"/>
              <a:cs typeface="Calibri"/>
              <a:sym typeface="Calibri"/>
            </a:endParaRPr>
          </a:p>
        </p:txBody>
      </p:sp>
      <p:sp>
        <p:nvSpPr>
          <p:cNvPr id="248" name="Google Shape;248;p4"/>
          <p:cNvSpPr/>
          <p:nvPr/>
        </p:nvSpPr>
        <p:spPr>
          <a:xfrm>
            <a:off x="457200" y="5806440"/>
            <a:ext cx="11365992" cy="41148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A0B4C8"/>
              </a:buClr>
              <a:buSzPts val="900"/>
              <a:buFont typeface="Calibri"/>
              <a:buNone/>
            </a:pPr>
            <a:r>
              <a:rPr lang="en-US" sz="900" b="0" i="1" u="none" strike="noStrike" cap="none">
                <a:solidFill>
                  <a:srgbClr val="A0B4C8"/>
                </a:solidFill>
                <a:latin typeface="Calibri"/>
                <a:ea typeface="Calibri"/>
                <a:cs typeface="Calibri"/>
                <a:sym typeface="Calibri"/>
              </a:rPr>
              <a:t>Methodology note: dimension scores and the overall verdict are produced by the published Blairgowrie Student Value Model methodology applied without post-hoc adjustment. Sentiment-based scoring on publicly available reviews carries inherent confidence bounds; dimensions with fewer than five fragments are flagged Low Evidence and down-weighted in the SVI calculation.</a:t>
            </a:r>
            <a:endParaRPr sz="900" b="0" i="0" u="none" strike="noStrike" cap="none">
              <a:solidFill>
                <a:schemeClr val="dk1"/>
              </a:solidFill>
              <a:latin typeface="Calibri"/>
              <a:ea typeface="Calibri"/>
              <a:cs typeface="Calibri"/>
              <a:sym typeface="Calibri"/>
            </a:endParaRPr>
          </a:p>
        </p:txBody>
      </p:sp>
      <p:sp>
        <p:nvSpPr>
          <p:cNvPr id="249" name="Google Shape;249;p4"/>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2F6FA"/>
        </a:solidFill>
        <a:effectLst/>
      </p:bgPr>
    </p:bg>
    <p:spTree>
      <p:nvGrpSpPr>
        <p:cNvPr id="1" name="Shape 254"/>
        <p:cNvGrpSpPr/>
        <p:nvPr/>
      </p:nvGrpSpPr>
      <p:grpSpPr>
        <a:xfrm>
          <a:off x="0" y="0"/>
          <a:ext cx="0" cy="0"/>
          <a:chOff x="0" y="0"/>
          <a:chExt cx="0" cy="0"/>
        </a:xfrm>
      </p:grpSpPr>
      <p:sp>
        <p:nvSpPr>
          <p:cNvPr id="255" name="Google Shape;255;p5"/>
          <p:cNvSpPr/>
          <p:nvPr/>
        </p:nvSpPr>
        <p:spPr>
          <a:xfrm>
            <a:off x="365760" y="164592"/>
            <a:ext cx="7315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DIMENSION 1 OF 8  ,  DEEP DIVE</a:t>
            </a:r>
            <a:endParaRPr sz="1000" b="0" i="0" u="none" strike="noStrike" cap="none">
              <a:solidFill>
                <a:schemeClr val="dk1"/>
              </a:solidFill>
              <a:latin typeface="Calibri"/>
              <a:ea typeface="Calibri"/>
              <a:cs typeface="Calibri"/>
              <a:sym typeface="Calibri"/>
            </a:endParaRPr>
          </a:p>
        </p:txBody>
      </p:sp>
      <p:pic>
        <p:nvPicPr>
          <p:cNvPr id="256" name="Google Shape;256;p5"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57" name="Google Shape;257;p5"/>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5"/>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259" name="Google Shape;259;p5"/>
          <p:cNvSpPr/>
          <p:nvPr/>
        </p:nvSpPr>
        <p:spPr>
          <a:xfrm>
            <a:off x="0" y="0"/>
            <a:ext cx="3931920"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5"/>
          <p:cNvSpPr/>
          <p:nvPr/>
        </p:nvSpPr>
        <p:spPr>
          <a:xfrm>
            <a:off x="274320" y="438912"/>
            <a:ext cx="658368" cy="65836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5"/>
          <p:cNvSpPr/>
          <p:nvPr/>
        </p:nvSpPr>
        <p:spPr>
          <a:xfrm>
            <a:off x="274320" y="438912"/>
            <a:ext cx="658368" cy="65836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2147"/>
              </a:buClr>
              <a:buSzPts val="1400"/>
              <a:buFont typeface="Montserrat"/>
              <a:buNone/>
            </a:pPr>
            <a:r>
              <a:rPr lang="en-US" sz="1400" b="1" i="0" u="none" strike="noStrike" cap="none">
                <a:solidFill>
                  <a:srgbClr val="002147"/>
                </a:solidFill>
                <a:latin typeface="Montserrat"/>
                <a:ea typeface="Montserrat"/>
                <a:cs typeface="Montserrat"/>
                <a:sym typeface="Montserrat"/>
              </a:rPr>
              <a:t>EFF</a:t>
            </a:r>
            <a:endParaRPr sz="1400" b="0" i="0" u="none" strike="noStrike" cap="none">
              <a:solidFill>
                <a:schemeClr val="dk1"/>
              </a:solidFill>
              <a:latin typeface="Calibri"/>
              <a:ea typeface="Calibri"/>
              <a:cs typeface="Calibri"/>
              <a:sym typeface="Calibri"/>
            </a:endParaRPr>
          </a:p>
        </p:txBody>
      </p:sp>
      <p:sp>
        <p:nvSpPr>
          <p:cNvPr id="262" name="Google Shape;262;p5"/>
          <p:cNvSpPr/>
          <p:nvPr/>
        </p:nvSpPr>
        <p:spPr>
          <a:xfrm>
            <a:off x="1051560" y="475488"/>
            <a:ext cx="274320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2000"/>
              <a:buFont typeface="Montserrat"/>
              <a:buNone/>
            </a:pPr>
            <a:r>
              <a:rPr lang="en-US" sz="2000" b="1" i="0" u="none" strike="noStrike" cap="none">
                <a:solidFill>
                  <a:srgbClr val="FFFFFF"/>
                </a:solidFill>
                <a:latin typeface="Montserrat"/>
                <a:ea typeface="Montserrat"/>
                <a:cs typeface="Montserrat"/>
                <a:sym typeface="Montserrat"/>
              </a:rPr>
              <a:t>Efficiency</a:t>
            </a:r>
            <a:endParaRPr sz="2000" b="0" i="0" u="none" strike="noStrike" cap="none">
              <a:solidFill>
                <a:schemeClr val="dk1"/>
              </a:solidFill>
              <a:latin typeface="Calibri"/>
              <a:ea typeface="Calibri"/>
              <a:cs typeface="Calibri"/>
              <a:sym typeface="Calibri"/>
            </a:endParaRPr>
          </a:p>
        </p:txBody>
      </p:sp>
      <p:sp>
        <p:nvSpPr>
          <p:cNvPr id="263" name="Google Shape;263;p5"/>
          <p:cNvSpPr/>
          <p:nvPr/>
        </p:nvSpPr>
        <p:spPr>
          <a:xfrm>
            <a:off x="274320" y="987552"/>
            <a:ext cx="3429000" cy="43891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Calibri"/>
              <a:buNone/>
            </a:pPr>
            <a:r>
              <a:rPr lang="en-US" sz="1000" b="0" i="1" u="none" strike="noStrike" cap="none">
                <a:solidFill>
                  <a:srgbClr val="00CED1"/>
                </a:solidFill>
                <a:latin typeface="Calibri"/>
                <a:ea typeface="Calibri"/>
                <a:cs typeface="Calibri"/>
                <a:sym typeface="Calibri"/>
              </a:rPr>
              <a:t>Is the experience well-organised and worth what students pay for it?</a:t>
            </a:r>
            <a:endParaRPr sz="1000" b="0" i="0" u="none" strike="noStrike" cap="none">
              <a:solidFill>
                <a:schemeClr val="dk1"/>
              </a:solidFill>
              <a:latin typeface="Calibri"/>
              <a:ea typeface="Calibri"/>
              <a:cs typeface="Calibri"/>
              <a:sym typeface="Calibri"/>
            </a:endParaRPr>
          </a:p>
        </p:txBody>
      </p:sp>
      <p:sp>
        <p:nvSpPr>
          <p:cNvPr id="264" name="Google Shape;264;p5"/>
          <p:cNvSpPr/>
          <p:nvPr/>
        </p:nvSpPr>
        <p:spPr>
          <a:xfrm>
            <a:off x="274320" y="1490472"/>
            <a:ext cx="3108960" cy="18288"/>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5"/>
          <p:cNvSpPr/>
          <p:nvPr/>
        </p:nvSpPr>
        <p:spPr>
          <a:xfrm>
            <a:off x="274320" y="1627632"/>
            <a:ext cx="1645920" cy="1371600"/>
          </a:xfrm>
          <a:prstGeom prst="rect">
            <a:avLst/>
          </a:prstGeom>
          <a:solidFill>
            <a:srgbClr val="FFC7CE"/>
          </a:solidFill>
          <a:ln>
            <a:noFill/>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5"/>
          <p:cNvSpPr/>
          <p:nvPr/>
        </p:nvSpPr>
        <p:spPr>
          <a:xfrm>
            <a:off x="274320" y="1673352"/>
            <a:ext cx="1645920" cy="914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5800"/>
              <a:buFont typeface="Montserrat"/>
              <a:buNone/>
            </a:pPr>
            <a:r>
              <a:rPr lang="en-US" sz="5800" b="1" i="0" u="none" strike="noStrike" cap="none">
                <a:solidFill>
                  <a:srgbClr val="C00000"/>
                </a:solidFill>
                <a:latin typeface="Montserrat"/>
                <a:ea typeface="Montserrat"/>
                <a:cs typeface="Montserrat"/>
                <a:sym typeface="Montserrat"/>
              </a:rPr>
              <a:t>2.5</a:t>
            </a:r>
            <a:endParaRPr sz="5800" b="0" i="0" u="none" strike="noStrike" cap="none">
              <a:solidFill>
                <a:schemeClr val="dk1"/>
              </a:solidFill>
              <a:latin typeface="Calibri"/>
              <a:ea typeface="Calibri"/>
              <a:cs typeface="Calibri"/>
              <a:sym typeface="Calibri"/>
            </a:endParaRPr>
          </a:p>
        </p:txBody>
      </p:sp>
      <p:sp>
        <p:nvSpPr>
          <p:cNvPr id="267" name="Google Shape;267;p5"/>
          <p:cNvSpPr/>
          <p:nvPr/>
        </p:nvSpPr>
        <p:spPr>
          <a:xfrm>
            <a:off x="274320" y="2542032"/>
            <a:ext cx="1645920" cy="25603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1200"/>
              <a:buFont typeface="Calibri"/>
              <a:buNone/>
            </a:pPr>
            <a:r>
              <a:rPr lang="en-US" sz="1200" b="0" i="0" u="none" strike="noStrike" cap="none">
                <a:solidFill>
                  <a:srgbClr val="C00000"/>
                </a:solidFill>
                <a:latin typeface="Calibri"/>
                <a:ea typeface="Calibri"/>
                <a:cs typeface="Calibri"/>
                <a:sym typeface="Calibri"/>
              </a:rPr>
              <a:t>/ 10</a:t>
            </a:r>
            <a:endParaRPr sz="1200" b="0" i="0" u="none" strike="noStrike" cap="none">
              <a:solidFill>
                <a:schemeClr val="dk1"/>
              </a:solidFill>
              <a:latin typeface="Calibri"/>
              <a:ea typeface="Calibri"/>
              <a:cs typeface="Calibri"/>
              <a:sym typeface="Calibri"/>
            </a:endParaRPr>
          </a:p>
        </p:txBody>
      </p:sp>
      <p:sp>
        <p:nvSpPr>
          <p:cNvPr id="268" name="Google Shape;268;p5"/>
          <p:cNvSpPr/>
          <p:nvPr/>
        </p:nvSpPr>
        <p:spPr>
          <a:xfrm>
            <a:off x="2057400" y="1737360"/>
            <a:ext cx="173736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High Evidence</a:t>
            </a:r>
            <a:endParaRPr sz="1000" b="0" i="0" u="none" strike="noStrike" cap="none">
              <a:solidFill>
                <a:schemeClr val="dk1"/>
              </a:solidFill>
              <a:latin typeface="Calibri"/>
              <a:ea typeface="Calibri"/>
              <a:cs typeface="Calibri"/>
              <a:sym typeface="Calibri"/>
            </a:endParaRPr>
          </a:p>
        </p:txBody>
      </p:sp>
      <p:sp>
        <p:nvSpPr>
          <p:cNvPr id="269" name="Google Shape;269;p5"/>
          <p:cNvSpPr/>
          <p:nvPr/>
        </p:nvSpPr>
        <p:spPr>
          <a:xfrm>
            <a:off x="274320" y="3154680"/>
            <a:ext cx="34290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Student experience signal:</a:t>
            </a:r>
            <a:endParaRPr sz="1000" b="0" i="0" u="none" strike="noStrike" cap="none">
              <a:solidFill>
                <a:schemeClr val="dk1"/>
              </a:solidFill>
              <a:latin typeface="Calibri"/>
              <a:ea typeface="Calibri"/>
              <a:cs typeface="Calibri"/>
              <a:sym typeface="Calibri"/>
            </a:endParaRPr>
          </a:p>
        </p:txBody>
      </p:sp>
      <p:sp>
        <p:nvSpPr>
          <p:cNvPr id="270" name="Google Shape;270;p5"/>
          <p:cNvSpPr/>
          <p:nvPr/>
        </p:nvSpPr>
        <p:spPr>
          <a:xfrm>
            <a:off x="274320" y="3383280"/>
            <a:ext cx="34290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1" u="none" strike="noStrike" cap="none">
                <a:solidFill>
                  <a:srgbClr val="FFFFFF"/>
                </a:solidFill>
                <a:latin typeface="Calibri"/>
                <a:ea typeface="Calibri"/>
                <a:cs typeface="Calibri"/>
                <a:sym typeface="Calibri"/>
              </a:rPr>
              <a:t>The single weak dimension. Newly introduced society fees, WiFi reliability, and course-closure anxiety are eroding the value-for-money story.</a:t>
            </a:r>
            <a:endParaRPr sz="1000" b="0" i="0" u="none" strike="noStrike" cap="none">
              <a:solidFill>
                <a:schemeClr val="dk1"/>
              </a:solidFill>
              <a:latin typeface="Calibri"/>
              <a:ea typeface="Calibri"/>
              <a:cs typeface="Calibri"/>
              <a:sym typeface="Calibri"/>
            </a:endParaRPr>
          </a:p>
        </p:txBody>
      </p:sp>
      <p:sp>
        <p:nvSpPr>
          <p:cNvPr id="271" name="Google Shape;271;p5"/>
          <p:cNvSpPr/>
          <p:nvPr/>
        </p:nvSpPr>
        <p:spPr>
          <a:xfrm>
            <a:off x="274320" y="4160520"/>
            <a:ext cx="34290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BF00"/>
              </a:buClr>
              <a:buSzPts val="1000"/>
              <a:buFont typeface="Montserrat"/>
              <a:buNone/>
            </a:pPr>
            <a:r>
              <a:rPr lang="en-US" sz="1000" b="1" i="0" u="none" strike="noStrike" cap="none">
                <a:solidFill>
                  <a:srgbClr val="FFBF00"/>
                </a:solidFill>
                <a:latin typeface="Montserrat"/>
                <a:ea typeface="Montserrat"/>
                <a:cs typeface="Montserrat"/>
                <a:sym typeface="Montserrat"/>
              </a:rPr>
              <a:t>Strategic implication:</a:t>
            </a:r>
            <a:endParaRPr sz="1000" b="0" i="0" u="none" strike="noStrike" cap="none">
              <a:solidFill>
                <a:schemeClr val="dk1"/>
              </a:solidFill>
              <a:latin typeface="Calibri"/>
              <a:ea typeface="Calibri"/>
              <a:cs typeface="Calibri"/>
              <a:sym typeface="Calibri"/>
            </a:endParaRPr>
          </a:p>
        </p:txBody>
      </p:sp>
      <p:sp>
        <p:nvSpPr>
          <p:cNvPr id="272" name="Google Shape;272;p5"/>
          <p:cNvSpPr/>
          <p:nvPr/>
        </p:nvSpPr>
        <p:spPr>
          <a:xfrm>
            <a:off x="274320" y="4389120"/>
            <a:ext cx="3429000" cy="11887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0" u="none" strike="noStrike" cap="none">
                <a:solidFill>
                  <a:srgbClr val="FFFFFF"/>
                </a:solidFill>
                <a:latin typeface="Calibri"/>
                <a:ea typeface="Calibri"/>
                <a:cs typeface="Calibri"/>
                <a:sym typeface="Calibri"/>
              </a:rPr>
              <a:t>Efficiency is the leak in the bucket. The other seven dimensions can carry the proposition for now, but if value-for-money perceptions slide further the Strong verdict will not hold against next survey cycle.</a:t>
            </a:r>
            <a:endParaRPr sz="1000" b="0" i="0" u="none" strike="noStrike" cap="none">
              <a:solidFill>
                <a:schemeClr val="dk1"/>
              </a:solidFill>
              <a:latin typeface="Calibri"/>
              <a:ea typeface="Calibri"/>
              <a:cs typeface="Calibri"/>
              <a:sym typeface="Calibri"/>
            </a:endParaRPr>
          </a:p>
        </p:txBody>
      </p:sp>
      <p:sp>
        <p:nvSpPr>
          <p:cNvPr id="273" name="Google Shape;273;p5"/>
          <p:cNvSpPr/>
          <p:nvPr/>
        </p:nvSpPr>
        <p:spPr>
          <a:xfrm>
            <a:off x="4160520" y="502920"/>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76221"/>
              </a:buClr>
              <a:buSzPts val="1200"/>
              <a:buFont typeface="Montserrat"/>
              <a:buNone/>
            </a:pPr>
            <a:r>
              <a:rPr lang="en-US" sz="1200" b="1" i="0" u="none" strike="noStrike" cap="none">
                <a:solidFill>
                  <a:srgbClr val="276221"/>
                </a:solidFill>
                <a:latin typeface="Montserrat"/>
                <a:ea typeface="Montserrat"/>
                <a:cs typeface="Montserrat"/>
                <a:sym typeface="Montserrat"/>
              </a:rPr>
              <a:t>Positive signals</a:t>
            </a:r>
            <a:endParaRPr sz="1200" b="0" i="0" u="none" strike="noStrike" cap="none">
              <a:solidFill>
                <a:schemeClr val="dk1"/>
              </a:solidFill>
              <a:latin typeface="Calibri"/>
              <a:ea typeface="Calibri"/>
              <a:cs typeface="Calibri"/>
              <a:sym typeface="Calibri"/>
            </a:endParaRPr>
          </a:p>
        </p:txBody>
      </p:sp>
      <p:sp>
        <p:nvSpPr>
          <p:cNvPr id="274" name="Google Shape;274;p5"/>
          <p:cNvSpPr/>
          <p:nvPr/>
        </p:nvSpPr>
        <p:spPr>
          <a:xfrm>
            <a:off x="4160520" y="786384"/>
            <a:ext cx="7680960" cy="27432"/>
          </a:xfrm>
          <a:prstGeom prst="rect">
            <a:avLst/>
          </a:prstGeom>
          <a:solidFill>
            <a:srgbClr val="2762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5"/>
          <p:cNvSpPr/>
          <p:nvPr/>
        </p:nvSpPr>
        <p:spPr>
          <a:xfrm>
            <a:off x="4160520" y="914400"/>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5"/>
          <p:cNvSpPr/>
          <p:nvPr/>
        </p:nvSpPr>
        <p:spPr>
          <a:xfrm>
            <a:off x="4270248" y="960120"/>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Cost-saving initiatives including £2 hot meals, hardship funds, and 24/7 study spaces well-received</a:t>
            </a:r>
            <a:endParaRPr sz="1000" b="0" i="0" u="none" strike="noStrike" cap="none">
              <a:solidFill>
                <a:schemeClr val="dk1"/>
              </a:solidFill>
              <a:latin typeface="Calibri"/>
              <a:ea typeface="Calibri"/>
              <a:cs typeface="Calibri"/>
              <a:sym typeface="Calibri"/>
            </a:endParaRPr>
          </a:p>
        </p:txBody>
      </p:sp>
      <p:sp>
        <p:nvSpPr>
          <p:cNvPr id="277" name="Google Shape;277;p5"/>
          <p:cNvSpPr/>
          <p:nvPr/>
        </p:nvSpPr>
        <p:spPr>
          <a:xfrm>
            <a:off x="4160520" y="1444752"/>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5"/>
          <p:cNvSpPr/>
          <p:nvPr/>
        </p:nvSpPr>
        <p:spPr>
          <a:xfrm>
            <a:off x="4270248" y="1490472"/>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Easy-to-navigate building map and accessible administration cited in StudentCrowd reviews</a:t>
            </a:r>
            <a:endParaRPr sz="1000" b="0" i="0" u="none" strike="noStrike" cap="none">
              <a:solidFill>
                <a:schemeClr val="dk1"/>
              </a:solidFill>
              <a:latin typeface="Calibri"/>
              <a:ea typeface="Calibri"/>
              <a:cs typeface="Calibri"/>
              <a:sym typeface="Calibri"/>
            </a:endParaRPr>
          </a:p>
        </p:txBody>
      </p:sp>
      <p:sp>
        <p:nvSpPr>
          <p:cNvPr id="279" name="Google Shape;279;p5"/>
          <p:cNvSpPr/>
          <p:nvPr/>
        </p:nvSpPr>
        <p:spPr>
          <a:xfrm>
            <a:off x="4160520" y="2203704"/>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00000"/>
              </a:buClr>
              <a:buSzPts val="1200"/>
              <a:buFont typeface="Montserrat"/>
              <a:buNone/>
            </a:pPr>
            <a:r>
              <a:rPr lang="en-US" sz="1200" b="1" i="0" u="none" strike="noStrike" cap="none">
                <a:solidFill>
                  <a:srgbClr val="C00000"/>
                </a:solidFill>
                <a:latin typeface="Montserrat"/>
                <a:ea typeface="Montserrat"/>
                <a:cs typeface="Montserrat"/>
                <a:sym typeface="Montserrat"/>
              </a:rPr>
              <a:t>Negative signals</a:t>
            </a:r>
            <a:endParaRPr sz="1200" b="0" i="0" u="none" strike="noStrike" cap="none">
              <a:solidFill>
                <a:schemeClr val="dk1"/>
              </a:solidFill>
              <a:latin typeface="Calibri"/>
              <a:ea typeface="Calibri"/>
              <a:cs typeface="Calibri"/>
              <a:sym typeface="Calibri"/>
            </a:endParaRPr>
          </a:p>
        </p:txBody>
      </p:sp>
      <p:sp>
        <p:nvSpPr>
          <p:cNvPr id="280" name="Google Shape;280;p5"/>
          <p:cNvSpPr/>
          <p:nvPr/>
        </p:nvSpPr>
        <p:spPr>
          <a:xfrm>
            <a:off x="4160520" y="2478024"/>
            <a:ext cx="7680960" cy="27432"/>
          </a:xfrm>
          <a:prstGeom prst="rect">
            <a:avLst/>
          </a:prstGeom>
          <a:solidFill>
            <a:srgbClr val="C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5"/>
          <p:cNvSpPr/>
          <p:nvPr/>
        </p:nvSpPr>
        <p:spPr>
          <a:xfrm>
            <a:off x="4160520" y="2606040"/>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5"/>
          <p:cNvSpPr/>
          <p:nvPr/>
        </p:nvSpPr>
        <p:spPr>
          <a:xfrm>
            <a:off x="4270248" y="2651760"/>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Student union societies historically free, now moving to a paid membership structure following 2025 funding pressure</a:t>
            </a:r>
            <a:endParaRPr sz="1000" b="0" i="0" u="none" strike="noStrike" cap="none">
              <a:solidFill>
                <a:schemeClr val="dk1"/>
              </a:solidFill>
              <a:latin typeface="Calibri"/>
              <a:ea typeface="Calibri"/>
              <a:cs typeface="Calibri"/>
              <a:sym typeface="Calibri"/>
            </a:endParaRPr>
          </a:p>
        </p:txBody>
      </p:sp>
      <p:sp>
        <p:nvSpPr>
          <p:cNvPr id="283" name="Google Shape;283;p5"/>
          <p:cNvSpPr/>
          <p:nvPr/>
        </p:nvSpPr>
        <p:spPr>
          <a:xfrm>
            <a:off x="4160520" y="3090672"/>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5"/>
          <p:cNvSpPr/>
          <p:nvPr/>
        </p:nvSpPr>
        <p:spPr>
          <a:xfrm>
            <a:off x="4270248" y="3136392"/>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WiFi reliability and dead zones cited repeatedly across StudentCrowd and Whatuni reviews</a:t>
            </a:r>
            <a:endParaRPr sz="1000" b="0" i="0" u="none" strike="noStrike" cap="none">
              <a:solidFill>
                <a:schemeClr val="dk1"/>
              </a:solidFill>
              <a:latin typeface="Calibri"/>
              <a:ea typeface="Calibri"/>
              <a:cs typeface="Calibri"/>
              <a:sym typeface="Calibri"/>
            </a:endParaRPr>
          </a:p>
        </p:txBody>
      </p:sp>
      <p:sp>
        <p:nvSpPr>
          <p:cNvPr id="285" name="Google Shape;285;p5"/>
          <p:cNvSpPr/>
          <p:nvPr/>
        </p:nvSpPr>
        <p:spPr>
          <a:xfrm>
            <a:off x="4160520" y="3575304"/>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5"/>
          <p:cNvSpPr/>
          <p:nvPr/>
        </p:nvSpPr>
        <p:spPr>
          <a:xfrm>
            <a:off x="4270248" y="3621024"/>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Course-closure anxiety surfacing in reviews where students express worry about their own programme being cut</a:t>
            </a:r>
            <a:endParaRPr sz="1000" b="0" i="0" u="none" strike="noStrike" cap="none">
              <a:solidFill>
                <a:schemeClr val="dk1"/>
              </a:solidFill>
              <a:latin typeface="Calibri"/>
              <a:ea typeface="Calibri"/>
              <a:cs typeface="Calibri"/>
              <a:sym typeface="Calibri"/>
            </a:endParaRPr>
          </a:p>
        </p:txBody>
      </p:sp>
      <p:sp>
        <p:nvSpPr>
          <p:cNvPr id="287" name="Google Shape;287;p5"/>
          <p:cNvSpPr/>
          <p:nvPr/>
        </p:nvSpPr>
        <p:spPr>
          <a:xfrm>
            <a:off x="4160520" y="4059936"/>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5"/>
          <p:cNvSpPr/>
          <p:nvPr/>
        </p:nvSpPr>
        <p:spPr>
          <a:xfrm>
            <a:off x="4270248" y="4105656"/>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City facilities limited and shut early, accommodation cost perceived as inflated for space provided</a:t>
            </a:r>
            <a:endParaRPr sz="1000" b="0" i="0" u="none" strike="noStrike" cap="none">
              <a:solidFill>
                <a:schemeClr val="dk1"/>
              </a:solidFill>
              <a:latin typeface="Calibri"/>
              <a:ea typeface="Calibri"/>
              <a:cs typeface="Calibri"/>
              <a:sym typeface="Calibri"/>
            </a:endParaRPr>
          </a:p>
        </p:txBody>
      </p:sp>
      <p:sp>
        <p:nvSpPr>
          <p:cNvPr id="289" name="Google Shape;289;p5"/>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2F6FA"/>
        </a:solidFill>
        <a:effectLst/>
      </p:bgPr>
    </p:bg>
    <p:spTree>
      <p:nvGrpSpPr>
        <p:cNvPr id="1" name="Shape 294"/>
        <p:cNvGrpSpPr/>
        <p:nvPr/>
      </p:nvGrpSpPr>
      <p:grpSpPr>
        <a:xfrm>
          <a:off x="0" y="0"/>
          <a:ext cx="0" cy="0"/>
          <a:chOff x="0" y="0"/>
          <a:chExt cx="0" cy="0"/>
        </a:xfrm>
      </p:grpSpPr>
      <p:sp>
        <p:nvSpPr>
          <p:cNvPr id="295" name="Google Shape;295;p6"/>
          <p:cNvSpPr/>
          <p:nvPr/>
        </p:nvSpPr>
        <p:spPr>
          <a:xfrm>
            <a:off x="365760" y="164592"/>
            <a:ext cx="7315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DIMENSION 2 OF 8  ,  DEEP DIVE</a:t>
            </a:r>
            <a:endParaRPr sz="1000" b="0" i="0" u="none" strike="noStrike" cap="none">
              <a:solidFill>
                <a:schemeClr val="dk1"/>
              </a:solidFill>
              <a:latin typeface="Calibri"/>
              <a:ea typeface="Calibri"/>
              <a:cs typeface="Calibri"/>
              <a:sym typeface="Calibri"/>
            </a:endParaRPr>
          </a:p>
        </p:txBody>
      </p:sp>
      <p:pic>
        <p:nvPicPr>
          <p:cNvPr id="296" name="Google Shape;296;p6"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97" name="Google Shape;297;p6"/>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6"/>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299" name="Google Shape;299;p6"/>
          <p:cNvSpPr/>
          <p:nvPr/>
        </p:nvSpPr>
        <p:spPr>
          <a:xfrm>
            <a:off x="0" y="0"/>
            <a:ext cx="3931920"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6"/>
          <p:cNvSpPr/>
          <p:nvPr/>
        </p:nvSpPr>
        <p:spPr>
          <a:xfrm>
            <a:off x="274320" y="438912"/>
            <a:ext cx="658368" cy="65836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6"/>
          <p:cNvSpPr/>
          <p:nvPr/>
        </p:nvSpPr>
        <p:spPr>
          <a:xfrm>
            <a:off x="274320" y="438912"/>
            <a:ext cx="658368" cy="65836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2147"/>
              </a:buClr>
              <a:buSzPts val="1400"/>
              <a:buFont typeface="Montserrat"/>
              <a:buNone/>
            </a:pPr>
            <a:r>
              <a:rPr lang="en-US" sz="1400" b="1" i="0" u="none" strike="noStrike" cap="none">
                <a:solidFill>
                  <a:srgbClr val="002147"/>
                </a:solidFill>
                <a:latin typeface="Montserrat"/>
                <a:ea typeface="Montserrat"/>
                <a:cs typeface="Montserrat"/>
                <a:sym typeface="Montserrat"/>
              </a:rPr>
              <a:t>EXC</a:t>
            </a:r>
            <a:endParaRPr sz="1400" b="0" i="0" u="none" strike="noStrike" cap="none">
              <a:solidFill>
                <a:schemeClr val="dk1"/>
              </a:solidFill>
              <a:latin typeface="Calibri"/>
              <a:ea typeface="Calibri"/>
              <a:cs typeface="Calibri"/>
              <a:sym typeface="Calibri"/>
            </a:endParaRPr>
          </a:p>
        </p:txBody>
      </p:sp>
      <p:sp>
        <p:nvSpPr>
          <p:cNvPr id="302" name="Google Shape;302;p6"/>
          <p:cNvSpPr/>
          <p:nvPr/>
        </p:nvSpPr>
        <p:spPr>
          <a:xfrm>
            <a:off x="1051560" y="475488"/>
            <a:ext cx="274320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2000"/>
              <a:buFont typeface="Montserrat"/>
              <a:buNone/>
            </a:pPr>
            <a:r>
              <a:rPr lang="en-US" sz="2000" b="1" i="0" u="none" strike="noStrike" cap="none">
                <a:solidFill>
                  <a:srgbClr val="FFFFFF"/>
                </a:solidFill>
                <a:latin typeface="Montserrat"/>
                <a:ea typeface="Montserrat"/>
                <a:cs typeface="Montserrat"/>
                <a:sym typeface="Montserrat"/>
              </a:rPr>
              <a:t>Excellence</a:t>
            </a:r>
            <a:endParaRPr sz="2000" b="0" i="0" u="none" strike="noStrike" cap="none">
              <a:solidFill>
                <a:schemeClr val="dk1"/>
              </a:solidFill>
              <a:latin typeface="Calibri"/>
              <a:ea typeface="Calibri"/>
              <a:cs typeface="Calibri"/>
              <a:sym typeface="Calibri"/>
            </a:endParaRPr>
          </a:p>
        </p:txBody>
      </p:sp>
      <p:sp>
        <p:nvSpPr>
          <p:cNvPr id="303" name="Google Shape;303;p6"/>
          <p:cNvSpPr/>
          <p:nvPr/>
        </p:nvSpPr>
        <p:spPr>
          <a:xfrm>
            <a:off x="274320" y="987552"/>
            <a:ext cx="3429000" cy="43891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Calibri"/>
              <a:buNone/>
            </a:pPr>
            <a:r>
              <a:rPr lang="en-US" sz="1000" b="0" i="1" u="none" strike="noStrike" cap="none">
                <a:solidFill>
                  <a:srgbClr val="00CED1"/>
                </a:solidFill>
                <a:latin typeface="Calibri"/>
                <a:ea typeface="Calibri"/>
                <a:cs typeface="Calibri"/>
                <a:sym typeface="Calibri"/>
              </a:rPr>
              <a:t>Is the teaching genuinely good, and do staff know their subject?</a:t>
            </a:r>
            <a:endParaRPr sz="1000" b="0" i="0" u="none" strike="noStrike" cap="none">
              <a:solidFill>
                <a:schemeClr val="dk1"/>
              </a:solidFill>
              <a:latin typeface="Calibri"/>
              <a:ea typeface="Calibri"/>
              <a:cs typeface="Calibri"/>
              <a:sym typeface="Calibri"/>
            </a:endParaRPr>
          </a:p>
        </p:txBody>
      </p:sp>
      <p:sp>
        <p:nvSpPr>
          <p:cNvPr id="304" name="Google Shape;304;p6"/>
          <p:cNvSpPr/>
          <p:nvPr/>
        </p:nvSpPr>
        <p:spPr>
          <a:xfrm>
            <a:off x="274320" y="1490472"/>
            <a:ext cx="3108960" cy="18288"/>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6"/>
          <p:cNvSpPr/>
          <p:nvPr/>
        </p:nvSpPr>
        <p:spPr>
          <a:xfrm>
            <a:off x="274320" y="1627632"/>
            <a:ext cx="1645920" cy="1371600"/>
          </a:xfrm>
          <a:prstGeom prst="rect">
            <a:avLst/>
          </a:prstGeom>
          <a:solidFill>
            <a:srgbClr val="C6EFCE"/>
          </a:solidFill>
          <a:ln>
            <a:noFill/>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6"/>
          <p:cNvSpPr/>
          <p:nvPr/>
        </p:nvSpPr>
        <p:spPr>
          <a:xfrm>
            <a:off x="274320" y="1673352"/>
            <a:ext cx="1645920" cy="914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5800"/>
              <a:buFont typeface="Montserrat"/>
              <a:buNone/>
            </a:pPr>
            <a:r>
              <a:rPr lang="en-US" sz="5800" b="1" i="0" u="none" strike="noStrike" cap="none">
                <a:solidFill>
                  <a:srgbClr val="276221"/>
                </a:solidFill>
                <a:latin typeface="Montserrat"/>
                <a:ea typeface="Montserrat"/>
                <a:cs typeface="Montserrat"/>
                <a:sym typeface="Montserrat"/>
              </a:rPr>
              <a:t>8.3</a:t>
            </a:r>
            <a:endParaRPr sz="5800" b="0" i="0" u="none" strike="noStrike" cap="none">
              <a:solidFill>
                <a:schemeClr val="dk1"/>
              </a:solidFill>
              <a:latin typeface="Calibri"/>
              <a:ea typeface="Calibri"/>
              <a:cs typeface="Calibri"/>
              <a:sym typeface="Calibri"/>
            </a:endParaRPr>
          </a:p>
        </p:txBody>
      </p:sp>
      <p:sp>
        <p:nvSpPr>
          <p:cNvPr id="307" name="Google Shape;307;p6"/>
          <p:cNvSpPr/>
          <p:nvPr/>
        </p:nvSpPr>
        <p:spPr>
          <a:xfrm>
            <a:off x="274320" y="2542032"/>
            <a:ext cx="1645920" cy="25603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1200"/>
              <a:buFont typeface="Calibri"/>
              <a:buNone/>
            </a:pPr>
            <a:r>
              <a:rPr lang="en-US" sz="1200" b="0" i="0" u="none" strike="noStrike" cap="none">
                <a:solidFill>
                  <a:srgbClr val="276221"/>
                </a:solidFill>
                <a:latin typeface="Calibri"/>
                <a:ea typeface="Calibri"/>
                <a:cs typeface="Calibri"/>
                <a:sym typeface="Calibri"/>
              </a:rPr>
              <a:t>/ 10</a:t>
            </a:r>
            <a:endParaRPr sz="1200" b="0" i="0" u="none" strike="noStrike" cap="none">
              <a:solidFill>
                <a:schemeClr val="dk1"/>
              </a:solidFill>
              <a:latin typeface="Calibri"/>
              <a:ea typeface="Calibri"/>
              <a:cs typeface="Calibri"/>
              <a:sym typeface="Calibri"/>
            </a:endParaRPr>
          </a:p>
        </p:txBody>
      </p:sp>
      <p:sp>
        <p:nvSpPr>
          <p:cNvPr id="308" name="Google Shape;308;p6"/>
          <p:cNvSpPr/>
          <p:nvPr/>
        </p:nvSpPr>
        <p:spPr>
          <a:xfrm>
            <a:off x="2057400" y="1737360"/>
            <a:ext cx="173736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High Evidence</a:t>
            </a:r>
            <a:endParaRPr sz="1000" b="0" i="0" u="none" strike="noStrike" cap="none">
              <a:solidFill>
                <a:schemeClr val="dk1"/>
              </a:solidFill>
              <a:latin typeface="Calibri"/>
              <a:ea typeface="Calibri"/>
              <a:cs typeface="Calibri"/>
              <a:sym typeface="Calibri"/>
            </a:endParaRPr>
          </a:p>
        </p:txBody>
      </p:sp>
      <p:sp>
        <p:nvSpPr>
          <p:cNvPr id="309" name="Google Shape;309;p6"/>
          <p:cNvSpPr/>
          <p:nvPr/>
        </p:nvSpPr>
        <p:spPr>
          <a:xfrm>
            <a:off x="274320" y="3154680"/>
            <a:ext cx="34290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Student experience signal:</a:t>
            </a:r>
            <a:endParaRPr sz="1000" b="0" i="0" u="none" strike="noStrike" cap="none">
              <a:solidFill>
                <a:schemeClr val="dk1"/>
              </a:solidFill>
              <a:latin typeface="Calibri"/>
              <a:ea typeface="Calibri"/>
              <a:cs typeface="Calibri"/>
              <a:sym typeface="Calibri"/>
            </a:endParaRPr>
          </a:p>
        </p:txBody>
      </p:sp>
      <p:sp>
        <p:nvSpPr>
          <p:cNvPr id="310" name="Google Shape;310;p6"/>
          <p:cNvSpPr/>
          <p:nvPr/>
        </p:nvSpPr>
        <p:spPr>
          <a:xfrm>
            <a:off x="274320" y="3383280"/>
            <a:ext cx="34290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1" u="none" strike="noStrike" cap="none">
                <a:solidFill>
                  <a:srgbClr val="FFFFFF"/>
                </a:solidFill>
                <a:latin typeface="Calibri"/>
                <a:ea typeface="Calibri"/>
                <a:cs typeface="Calibri"/>
                <a:sym typeface="Calibri"/>
              </a:rPr>
              <a:t>The teaching proposition is exceptional and externally corroborated across NSS, Whatuni, Complete University Guide, and REF.</a:t>
            </a:r>
            <a:endParaRPr sz="1000" b="0" i="0" u="none" strike="noStrike" cap="none">
              <a:solidFill>
                <a:schemeClr val="dk1"/>
              </a:solidFill>
              <a:latin typeface="Calibri"/>
              <a:ea typeface="Calibri"/>
              <a:cs typeface="Calibri"/>
              <a:sym typeface="Calibri"/>
            </a:endParaRPr>
          </a:p>
        </p:txBody>
      </p:sp>
      <p:sp>
        <p:nvSpPr>
          <p:cNvPr id="311" name="Google Shape;311;p6"/>
          <p:cNvSpPr/>
          <p:nvPr/>
        </p:nvSpPr>
        <p:spPr>
          <a:xfrm>
            <a:off x="274320" y="4160520"/>
            <a:ext cx="34290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BF00"/>
              </a:buClr>
              <a:buSzPts val="1000"/>
              <a:buFont typeface="Montserrat"/>
              <a:buNone/>
            </a:pPr>
            <a:r>
              <a:rPr lang="en-US" sz="1000" b="1" i="0" u="none" strike="noStrike" cap="none">
                <a:solidFill>
                  <a:srgbClr val="FFBF00"/>
                </a:solidFill>
                <a:latin typeface="Montserrat"/>
                <a:ea typeface="Montserrat"/>
                <a:cs typeface="Montserrat"/>
                <a:sym typeface="Montserrat"/>
              </a:rPr>
              <a:t>Strategic implication:</a:t>
            </a:r>
            <a:endParaRPr sz="1000" b="0" i="0" u="none" strike="noStrike" cap="none">
              <a:solidFill>
                <a:schemeClr val="dk1"/>
              </a:solidFill>
              <a:latin typeface="Calibri"/>
              <a:ea typeface="Calibri"/>
              <a:cs typeface="Calibri"/>
              <a:sym typeface="Calibri"/>
            </a:endParaRPr>
          </a:p>
        </p:txBody>
      </p:sp>
      <p:sp>
        <p:nvSpPr>
          <p:cNvPr id="312" name="Google Shape;312;p6"/>
          <p:cNvSpPr/>
          <p:nvPr/>
        </p:nvSpPr>
        <p:spPr>
          <a:xfrm>
            <a:off x="274320" y="4389120"/>
            <a:ext cx="3429000" cy="11887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0" u="none" strike="noStrike" cap="none">
                <a:solidFill>
                  <a:srgbClr val="FFFFFF"/>
                </a:solidFill>
                <a:latin typeface="Calibri"/>
                <a:ea typeface="Calibri"/>
                <a:cs typeface="Calibri"/>
                <a:sym typeface="Calibri"/>
              </a:rPr>
              <a:t>Excellence is the institutional crown jewel. Protecting teaching quality through the restructure programme is both the morally correct and the commercially correct decision.</a:t>
            </a:r>
            <a:endParaRPr sz="1000" b="0" i="0" u="none" strike="noStrike" cap="none">
              <a:solidFill>
                <a:schemeClr val="dk1"/>
              </a:solidFill>
              <a:latin typeface="Calibri"/>
              <a:ea typeface="Calibri"/>
              <a:cs typeface="Calibri"/>
              <a:sym typeface="Calibri"/>
            </a:endParaRPr>
          </a:p>
        </p:txBody>
      </p:sp>
      <p:sp>
        <p:nvSpPr>
          <p:cNvPr id="313" name="Google Shape;313;p6"/>
          <p:cNvSpPr/>
          <p:nvPr/>
        </p:nvSpPr>
        <p:spPr>
          <a:xfrm>
            <a:off x="4160520" y="502920"/>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76221"/>
              </a:buClr>
              <a:buSzPts val="1200"/>
              <a:buFont typeface="Montserrat"/>
              <a:buNone/>
            </a:pPr>
            <a:r>
              <a:rPr lang="en-US" sz="1200" b="1" i="0" u="none" strike="noStrike" cap="none">
                <a:solidFill>
                  <a:srgbClr val="276221"/>
                </a:solidFill>
                <a:latin typeface="Montserrat"/>
                <a:ea typeface="Montserrat"/>
                <a:cs typeface="Montserrat"/>
                <a:sym typeface="Montserrat"/>
              </a:rPr>
              <a:t>Positive signals</a:t>
            </a:r>
            <a:endParaRPr sz="1200" b="0" i="0" u="none" strike="noStrike" cap="none">
              <a:solidFill>
                <a:schemeClr val="dk1"/>
              </a:solidFill>
              <a:latin typeface="Calibri"/>
              <a:ea typeface="Calibri"/>
              <a:cs typeface="Calibri"/>
              <a:sym typeface="Calibri"/>
            </a:endParaRPr>
          </a:p>
        </p:txBody>
      </p:sp>
      <p:sp>
        <p:nvSpPr>
          <p:cNvPr id="314" name="Google Shape;314;p6"/>
          <p:cNvSpPr/>
          <p:nvPr/>
        </p:nvSpPr>
        <p:spPr>
          <a:xfrm>
            <a:off x="4160520" y="786384"/>
            <a:ext cx="7680960" cy="27432"/>
          </a:xfrm>
          <a:prstGeom prst="rect">
            <a:avLst/>
          </a:prstGeom>
          <a:solidFill>
            <a:srgbClr val="2762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6"/>
          <p:cNvSpPr/>
          <p:nvPr/>
        </p:nvSpPr>
        <p:spPr>
          <a:xfrm>
            <a:off x="4160520" y="914400"/>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6"/>
          <p:cNvSpPr/>
          <p:nvPr/>
        </p:nvSpPr>
        <p:spPr>
          <a:xfrm>
            <a:off x="4270248" y="960120"/>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NSS 2025 teaching satisfaction 87 per cent, ranked third in Wales and 46th in the UK</a:t>
            </a:r>
            <a:endParaRPr sz="1000" b="0" i="0" u="none" strike="noStrike" cap="none">
              <a:solidFill>
                <a:schemeClr val="dk1"/>
              </a:solidFill>
              <a:latin typeface="Calibri"/>
              <a:ea typeface="Calibri"/>
              <a:cs typeface="Calibri"/>
              <a:sym typeface="Calibri"/>
            </a:endParaRPr>
          </a:p>
        </p:txBody>
      </p:sp>
      <p:sp>
        <p:nvSpPr>
          <p:cNvPr id="317" name="Google Shape;317;p6"/>
          <p:cNvSpPr/>
          <p:nvPr/>
        </p:nvSpPr>
        <p:spPr>
          <a:xfrm>
            <a:off x="4160520" y="1444752"/>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6"/>
          <p:cNvSpPr/>
          <p:nvPr/>
        </p:nvSpPr>
        <p:spPr>
          <a:xfrm>
            <a:off x="4270248" y="1490472"/>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dirty="0">
                <a:solidFill>
                  <a:srgbClr val="1A4A1A"/>
                </a:solidFill>
                <a:latin typeface="Calibri"/>
                <a:ea typeface="Calibri"/>
                <a:cs typeface="Calibri"/>
                <a:sym typeface="Calibri"/>
              </a:rPr>
              <a:t>+  Complete University Guide 2026 ranks Caerwen first in the UK for Medicine and Dentistry</a:t>
            </a:r>
            <a:endParaRPr sz="1000" b="0" i="0" u="none" strike="noStrike" cap="none" dirty="0">
              <a:solidFill>
                <a:schemeClr val="dk1"/>
              </a:solidFill>
              <a:latin typeface="Calibri"/>
              <a:ea typeface="Calibri"/>
              <a:cs typeface="Calibri"/>
              <a:sym typeface="Calibri"/>
            </a:endParaRPr>
          </a:p>
        </p:txBody>
      </p:sp>
      <p:sp>
        <p:nvSpPr>
          <p:cNvPr id="319" name="Google Shape;319;p6"/>
          <p:cNvSpPr/>
          <p:nvPr/>
        </p:nvSpPr>
        <p:spPr>
          <a:xfrm>
            <a:off x="4160520" y="1975104"/>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6"/>
          <p:cNvSpPr/>
          <p:nvPr/>
        </p:nvSpPr>
        <p:spPr>
          <a:xfrm>
            <a:off x="4270248" y="2020824"/>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REF2021 placed 85 per cent of research as world-leading or internationally excellent</a:t>
            </a:r>
            <a:endParaRPr sz="1000" b="0" i="0" u="none" strike="noStrike" cap="none">
              <a:solidFill>
                <a:schemeClr val="dk1"/>
              </a:solidFill>
              <a:latin typeface="Calibri"/>
              <a:ea typeface="Calibri"/>
              <a:cs typeface="Calibri"/>
              <a:sym typeface="Calibri"/>
            </a:endParaRPr>
          </a:p>
        </p:txBody>
      </p:sp>
      <p:sp>
        <p:nvSpPr>
          <p:cNvPr id="321" name="Google Shape;321;p6"/>
          <p:cNvSpPr/>
          <p:nvPr/>
        </p:nvSpPr>
        <p:spPr>
          <a:xfrm>
            <a:off x="4160520" y="2505456"/>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6"/>
          <p:cNvSpPr/>
          <p:nvPr/>
        </p:nvSpPr>
        <p:spPr>
          <a:xfrm>
            <a:off x="4270248" y="2551176"/>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dirty="0">
                <a:solidFill>
                  <a:srgbClr val="1A4A1A"/>
                </a:solidFill>
                <a:latin typeface="Calibri"/>
                <a:ea typeface="Calibri"/>
                <a:cs typeface="Calibri"/>
                <a:sym typeface="Calibri"/>
              </a:rPr>
              <a:t>+  </a:t>
            </a:r>
            <a:r>
              <a:rPr lang="en-US" sz="1000" b="0" i="0" u="none" strike="noStrike" cap="none" dirty="0" err="1">
                <a:solidFill>
                  <a:srgbClr val="1A4A1A"/>
                </a:solidFill>
                <a:latin typeface="Calibri"/>
                <a:ea typeface="Calibri"/>
                <a:cs typeface="Calibri"/>
                <a:sym typeface="Calibri"/>
              </a:rPr>
              <a:t>Whatuni</a:t>
            </a:r>
            <a:r>
              <a:rPr lang="en-US" sz="1000" b="0" i="0" u="none" strike="noStrike" cap="none" dirty="0">
                <a:solidFill>
                  <a:srgbClr val="1A4A1A"/>
                </a:solidFill>
                <a:latin typeface="Calibri"/>
                <a:ea typeface="Calibri"/>
                <a:cs typeface="Calibri"/>
                <a:sym typeface="Calibri"/>
              </a:rPr>
              <a:t> Student Choice Awards 2023 placed Caerwen fifth in the UK for lecturers and teaching quality</a:t>
            </a:r>
            <a:endParaRPr sz="1000" b="0" i="0" u="none" strike="noStrike" cap="none" dirty="0">
              <a:solidFill>
                <a:schemeClr val="dk1"/>
              </a:solidFill>
              <a:latin typeface="Calibri"/>
              <a:ea typeface="Calibri"/>
              <a:cs typeface="Calibri"/>
              <a:sym typeface="Calibri"/>
            </a:endParaRPr>
          </a:p>
        </p:txBody>
      </p:sp>
      <p:sp>
        <p:nvSpPr>
          <p:cNvPr id="323" name="Google Shape;323;p6"/>
          <p:cNvSpPr/>
          <p:nvPr/>
        </p:nvSpPr>
        <p:spPr>
          <a:xfrm>
            <a:off x="4160520" y="3035808"/>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6"/>
          <p:cNvSpPr/>
          <p:nvPr/>
        </p:nvSpPr>
        <p:spPr>
          <a:xfrm>
            <a:off x="4270248" y="3081528"/>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Personal-tutor system and high contact time praised consistently across StudentCrowd and Whatuni</a:t>
            </a:r>
            <a:endParaRPr sz="1000" b="0" i="0" u="none" strike="noStrike" cap="none">
              <a:solidFill>
                <a:schemeClr val="dk1"/>
              </a:solidFill>
              <a:latin typeface="Calibri"/>
              <a:ea typeface="Calibri"/>
              <a:cs typeface="Calibri"/>
              <a:sym typeface="Calibri"/>
            </a:endParaRPr>
          </a:p>
        </p:txBody>
      </p:sp>
      <p:sp>
        <p:nvSpPr>
          <p:cNvPr id="325" name="Google Shape;325;p6"/>
          <p:cNvSpPr/>
          <p:nvPr/>
        </p:nvSpPr>
        <p:spPr>
          <a:xfrm>
            <a:off x="4160520" y="3794760"/>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00000"/>
              </a:buClr>
              <a:buSzPts val="1200"/>
              <a:buFont typeface="Montserrat"/>
              <a:buNone/>
            </a:pPr>
            <a:r>
              <a:rPr lang="en-US" sz="1200" b="1" i="0" u="none" strike="noStrike" cap="none">
                <a:solidFill>
                  <a:srgbClr val="C00000"/>
                </a:solidFill>
                <a:latin typeface="Montserrat"/>
                <a:ea typeface="Montserrat"/>
                <a:cs typeface="Montserrat"/>
                <a:sym typeface="Montserrat"/>
              </a:rPr>
              <a:t>Negative signals</a:t>
            </a:r>
            <a:endParaRPr sz="1200" b="0" i="0" u="none" strike="noStrike" cap="none">
              <a:solidFill>
                <a:schemeClr val="dk1"/>
              </a:solidFill>
              <a:latin typeface="Calibri"/>
              <a:ea typeface="Calibri"/>
              <a:cs typeface="Calibri"/>
              <a:sym typeface="Calibri"/>
            </a:endParaRPr>
          </a:p>
        </p:txBody>
      </p:sp>
      <p:sp>
        <p:nvSpPr>
          <p:cNvPr id="326" name="Google Shape;326;p6"/>
          <p:cNvSpPr/>
          <p:nvPr/>
        </p:nvSpPr>
        <p:spPr>
          <a:xfrm>
            <a:off x="4160520" y="4069080"/>
            <a:ext cx="7680960" cy="27432"/>
          </a:xfrm>
          <a:prstGeom prst="rect">
            <a:avLst/>
          </a:prstGeom>
          <a:solidFill>
            <a:srgbClr val="C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6"/>
          <p:cNvSpPr/>
          <p:nvPr/>
        </p:nvSpPr>
        <p:spPr>
          <a:xfrm>
            <a:off x="4160520" y="4197096"/>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6"/>
          <p:cNvSpPr/>
          <p:nvPr/>
        </p:nvSpPr>
        <p:spPr>
          <a:xfrm>
            <a:off x="4270248" y="4242816"/>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A minority of reviews critique pedagogical style as note-copying from slides rather than active engagement</a:t>
            </a:r>
            <a:endParaRPr sz="1000" b="0" i="0" u="none" strike="noStrike" cap="none">
              <a:solidFill>
                <a:schemeClr val="dk1"/>
              </a:solidFill>
              <a:latin typeface="Calibri"/>
              <a:ea typeface="Calibri"/>
              <a:cs typeface="Calibri"/>
              <a:sym typeface="Calibri"/>
            </a:endParaRPr>
          </a:p>
        </p:txBody>
      </p:sp>
      <p:sp>
        <p:nvSpPr>
          <p:cNvPr id="329" name="Google Shape;329;p6"/>
          <p:cNvSpPr/>
          <p:nvPr/>
        </p:nvSpPr>
        <p:spPr>
          <a:xfrm>
            <a:off x="4160520" y="4681728"/>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6"/>
          <p:cNvSpPr/>
          <p:nvPr/>
        </p:nvSpPr>
        <p:spPr>
          <a:xfrm>
            <a:off x="4270248" y="4727448"/>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Some COVID-period delivery described as uninspiring by post-graduate cohorts</a:t>
            </a:r>
            <a:endParaRPr sz="1000" b="0" i="0" u="none" strike="noStrike" cap="none">
              <a:solidFill>
                <a:schemeClr val="dk1"/>
              </a:solidFill>
              <a:latin typeface="Calibri"/>
              <a:ea typeface="Calibri"/>
              <a:cs typeface="Calibri"/>
              <a:sym typeface="Calibri"/>
            </a:endParaRPr>
          </a:p>
        </p:txBody>
      </p:sp>
      <p:sp>
        <p:nvSpPr>
          <p:cNvPr id="331" name="Google Shape;331;p6"/>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2F6FA"/>
        </a:solidFill>
        <a:effectLst/>
      </p:bgPr>
    </p:bg>
    <p:spTree>
      <p:nvGrpSpPr>
        <p:cNvPr id="1" name="Shape 336"/>
        <p:cNvGrpSpPr/>
        <p:nvPr/>
      </p:nvGrpSpPr>
      <p:grpSpPr>
        <a:xfrm>
          <a:off x="0" y="0"/>
          <a:ext cx="0" cy="0"/>
          <a:chOff x="0" y="0"/>
          <a:chExt cx="0" cy="0"/>
        </a:xfrm>
      </p:grpSpPr>
      <p:sp>
        <p:nvSpPr>
          <p:cNvPr id="337" name="Google Shape;337;p7"/>
          <p:cNvSpPr/>
          <p:nvPr/>
        </p:nvSpPr>
        <p:spPr>
          <a:xfrm>
            <a:off x="365760" y="164592"/>
            <a:ext cx="7315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DIMENSION 3 OF 8  ,  DEEP DIVE</a:t>
            </a:r>
            <a:endParaRPr sz="1000" b="0" i="0" u="none" strike="noStrike" cap="none">
              <a:solidFill>
                <a:schemeClr val="dk1"/>
              </a:solidFill>
              <a:latin typeface="Calibri"/>
              <a:ea typeface="Calibri"/>
              <a:cs typeface="Calibri"/>
              <a:sym typeface="Calibri"/>
            </a:endParaRPr>
          </a:p>
        </p:txBody>
      </p:sp>
      <p:pic>
        <p:nvPicPr>
          <p:cNvPr id="338" name="Google Shape;338;p7"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339" name="Google Shape;339;p7"/>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7"/>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341" name="Google Shape;341;p7"/>
          <p:cNvSpPr/>
          <p:nvPr/>
        </p:nvSpPr>
        <p:spPr>
          <a:xfrm>
            <a:off x="0" y="0"/>
            <a:ext cx="3931920"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7"/>
          <p:cNvSpPr/>
          <p:nvPr/>
        </p:nvSpPr>
        <p:spPr>
          <a:xfrm>
            <a:off x="274320" y="438912"/>
            <a:ext cx="658368" cy="65836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7"/>
          <p:cNvSpPr/>
          <p:nvPr/>
        </p:nvSpPr>
        <p:spPr>
          <a:xfrm>
            <a:off x="274320" y="438912"/>
            <a:ext cx="658368" cy="65836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2147"/>
              </a:buClr>
              <a:buSzPts val="1400"/>
              <a:buFont typeface="Montserrat"/>
              <a:buNone/>
            </a:pPr>
            <a:r>
              <a:rPr lang="en-US" sz="1400" b="1" i="0" u="none" strike="noStrike" cap="none">
                <a:solidFill>
                  <a:srgbClr val="002147"/>
                </a:solidFill>
                <a:latin typeface="Montserrat"/>
                <a:ea typeface="Montserrat"/>
                <a:cs typeface="Montserrat"/>
                <a:sym typeface="Montserrat"/>
              </a:rPr>
              <a:t>PLY</a:t>
            </a:r>
            <a:endParaRPr sz="1400" b="0" i="0" u="none" strike="noStrike" cap="none">
              <a:solidFill>
                <a:schemeClr val="dk1"/>
              </a:solidFill>
              <a:latin typeface="Calibri"/>
              <a:ea typeface="Calibri"/>
              <a:cs typeface="Calibri"/>
              <a:sym typeface="Calibri"/>
            </a:endParaRPr>
          </a:p>
        </p:txBody>
      </p:sp>
      <p:sp>
        <p:nvSpPr>
          <p:cNvPr id="344" name="Google Shape;344;p7"/>
          <p:cNvSpPr/>
          <p:nvPr/>
        </p:nvSpPr>
        <p:spPr>
          <a:xfrm>
            <a:off x="1051560" y="475488"/>
            <a:ext cx="274320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2000"/>
              <a:buFont typeface="Montserrat"/>
              <a:buNone/>
            </a:pPr>
            <a:r>
              <a:rPr lang="en-US" sz="2000" b="1" i="0" u="none" strike="noStrike" cap="none">
                <a:solidFill>
                  <a:srgbClr val="FFFFFF"/>
                </a:solidFill>
                <a:latin typeface="Montserrat"/>
                <a:ea typeface="Montserrat"/>
                <a:cs typeface="Montserrat"/>
                <a:sym typeface="Montserrat"/>
              </a:rPr>
              <a:t>Play</a:t>
            </a:r>
            <a:endParaRPr sz="2000" b="0" i="0" u="none" strike="noStrike" cap="none">
              <a:solidFill>
                <a:schemeClr val="dk1"/>
              </a:solidFill>
              <a:latin typeface="Calibri"/>
              <a:ea typeface="Calibri"/>
              <a:cs typeface="Calibri"/>
              <a:sym typeface="Calibri"/>
            </a:endParaRPr>
          </a:p>
        </p:txBody>
      </p:sp>
      <p:sp>
        <p:nvSpPr>
          <p:cNvPr id="345" name="Google Shape;345;p7"/>
          <p:cNvSpPr/>
          <p:nvPr/>
        </p:nvSpPr>
        <p:spPr>
          <a:xfrm>
            <a:off x="274320" y="987552"/>
            <a:ext cx="3429000" cy="43891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Calibri"/>
              <a:buNone/>
            </a:pPr>
            <a:r>
              <a:rPr lang="en-US" sz="1000" b="0" i="1" u="none" strike="noStrike" cap="none">
                <a:solidFill>
                  <a:srgbClr val="00CED1"/>
                </a:solidFill>
                <a:latin typeface="Calibri"/>
                <a:ea typeface="Calibri"/>
                <a:cs typeface="Calibri"/>
                <a:sym typeface="Calibri"/>
              </a:rPr>
              <a:t>Is there a real sense of community and enjoyment beyond the classroom?</a:t>
            </a:r>
            <a:endParaRPr sz="1000" b="0" i="0" u="none" strike="noStrike" cap="none">
              <a:solidFill>
                <a:schemeClr val="dk1"/>
              </a:solidFill>
              <a:latin typeface="Calibri"/>
              <a:ea typeface="Calibri"/>
              <a:cs typeface="Calibri"/>
              <a:sym typeface="Calibri"/>
            </a:endParaRPr>
          </a:p>
        </p:txBody>
      </p:sp>
      <p:sp>
        <p:nvSpPr>
          <p:cNvPr id="346" name="Google Shape;346;p7"/>
          <p:cNvSpPr/>
          <p:nvPr/>
        </p:nvSpPr>
        <p:spPr>
          <a:xfrm>
            <a:off x="274320" y="1490472"/>
            <a:ext cx="3108960" cy="18288"/>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7"/>
          <p:cNvSpPr/>
          <p:nvPr/>
        </p:nvSpPr>
        <p:spPr>
          <a:xfrm>
            <a:off x="274320" y="1627632"/>
            <a:ext cx="1645920" cy="1371600"/>
          </a:xfrm>
          <a:prstGeom prst="rect">
            <a:avLst/>
          </a:prstGeom>
          <a:solidFill>
            <a:srgbClr val="FFEB9C"/>
          </a:solidFill>
          <a:ln>
            <a:noFill/>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7"/>
          <p:cNvSpPr/>
          <p:nvPr/>
        </p:nvSpPr>
        <p:spPr>
          <a:xfrm>
            <a:off x="274320" y="1673352"/>
            <a:ext cx="1645920" cy="914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5800"/>
              <a:buFont typeface="Montserrat"/>
              <a:buNone/>
            </a:pPr>
            <a:r>
              <a:rPr lang="en-US" sz="5800" b="1" i="0" u="none" strike="noStrike" cap="none">
                <a:solidFill>
                  <a:srgbClr val="7D6608"/>
                </a:solidFill>
                <a:latin typeface="Montserrat"/>
                <a:ea typeface="Montserrat"/>
                <a:cs typeface="Montserrat"/>
                <a:sym typeface="Montserrat"/>
              </a:rPr>
              <a:t>6.3</a:t>
            </a:r>
            <a:endParaRPr sz="5800" b="0" i="0" u="none" strike="noStrike" cap="none">
              <a:solidFill>
                <a:schemeClr val="dk1"/>
              </a:solidFill>
              <a:latin typeface="Calibri"/>
              <a:ea typeface="Calibri"/>
              <a:cs typeface="Calibri"/>
              <a:sym typeface="Calibri"/>
            </a:endParaRPr>
          </a:p>
        </p:txBody>
      </p:sp>
      <p:sp>
        <p:nvSpPr>
          <p:cNvPr id="349" name="Google Shape;349;p7"/>
          <p:cNvSpPr/>
          <p:nvPr/>
        </p:nvSpPr>
        <p:spPr>
          <a:xfrm>
            <a:off x="274320" y="2542032"/>
            <a:ext cx="1645920" cy="25603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200"/>
              <a:buFont typeface="Calibri"/>
              <a:buNone/>
            </a:pPr>
            <a:r>
              <a:rPr lang="en-US" sz="1200" b="0" i="0" u="none" strike="noStrike" cap="none">
                <a:solidFill>
                  <a:srgbClr val="7D6608"/>
                </a:solidFill>
                <a:latin typeface="Calibri"/>
                <a:ea typeface="Calibri"/>
                <a:cs typeface="Calibri"/>
                <a:sym typeface="Calibri"/>
              </a:rPr>
              <a:t>/ 10</a:t>
            </a:r>
            <a:endParaRPr sz="1200" b="0" i="0" u="none" strike="noStrike" cap="none">
              <a:solidFill>
                <a:schemeClr val="dk1"/>
              </a:solidFill>
              <a:latin typeface="Calibri"/>
              <a:ea typeface="Calibri"/>
              <a:cs typeface="Calibri"/>
              <a:sym typeface="Calibri"/>
            </a:endParaRPr>
          </a:p>
        </p:txBody>
      </p:sp>
      <p:sp>
        <p:nvSpPr>
          <p:cNvPr id="350" name="Google Shape;350;p7"/>
          <p:cNvSpPr/>
          <p:nvPr/>
        </p:nvSpPr>
        <p:spPr>
          <a:xfrm>
            <a:off x="2057400" y="1737360"/>
            <a:ext cx="173736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High Evidence</a:t>
            </a:r>
            <a:endParaRPr sz="1000" b="0" i="0" u="none" strike="noStrike" cap="none">
              <a:solidFill>
                <a:schemeClr val="dk1"/>
              </a:solidFill>
              <a:latin typeface="Calibri"/>
              <a:ea typeface="Calibri"/>
              <a:cs typeface="Calibri"/>
              <a:sym typeface="Calibri"/>
            </a:endParaRPr>
          </a:p>
        </p:txBody>
      </p:sp>
      <p:sp>
        <p:nvSpPr>
          <p:cNvPr id="351" name="Google Shape;351;p7"/>
          <p:cNvSpPr/>
          <p:nvPr/>
        </p:nvSpPr>
        <p:spPr>
          <a:xfrm>
            <a:off x="274320" y="3154680"/>
            <a:ext cx="34290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Student experience signal:</a:t>
            </a:r>
            <a:endParaRPr sz="1000" b="0" i="0" u="none" strike="noStrike" cap="none">
              <a:solidFill>
                <a:schemeClr val="dk1"/>
              </a:solidFill>
              <a:latin typeface="Calibri"/>
              <a:ea typeface="Calibri"/>
              <a:cs typeface="Calibri"/>
              <a:sym typeface="Calibri"/>
            </a:endParaRPr>
          </a:p>
        </p:txBody>
      </p:sp>
      <p:sp>
        <p:nvSpPr>
          <p:cNvPr id="352" name="Google Shape;352;p7"/>
          <p:cNvSpPr/>
          <p:nvPr/>
        </p:nvSpPr>
        <p:spPr>
          <a:xfrm>
            <a:off x="274320" y="3383280"/>
            <a:ext cx="34290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1" u="none" strike="noStrike" cap="none">
                <a:solidFill>
                  <a:srgbClr val="FFFFFF"/>
                </a:solidFill>
                <a:latin typeface="Calibri"/>
                <a:ea typeface="Calibri"/>
                <a:cs typeface="Calibri"/>
                <a:sym typeface="Calibri"/>
              </a:rPr>
              <a:t>Strong community sentiment offset by structural limits of a small city and the new society membership fee model.</a:t>
            </a:r>
            <a:endParaRPr sz="1000" b="0" i="0" u="none" strike="noStrike" cap="none">
              <a:solidFill>
                <a:schemeClr val="dk1"/>
              </a:solidFill>
              <a:latin typeface="Calibri"/>
              <a:ea typeface="Calibri"/>
              <a:cs typeface="Calibri"/>
              <a:sym typeface="Calibri"/>
            </a:endParaRPr>
          </a:p>
        </p:txBody>
      </p:sp>
      <p:sp>
        <p:nvSpPr>
          <p:cNvPr id="353" name="Google Shape;353;p7"/>
          <p:cNvSpPr/>
          <p:nvPr/>
        </p:nvSpPr>
        <p:spPr>
          <a:xfrm>
            <a:off x="274320" y="4160520"/>
            <a:ext cx="34290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BF00"/>
              </a:buClr>
              <a:buSzPts val="1000"/>
              <a:buFont typeface="Montserrat"/>
              <a:buNone/>
            </a:pPr>
            <a:r>
              <a:rPr lang="en-US" sz="1000" b="1" i="0" u="none" strike="noStrike" cap="none">
                <a:solidFill>
                  <a:srgbClr val="FFBF00"/>
                </a:solidFill>
                <a:latin typeface="Montserrat"/>
                <a:ea typeface="Montserrat"/>
                <a:cs typeface="Montserrat"/>
                <a:sym typeface="Montserrat"/>
              </a:rPr>
              <a:t>Strategic implication:</a:t>
            </a:r>
            <a:endParaRPr sz="1000" b="0" i="0" u="none" strike="noStrike" cap="none">
              <a:solidFill>
                <a:schemeClr val="dk1"/>
              </a:solidFill>
              <a:latin typeface="Calibri"/>
              <a:ea typeface="Calibri"/>
              <a:cs typeface="Calibri"/>
              <a:sym typeface="Calibri"/>
            </a:endParaRPr>
          </a:p>
        </p:txBody>
      </p:sp>
      <p:sp>
        <p:nvSpPr>
          <p:cNvPr id="354" name="Google Shape;354;p7"/>
          <p:cNvSpPr/>
          <p:nvPr/>
        </p:nvSpPr>
        <p:spPr>
          <a:xfrm>
            <a:off x="274320" y="4389120"/>
            <a:ext cx="3429000" cy="11887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0" u="none" strike="noStrike" cap="none">
                <a:solidFill>
                  <a:srgbClr val="FFFFFF"/>
                </a:solidFill>
                <a:latin typeface="Calibri"/>
                <a:ea typeface="Calibri"/>
                <a:cs typeface="Calibri"/>
                <a:sym typeface="Calibri"/>
              </a:rPr>
              <a:t>Play scores reasonably but contains a slow-burning erosion risk. The free-society tradition was a meaningful market-position asset and the financial logic for changing it should be revisited.</a:t>
            </a:r>
            <a:endParaRPr sz="1000" b="0" i="0" u="none" strike="noStrike" cap="none">
              <a:solidFill>
                <a:schemeClr val="dk1"/>
              </a:solidFill>
              <a:latin typeface="Calibri"/>
              <a:ea typeface="Calibri"/>
              <a:cs typeface="Calibri"/>
              <a:sym typeface="Calibri"/>
            </a:endParaRPr>
          </a:p>
        </p:txBody>
      </p:sp>
      <p:sp>
        <p:nvSpPr>
          <p:cNvPr id="355" name="Google Shape;355;p7"/>
          <p:cNvSpPr/>
          <p:nvPr/>
        </p:nvSpPr>
        <p:spPr>
          <a:xfrm>
            <a:off x="4160520" y="502920"/>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76221"/>
              </a:buClr>
              <a:buSzPts val="1200"/>
              <a:buFont typeface="Montserrat"/>
              <a:buNone/>
            </a:pPr>
            <a:r>
              <a:rPr lang="en-US" sz="1200" b="1" i="0" u="none" strike="noStrike" cap="none">
                <a:solidFill>
                  <a:srgbClr val="276221"/>
                </a:solidFill>
                <a:latin typeface="Montserrat"/>
                <a:ea typeface="Montserrat"/>
                <a:cs typeface="Montserrat"/>
                <a:sym typeface="Montserrat"/>
              </a:rPr>
              <a:t>Positive signals</a:t>
            </a:r>
            <a:endParaRPr sz="1200" b="0" i="0" u="none" strike="noStrike" cap="none">
              <a:solidFill>
                <a:schemeClr val="dk1"/>
              </a:solidFill>
              <a:latin typeface="Calibri"/>
              <a:ea typeface="Calibri"/>
              <a:cs typeface="Calibri"/>
              <a:sym typeface="Calibri"/>
            </a:endParaRPr>
          </a:p>
        </p:txBody>
      </p:sp>
      <p:sp>
        <p:nvSpPr>
          <p:cNvPr id="356" name="Google Shape;356;p7"/>
          <p:cNvSpPr/>
          <p:nvPr/>
        </p:nvSpPr>
        <p:spPr>
          <a:xfrm>
            <a:off x="4160520" y="786384"/>
            <a:ext cx="7680960" cy="27432"/>
          </a:xfrm>
          <a:prstGeom prst="rect">
            <a:avLst/>
          </a:prstGeom>
          <a:solidFill>
            <a:srgbClr val="2762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7"/>
          <p:cNvSpPr/>
          <p:nvPr/>
        </p:nvSpPr>
        <p:spPr>
          <a:xfrm>
            <a:off x="4160520" y="914400"/>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7"/>
          <p:cNvSpPr/>
          <p:nvPr/>
        </p:nvSpPr>
        <p:spPr>
          <a:xfrm>
            <a:off x="4270248" y="960120"/>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Over 150 student union clubs and societies across sports, hobbies, and cultural interest groups</a:t>
            </a:r>
            <a:endParaRPr sz="1000" b="0" i="0" u="none" strike="noStrike" cap="none">
              <a:solidFill>
                <a:schemeClr val="dk1"/>
              </a:solidFill>
              <a:latin typeface="Calibri"/>
              <a:ea typeface="Calibri"/>
              <a:cs typeface="Calibri"/>
              <a:sym typeface="Calibri"/>
            </a:endParaRPr>
          </a:p>
        </p:txBody>
      </p:sp>
      <p:sp>
        <p:nvSpPr>
          <p:cNvPr id="359" name="Google Shape;359;p7"/>
          <p:cNvSpPr/>
          <p:nvPr/>
        </p:nvSpPr>
        <p:spPr>
          <a:xfrm>
            <a:off x="4160520" y="1444752"/>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7"/>
          <p:cNvSpPr/>
          <p:nvPr/>
        </p:nvSpPr>
        <p:spPr>
          <a:xfrm>
            <a:off x="4270248" y="1490472"/>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Wednesday student-night culture at Academi cited as a core social anchor</a:t>
            </a:r>
            <a:endParaRPr sz="1000" b="0" i="0" u="none" strike="noStrike" cap="none">
              <a:solidFill>
                <a:schemeClr val="dk1"/>
              </a:solidFill>
              <a:latin typeface="Calibri"/>
              <a:ea typeface="Calibri"/>
              <a:cs typeface="Calibri"/>
              <a:sym typeface="Calibri"/>
            </a:endParaRPr>
          </a:p>
        </p:txBody>
      </p:sp>
      <p:sp>
        <p:nvSpPr>
          <p:cNvPr id="361" name="Google Shape;361;p7"/>
          <p:cNvSpPr/>
          <p:nvPr/>
        </p:nvSpPr>
        <p:spPr>
          <a:xfrm>
            <a:off x="4160520" y="1975104"/>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7"/>
          <p:cNvSpPr/>
          <p:nvPr/>
        </p:nvSpPr>
        <p:spPr>
          <a:xfrm>
            <a:off x="4270248" y="2020824"/>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Strong friendship-formation and mutual-support reported particularly by international students</a:t>
            </a:r>
            <a:endParaRPr sz="1000" b="0" i="0" u="none" strike="noStrike" cap="none">
              <a:solidFill>
                <a:schemeClr val="dk1"/>
              </a:solidFill>
              <a:latin typeface="Calibri"/>
              <a:ea typeface="Calibri"/>
              <a:cs typeface="Calibri"/>
              <a:sym typeface="Calibri"/>
            </a:endParaRPr>
          </a:p>
        </p:txBody>
      </p:sp>
      <p:sp>
        <p:nvSpPr>
          <p:cNvPr id="363" name="Google Shape;363;p7"/>
          <p:cNvSpPr/>
          <p:nvPr/>
        </p:nvSpPr>
        <p:spPr>
          <a:xfrm>
            <a:off x="4160520" y="2734056"/>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00000"/>
              </a:buClr>
              <a:buSzPts val="1200"/>
              <a:buFont typeface="Montserrat"/>
              <a:buNone/>
            </a:pPr>
            <a:r>
              <a:rPr lang="en-US" sz="1200" b="1" i="0" u="none" strike="noStrike" cap="none">
                <a:solidFill>
                  <a:srgbClr val="C00000"/>
                </a:solidFill>
                <a:latin typeface="Montserrat"/>
                <a:ea typeface="Montserrat"/>
                <a:cs typeface="Montserrat"/>
                <a:sym typeface="Montserrat"/>
              </a:rPr>
              <a:t>Negative signals</a:t>
            </a:r>
            <a:endParaRPr sz="1200" b="0" i="0" u="none" strike="noStrike" cap="none">
              <a:solidFill>
                <a:schemeClr val="dk1"/>
              </a:solidFill>
              <a:latin typeface="Calibri"/>
              <a:ea typeface="Calibri"/>
              <a:cs typeface="Calibri"/>
              <a:sym typeface="Calibri"/>
            </a:endParaRPr>
          </a:p>
        </p:txBody>
      </p:sp>
      <p:sp>
        <p:nvSpPr>
          <p:cNvPr id="364" name="Google Shape;364;p7"/>
          <p:cNvSpPr/>
          <p:nvPr/>
        </p:nvSpPr>
        <p:spPr>
          <a:xfrm>
            <a:off x="4160520" y="3008376"/>
            <a:ext cx="7680960" cy="27432"/>
          </a:xfrm>
          <a:prstGeom prst="rect">
            <a:avLst/>
          </a:prstGeom>
          <a:solidFill>
            <a:srgbClr val="C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7"/>
          <p:cNvSpPr/>
          <p:nvPr/>
        </p:nvSpPr>
        <p:spPr>
          <a:xfrm>
            <a:off x="4160520" y="3136392"/>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7"/>
          <p:cNvSpPr/>
          <p:nvPr/>
        </p:nvSpPr>
        <p:spPr>
          <a:xfrm>
            <a:off x="4270248" y="3182112"/>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dirty="0">
                <a:solidFill>
                  <a:srgbClr val="5A0000"/>
                </a:solidFill>
                <a:latin typeface="Calibri"/>
                <a:ea typeface="Calibri"/>
                <a:cs typeface="Calibri"/>
                <a:sym typeface="Calibri"/>
              </a:rPr>
              <a:t>-  Society membership fees newly introduced, ending a free-membership tradition cited as a Caerwen differentiator</a:t>
            </a:r>
            <a:endParaRPr sz="1000" b="0" i="0" u="none" strike="noStrike" cap="none" dirty="0">
              <a:solidFill>
                <a:schemeClr val="dk1"/>
              </a:solidFill>
              <a:latin typeface="Calibri"/>
              <a:ea typeface="Calibri"/>
              <a:cs typeface="Calibri"/>
              <a:sym typeface="Calibri"/>
            </a:endParaRPr>
          </a:p>
        </p:txBody>
      </p:sp>
      <p:sp>
        <p:nvSpPr>
          <p:cNvPr id="367" name="Google Shape;367;p7"/>
          <p:cNvSpPr/>
          <p:nvPr/>
        </p:nvSpPr>
        <p:spPr>
          <a:xfrm>
            <a:off x="4160520" y="3621024"/>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7"/>
          <p:cNvSpPr/>
          <p:nvPr/>
        </p:nvSpPr>
        <p:spPr>
          <a:xfrm>
            <a:off x="4270248" y="3666744"/>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Limited nightlife with two clubs only, restricted dining and entertainment options outside term</a:t>
            </a:r>
            <a:endParaRPr sz="1000" b="0" i="0" u="none" strike="noStrike" cap="none">
              <a:solidFill>
                <a:schemeClr val="dk1"/>
              </a:solidFill>
              <a:latin typeface="Calibri"/>
              <a:ea typeface="Calibri"/>
              <a:cs typeface="Calibri"/>
              <a:sym typeface="Calibri"/>
            </a:endParaRPr>
          </a:p>
        </p:txBody>
      </p:sp>
      <p:sp>
        <p:nvSpPr>
          <p:cNvPr id="369" name="Google Shape;369;p7"/>
          <p:cNvSpPr/>
          <p:nvPr/>
        </p:nvSpPr>
        <p:spPr>
          <a:xfrm>
            <a:off x="4160520" y="4105656"/>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7"/>
          <p:cNvSpPr/>
          <p:nvPr/>
        </p:nvSpPr>
        <p:spPr>
          <a:xfrm>
            <a:off x="4270248" y="4151376"/>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Some reviewers describe society culture as cliquey</a:t>
            </a:r>
            <a:endParaRPr sz="1000" b="0" i="0" u="none" strike="noStrike" cap="none">
              <a:solidFill>
                <a:schemeClr val="dk1"/>
              </a:solidFill>
              <a:latin typeface="Calibri"/>
              <a:ea typeface="Calibri"/>
              <a:cs typeface="Calibri"/>
              <a:sym typeface="Calibri"/>
            </a:endParaRPr>
          </a:p>
        </p:txBody>
      </p:sp>
      <p:sp>
        <p:nvSpPr>
          <p:cNvPr id="371" name="Google Shape;371;p7"/>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2F6FA"/>
        </a:solidFill>
        <a:effectLst/>
      </p:bgPr>
    </p:bg>
    <p:spTree>
      <p:nvGrpSpPr>
        <p:cNvPr id="1" name="Shape 376"/>
        <p:cNvGrpSpPr/>
        <p:nvPr/>
      </p:nvGrpSpPr>
      <p:grpSpPr>
        <a:xfrm>
          <a:off x="0" y="0"/>
          <a:ext cx="0" cy="0"/>
          <a:chOff x="0" y="0"/>
          <a:chExt cx="0" cy="0"/>
        </a:xfrm>
      </p:grpSpPr>
      <p:sp>
        <p:nvSpPr>
          <p:cNvPr id="377" name="Google Shape;377;p8"/>
          <p:cNvSpPr/>
          <p:nvPr/>
        </p:nvSpPr>
        <p:spPr>
          <a:xfrm>
            <a:off x="365760" y="164592"/>
            <a:ext cx="7315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DIMENSION 4 OF 8  ,  DEEP DIVE</a:t>
            </a:r>
            <a:endParaRPr sz="1000" b="0" i="0" u="none" strike="noStrike" cap="none">
              <a:solidFill>
                <a:schemeClr val="dk1"/>
              </a:solidFill>
              <a:latin typeface="Calibri"/>
              <a:ea typeface="Calibri"/>
              <a:cs typeface="Calibri"/>
              <a:sym typeface="Calibri"/>
            </a:endParaRPr>
          </a:p>
        </p:txBody>
      </p:sp>
      <p:pic>
        <p:nvPicPr>
          <p:cNvPr id="378" name="Google Shape;378;p8"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379" name="Google Shape;379;p8"/>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8"/>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381" name="Google Shape;381;p8"/>
          <p:cNvSpPr/>
          <p:nvPr/>
        </p:nvSpPr>
        <p:spPr>
          <a:xfrm>
            <a:off x="0" y="0"/>
            <a:ext cx="3931920"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8"/>
          <p:cNvSpPr/>
          <p:nvPr/>
        </p:nvSpPr>
        <p:spPr>
          <a:xfrm>
            <a:off x="274320" y="438912"/>
            <a:ext cx="658368" cy="65836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8"/>
          <p:cNvSpPr/>
          <p:nvPr/>
        </p:nvSpPr>
        <p:spPr>
          <a:xfrm>
            <a:off x="274320" y="438912"/>
            <a:ext cx="658368" cy="65836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2147"/>
              </a:buClr>
              <a:buSzPts val="1400"/>
              <a:buFont typeface="Montserrat"/>
              <a:buNone/>
            </a:pPr>
            <a:r>
              <a:rPr lang="en-US" sz="1400" b="1" i="0" u="none" strike="noStrike" cap="none">
                <a:solidFill>
                  <a:srgbClr val="002147"/>
                </a:solidFill>
                <a:latin typeface="Montserrat"/>
                <a:ea typeface="Montserrat"/>
                <a:cs typeface="Montserrat"/>
                <a:sym typeface="Montserrat"/>
              </a:rPr>
              <a:t>AES</a:t>
            </a:r>
            <a:endParaRPr sz="1400" b="0" i="0" u="none" strike="noStrike" cap="none">
              <a:solidFill>
                <a:schemeClr val="dk1"/>
              </a:solidFill>
              <a:latin typeface="Calibri"/>
              <a:ea typeface="Calibri"/>
              <a:cs typeface="Calibri"/>
              <a:sym typeface="Calibri"/>
            </a:endParaRPr>
          </a:p>
        </p:txBody>
      </p:sp>
      <p:sp>
        <p:nvSpPr>
          <p:cNvPr id="384" name="Google Shape;384;p8"/>
          <p:cNvSpPr/>
          <p:nvPr/>
        </p:nvSpPr>
        <p:spPr>
          <a:xfrm>
            <a:off x="1051560" y="475488"/>
            <a:ext cx="274320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2000"/>
              <a:buFont typeface="Montserrat"/>
              <a:buNone/>
            </a:pPr>
            <a:r>
              <a:rPr lang="en-US" sz="2000" b="1" i="0" u="none" strike="noStrike" cap="none">
                <a:solidFill>
                  <a:srgbClr val="FFFFFF"/>
                </a:solidFill>
                <a:latin typeface="Montserrat"/>
                <a:ea typeface="Montserrat"/>
                <a:cs typeface="Montserrat"/>
                <a:sym typeface="Montserrat"/>
              </a:rPr>
              <a:t>Aesthetics</a:t>
            </a:r>
            <a:endParaRPr sz="2000" b="0" i="0" u="none" strike="noStrike" cap="none">
              <a:solidFill>
                <a:schemeClr val="dk1"/>
              </a:solidFill>
              <a:latin typeface="Calibri"/>
              <a:ea typeface="Calibri"/>
              <a:cs typeface="Calibri"/>
              <a:sym typeface="Calibri"/>
            </a:endParaRPr>
          </a:p>
        </p:txBody>
      </p:sp>
      <p:sp>
        <p:nvSpPr>
          <p:cNvPr id="385" name="Google Shape;385;p8"/>
          <p:cNvSpPr/>
          <p:nvPr/>
        </p:nvSpPr>
        <p:spPr>
          <a:xfrm>
            <a:off x="274320" y="987552"/>
            <a:ext cx="3429000" cy="43891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Calibri"/>
              <a:buNone/>
            </a:pPr>
            <a:r>
              <a:rPr lang="en-US" sz="1000" b="0" i="1" u="none" strike="noStrike" cap="none">
                <a:solidFill>
                  <a:srgbClr val="00CED1"/>
                </a:solidFill>
                <a:latin typeface="Calibri"/>
                <a:ea typeface="Calibri"/>
                <a:cs typeface="Calibri"/>
                <a:sym typeface="Calibri"/>
              </a:rPr>
              <a:t>Does the physical environment make students proud to be here?</a:t>
            </a:r>
            <a:endParaRPr sz="1000" b="0" i="0" u="none" strike="noStrike" cap="none">
              <a:solidFill>
                <a:schemeClr val="dk1"/>
              </a:solidFill>
              <a:latin typeface="Calibri"/>
              <a:ea typeface="Calibri"/>
              <a:cs typeface="Calibri"/>
              <a:sym typeface="Calibri"/>
            </a:endParaRPr>
          </a:p>
        </p:txBody>
      </p:sp>
      <p:sp>
        <p:nvSpPr>
          <p:cNvPr id="386" name="Google Shape;386;p8"/>
          <p:cNvSpPr/>
          <p:nvPr/>
        </p:nvSpPr>
        <p:spPr>
          <a:xfrm>
            <a:off x="274320" y="1490472"/>
            <a:ext cx="3108960" cy="18288"/>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8"/>
          <p:cNvSpPr/>
          <p:nvPr/>
        </p:nvSpPr>
        <p:spPr>
          <a:xfrm>
            <a:off x="274320" y="1627632"/>
            <a:ext cx="1645920" cy="1371600"/>
          </a:xfrm>
          <a:prstGeom prst="rect">
            <a:avLst/>
          </a:prstGeom>
          <a:solidFill>
            <a:srgbClr val="FFEB9C"/>
          </a:solidFill>
          <a:ln>
            <a:noFill/>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8"/>
          <p:cNvSpPr/>
          <p:nvPr/>
        </p:nvSpPr>
        <p:spPr>
          <a:xfrm>
            <a:off x="274320" y="1673352"/>
            <a:ext cx="1645920" cy="914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5800"/>
              <a:buFont typeface="Montserrat"/>
              <a:buNone/>
            </a:pPr>
            <a:r>
              <a:rPr lang="en-US" sz="5800" b="1" i="0" u="none" strike="noStrike" cap="none">
                <a:solidFill>
                  <a:srgbClr val="7D6608"/>
                </a:solidFill>
                <a:latin typeface="Montserrat"/>
                <a:ea typeface="Montserrat"/>
                <a:cs typeface="Montserrat"/>
                <a:sym typeface="Montserrat"/>
              </a:rPr>
              <a:t>6.3</a:t>
            </a:r>
            <a:endParaRPr sz="5800" b="0" i="0" u="none" strike="noStrike" cap="none">
              <a:solidFill>
                <a:schemeClr val="dk1"/>
              </a:solidFill>
              <a:latin typeface="Calibri"/>
              <a:ea typeface="Calibri"/>
              <a:cs typeface="Calibri"/>
              <a:sym typeface="Calibri"/>
            </a:endParaRPr>
          </a:p>
        </p:txBody>
      </p:sp>
      <p:sp>
        <p:nvSpPr>
          <p:cNvPr id="389" name="Google Shape;389;p8"/>
          <p:cNvSpPr/>
          <p:nvPr/>
        </p:nvSpPr>
        <p:spPr>
          <a:xfrm>
            <a:off x="274320" y="2542032"/>
            <a:ext cx="1645920" cy="25603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200"/>
              <a:buFont typeface="Calibri"/>
              <a:buNone/>
            </a:pPr>
            <a:r>
              <a:rPr lang="en-US" sz="1200" b="0" i="0" u="none" strike="noStrike" cap="none">
                <a:solidFill>
                  <a:srgbClr val="7D6608"/>
                </a:solidFill>
                <a:latin typeface="Calibri"/>
                <a:ea typeface="Calibri"/>
                <a:cs typeface="Calibri"/>
                <a:sym typeface="Calibri"/>
              </a:rPr>
              <a:t>/ 10</a:t>
            </a:r>
            <a:endParaRPr sz="1200" b="0" i="0" u="none" strike="noStrike" cap="none">
              <a:solidFill>
                <a:schemeClr val="dk1"/>
              </a:solidFill>
              <a:latin typeface="Calibri"/>
              <a:ea typeface="Calibri"/>
              <a:cs typeface="Calibri"/>
              <a:sym typeface="Calibri"/>
            </a:endParaRPr>
          </a:p>
        </p:txBody>
      </p:sp>
      <p:sp>
        <p:nvSpPr>
          <p:cNvPr id="390" name="Google Shape;390;p8"/>
          <p:cNvSpPr/>
          <p:nvPr/>
        </p:nvSpPr>
        <p:spPr>
          <a:xfrm>
            <a:off x="2057400" y="1737360"/>
            <a:ext cx="173736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High Evidence</a:t>
            </a:r>
            <a:endParaRPr sz="1000" b="0" i="0" u="none" strike="noStrike" cap="none">
              <a:solidFill>
                <a:schemeClr val="dk1"/>
              </a:solidFill>
              <a:latin typeface="Calibri"/>
              <a:ea typeface="Calibri"/>
              <a:cs typeface="Calibri"/>
              <a:sym typeface="Calibri"/>
            </a:endParaRPr>
          </a:p>
        </p:txBody>
      </p:sp>
      <p:sp>
        <p:nvSpPr>
          <p:cNvPr id="391" name="Google Shape;391;p8"/>
          <p:cNvSpPr/>
          <p:nvPr/>
        </p:nvSpPr>
        <p:spPr>
          <a:xfrm>
            <a:off x="274320" y="3154680"/>
            <a:ext cx="34290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Student experience signal:</a:t>
            </a:r>
            <a:endParaRPr sz="1000" b="0" i="0" u="none" strike="noStrike" cap="none">
              <a:solidFill>
                <a:schemeClr val="dk1"/>
              </a:solidFill>
              <a:latin typeface="Calibri"/>
              <a:ea typeface="Calibri"/>
              <a:cs typeface="Calibri"/>
              <a:sym typeface="Calibri"/>
            </a:endParaRPr>
          </a:p>
        </p:txBody>
      </p:sp>
      <p:sp>
        <p:nvSpPr>
          <p:cNvPr id="392" name="Google Shape;392;p8"/>
          <p:cNvSpPr/>
          <p:nvPr/>
        </p:nvSpPr>
        <p:spPr>
          <a:xfrm>
            <a:off x="274320" y="3383280"/>
            <a:ext cx="34290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1" u="none" strike="noStrike" cap="none">
                <a:solidFill>
                  <a:srgbClr val="FFFFFF"/>
                </a:solidFill>
                <a:latin typeface="Calibri"/>
                <a:ea typeface="Calibri"/>
                <a:cs typeface="Calibri"/>
                <a:sym typeface="Calibri"/>
              </a:rPr>
              <a:t>The natural environment is a unique asset, partially undermined by ageing accommodation stock and a city centre in need of investment.</a:t>
            </a:r>
            <a:endParaRPr sz="1000" b="0" i="0" u="none" strike="noStrike" cap="none">
              <a:solidFill>
                <a:schemeClr val="dk1"/>
              </a:solidFill>
              <a:latin typeface="Calibri"/>
              <a:ea typeface="Calibri"/>
              <a:cs typeface="Calibri"/>
              <a:sym typeface="Calibri"/>
            </a:endParaRPr>
          </a:p>
        </p:txBody>
      </p:sp>
      <p:sp>
        <p:nvSpPr>
          <p:cNvPr id="393" name="Google Shape;393;p8"/>
          <p:cNvSpPr/>
          <p:nvPr/>
        </p:nvSpPr>
        <p:spPr>
          <a:xfrm>
            <a:off x="274320" y="4160520"/>
            <a:ext cx="34290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BF00"/>
              </a:buClr>
              <a:buSzPts val="1000"/>
              <a:buFont typeface="Montserrat"/>
              <a:buNone/>
            </a:pPr>
            <a:r>
              <a:rPr lang="en-US" sz="1000" b="1" i="0" u="none" strike="noStrike" cap="none">
                <a:solidFill>
                  <a:srgbClr val="FFBF00"/>
                </a:solidFill>
                <a:latin typeface="Montserrat"/>
                <a:ea typeface="Montserrat"/>
                <a:cs typeface="Montserrat"/>
                <a:sym typeface="Montserrat"/>
              </a:rPr>
              <a:t>Strategic implication:</a:t>
            </a:r>
            <a:endParaRPr sz="1000" b="0" i="0" u="none" strike="noStrike" cap="none">
              <a:solidFill>
                <a:schemeClr val="dk1"/>
              </a:solidFill>
              <a:latin typeface="Calibri"/>
              <a:ea typeface="Calibri"/>
              <a:cs typeface="Calibri"/>
              <a:sym typeface="Calibri"/>
            </a:endParaRPr>
          </a:p>
        </p:txBody>
      </p:sp>
      <p:sp>
        <p:nvSpPr>
          <p:cNvPr id="394" name="Google Shape;394;p8"/>
          <p:cNvSpPr/>
          <p:nvPr/>
        </p:nvSpPr>
        <p:spPr>
          <a:xfrm>
            <a:off x="274320" y="4389120"/>
            <a:ext cx="3429000" cy="11887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0" u="none" strike="noStrike" cap="none">
                <a:solidFill>
                  <a:srgbClr val="FFFFFF"/>
                </a:solidFill>
                <a:latin typeface="Calibri"/>
                <a:ea typeface="Calibri"/>
                <a:cs typeface="Calibri"/>
                <a:sym typeface="Calibri"/>
              </a:rPr>
              <a:t>The location asset cannot be replicated by competitors. Investment trade-offs in the restructure should weigh visible accommodation upgrades and Pontio-equivalent spaces over deferred maintenance.</a:t>
            </a:r>
            <a:endParaRPr sz="1000" b="0" i="0" u="none" strike="noStrike" cap="none">
              <a:solidFill>
                <a:schemeClr val="dk1"/>
              </a:solidFill>
              <a:latin typeface="Calibri"/>
              <a:ea typeface="Calibri"/>
              <a:cs typeface="Calibri"/>
              <a:sym typeface="Calibri"/>
            </a:endParaRPr>
          </a:p>
        </p:txBody>
      </p:sp>
      <p:sp>
        <p:nvSpPr>
          <p:cNvPr id="395" name="Google Shape;395;p8"/>
          <p:cNvSpPr/>
          <p:nvPr/>
        </p:nvSpPr>
        <p:spPr>
          <a:xfrm>
            <a:off x="4160520" y="502920"/>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76221"/>
              </a:buClr>
              <a:buSzPts val="1200"/>
              <a:buFont typeface="Montserrat"/>
              <a:buNone/>
            </a:pPr>
            <a:r>
              <a:rPr lang="en-US" sz="1200" b="1" i="0" u="none" strike="noStrike" cap="none">
                <a:solidFill>
                  <a:srgbClr val="276221"/>
                </a:solidFill>
                <a:latin typeface="Montserrat"/>
                <a:ea typeface="Montserrat"/>
                <a:cs typeface="Montserrat"/>
                <a:sym typeface="Montserrat"/>
              </a:rPr>
              <a:t>Positive signals</a:t>
            </a:r>
            <a:endParaRPr sz="1200" b="0" i="0" u="none" strike="noStrike" cap="none">
              <a:solidFill>
                <a:schemeClr val="dk1"/>
              </a:solidFill>
              <a:latin typeface="Calibri"/>
              <a:ea typeface="Calibri"/>
              <a:cs typeface="Calibri"/>
              <a:sym typeface="Calibri"/>
            </a:endParaRPr>
          </a:p>
        </p:txBody>
      </p:sp>
      <p:sp>
        <p:nvSpPr>
          <p:cNvPr id="396" name="Google Shape;396;p8"/>
          <p:cNvSpPr/>
          <p:nvPr/>
        </p:nvSpPr>
        <p:spPr>
          <a:xfrm>
            <a:off x="4160520" y="786384"/>
            <a:ext cx="7680960" cy="27432"/>
          </a:xfrm>
          <a:prstGeom prst="rect">
            <a:avLst/>
          </a:prstGeom>
          <a:solidFill>
            <a:srgbClr val="2762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8"/>
          <p:cNvSpPr/>
          <p:nvPr/>
        </p:nvSpPr>
        <p:spPr>
          <a:xfrm>
            <a:off x="4160520" y="914400"/>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8"/>
          <p:cNvSpPr/>
          <p:nvPr/>
        </p:nvSpPr>
        <p:spPr>
          <a:xfrm>
            <a:off x="4270248" y="960120"/>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Snowdonia, Menai Strait, and coastal location consistently described as among the best UK study environments</a:t>
            </a:r>
            <a:endParaRPr sz="1000" b="0" i="0" u="none" strike="noStrike" cap="none">
              <a:solidFill>
                <a:schemeClr val="dk1"/>
              </a:solidFill>
              <a:latin typeface="Calibri"/>
              <a:ea typeface="Calibri"/>
              <a:cs typeface="Calibri"/>
              <a:sym typeface="Calibri"/>
            </a:endParaRPr>
          </a:p>
        </p:txBody>
      </p:sp>
      <p:sp>
        <p:nvSpPr>
          <p:cNvPr id="399" name="Google Shape;399;p8"/>
          <p:cNvSpPr/>
          <p:nvPr/>
        </p:nvSpPr>
        <p:spPr>
          <a:xfrm>
            <a:off x="4160520" y="1444752"/>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8"/>
          <p:cNvSpPr/>
          <p:nvPr/>
        </p:nvSpPr>
        <p:spPr>
          <a:xfrm>
            <a:off x="4270248" y="1490472"/>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Pontio building, Main Arts, state-of-the-art gym with Snowdon view all cited as standout facilities</a:t>
            </a:r>
            <a:endParaRPr sz="1000" b="0" i="0" u="none" strike="noStrike" cap="none">
              <a:solidFill>
                <a:schemeClr val="dk1"/>
              </a:solidFill>
              <a:latin typeface="Calibri"/>
              <a:ea typeface="Calibri"/>
              <a:cs typeface="Calibri"/>
              <a:sym typeface="Calibri"/>
            </a:endParaRPr>
          </a:p>
        </p:txBody>
      </p:sp>
      <p:sp>
        <p:nvSpPr>
          <p:cNvPr id="401" name="Google Shape;401;p8"/>
          <p:cNvSpPr/>
          <p:nvPr/>
        </p:nvSpPr>
        <p:spPr>
          <a:xfrm>
            <a:off x="4160520" y="1975104"/>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8"/>
          <p:cNvSpPr/>
          <p:nvPr/>
        </p:nvSpPr>
        <p:spPr>
          <a:xfrm>
            <a:off x="4270248" y="2020824"/>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Whatuni halls rating 4.4 / 5</a:t>
            </a:r>
            <a:endParaRPr sz="1000" b="0" i="0" u="none" strike="noStrike" cap="none">
              <a:solidFill>
                <a:schemeClr val="dk1"/>
              </a:solidFill>
              <a:latin typeface="Calibri"/>
              <a:ea typeface="Calibri"/>
              <a:cs typeface="Calibri"/>
              <a:sym typeface="Calibri"/>
            </a:endParaRPr>
          </a:p>
        </p:txBody>
      </p:sp>
      <p:sp>
        <p:nvSpPr>
          <p:cNvPr id="403" name="Google Shape;403;p8"/>
          <p:cNvSpPr/>
          <p:nvPr/>
        </p:nvSpPr>
        <p:spPr>
          <a:xfrm>
            <a:off x="4160520" y="2734056"/>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00000"/>
              </a:buClr>
              <a:buSzPts val="1200"/>
              <a:buFont typeface="Montserrat"/>
              <a:buNone/>
            </a:pPr>
            <a:r>
              <a:rPr lang="en-US" sz="1200" b="1" i="0" u="none" strike="noStrike" cap="none">
                <a:solidFill>
                  <a:srgbClr val="C00000"/>
                </a:solidFill>
                <a:latin typeface="Montserrat"/>
                <a:ea typeface="Montserrat"/>
                <a:cs typeface="Montserrat"/>
                <a:sym typeface="Montserrat"/>
              </a:rPr>
              <a:t>Negative signals</a:t>
            </a:r>
            <a:endParaRPr sz="1200" b="0" i="0" u="none" strike="noStrike" cap="none">
              <a:solidFill>
                <a:schemeClr val="dk1"/>
              </a:solidFill>
              <a:latin typeface="Calibri"/>
              <a:ea typeface="Calibri"/>
              <a:cs typeface="Calibri"/>
              <a:sym typeface="Calibri"/>
            </a:endParaRPr>
          </a:p>
        </p:txBody>
      </p:sp>
      <p:sp>
        <p:nvSpPr>
          <p:cNvPr id="404" name="Google Shape;404;p8"/>
          <p:cNvSpPr/>
          <p:nvPr/>
        </p:nvSpPr>
        <p:spPr>
          <a:xfrm>
            <a:off x="4160520" y="3008376"/>
            <a:ext cx="7680960" cy="27432"/>
          </a:xfrm>
          <a:prstGeom prst="rect">
            <a:avLst/>
          </a:prstGeom>
          <a:solidFill>
            <a:srgbClr val="C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8"/>
          <p:cNvSpPr/>
          <p:nvPr/>
        </p:nvSpPr>
        <p:spPr>
          <a:xfrm>
            <a:off x="4160520" y="3136392"/>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8"/>
          <p:cNvSpPr/>
          <p:nvPr/>
        </p:nvSpPr>
        <p:spPr>
          <a:xfrm>
            <a:off x="4270248" y="3182112"/>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Older accommodation stock described as poor for energy efficiency and basic amenity</a:t>
            </a:r>
            <a:endParaRPr sz="1000" b="0" i="0" u="none" strike="noStrike" cap="none">
              <a:solidFill>
                <a:schemeClr val="dk1"/>
              </a:solidFill>
              <a:latin typeface="Calibri"/>
              <a:ea typeface="Calibri"/>
              <a:cs typeface="Calibri"/>
              <a:sym typeface="Calibri"/>
            </a:endParaRPr>
          </a:p>
        </p:txBody>
      </p:sp>
      <p:sp>
        <p:nvSpPr>
          <p:cNvPr id="407" name="Google Shape;407;p8"/>
          <p:cNvSpPr/>
          <p:nvPr/>
        </p:nvSpPr>
        <p:spPr>
          <a:xfrm>
            <a:off x="4160520" y="3621024"/>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8"/>
          <p:cNvSpPr/>
          <p:nvPr/>
        </p:nvSpPr>
        <p:spPr>
          <a:xfrm>
            <a:off x="4270248" y="3666744"/>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Some buildings (Fron Heulog cited) lack basic facilities including kitchen and eating space</a:t>
            </a:r>
            <a:endParaRPr sz="1000" b="0" i="0" u="none" strike="noStrike" cap="none">
              <a:solidFill>
                <a:schemeClr val="dk1"/>
              </a:solidFill>
              <a:latin typeface="Calibri"/>
              <a:ea typeface="Calibri"/>
              <a:cs typeface="Calibri"/>
              <a:sym typeface="Calibri"/>
            </a:endParaRPr>
          </a:p>
        </p:txBody>
      </p:sp>
      <p:sp>
        <p:nvSpPr>
          <p:cNvPr id="409" name="Google Shape;409;p8"/>
          <p:cNvSpPr/>
          <p:nvPr/>
        </p:nvSpPr>
        <p:spPr>
          <a:xfrm>
            <a:off x="4160520" y="4105656"/>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8"/>
          <p:cNvSpPr/>
          <p:nvPr/>
        </p:nvSpPr>
        <p:spPr>
          <a:xfrm>
            <a:off x="4270248" y="4151376"/>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City centre described as needing investment, with shops closing early and limited variety</a:t>
            </a:r>
            <a:endParaRPr sz="1000" b="0" i="0" u="none" strike="noStrike" cap="none">
              <a:solidFill>
                <a:schemeClr val="dk1"/>
              </a:solidFill>
              <a:latin typeface="Calibri"/>
              <a:ea typeface="Calibri"/>
              <a:cs typeface="Calibri"/>
              <a:sym typeface="Calibri"/>
            </a:endParaRPr>
          </a:p>
        </p:txBody>
      </p:sp>
      <p:sp>
        <p:nvSpPr>
          <p:cNvPr id="411" name="Google Shape;411;p8"/>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2F6FA"/>
        </a:solidFill>
        <a:effectLst/>
      </p:bgPr>
    </p:bg>
    <p:spTree>
      <p:nvGrpSpPr>
        <p:cNvPr id="1" name="Shape 416"/>
        <p:cNvGrpSpPr/>
        <p:nvPr/>
      </p:nvGrpSpPr>
      <p:grpSpPr>
        <a:xfrm>
          <a:off x="0" y="0"/>
          <a:ext cx="0" cy="0"/>
          <a:chOff x="0" y="0"/>
          <a:chExt cx="0" cy="0"/>
        </a:xfrm>
      </p:grpSpPr>
      <p:sp>
        <p:nvSpPr>
          <p:cNvPr id="417" name="Google Shape;417;p9"/>
          <p:cNvSpPr/>
          <p:nvPr/>
        </p:nvSpPr>
        <p:spPr>
          <a:xfrm>
            <a:off x="365760" y="164592"/>
            <a:ext cx="7315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DIMENSION 5 OF 8  ,  DEEP DIVE</a:t>
            </a:r>
            <a:endParaRPr sz="1000" b="0" i="0" u="none" strike="noStrike" cap="none">
              <a:solidFill>
                <a:schemeClr val="dk1"/>
              </a:solidFill>
              <a:latin typeface="Calibri"/>
              <a:ea typeface="Calibri"/>
              <a:cs typeface="Calibri"/>
              <a:sym typeface="Calibri"/>
            </a:endParaRPr>
          </a:p>
        </p:txBody>
      </p:sp>
      <p:pic>
        <p:nvPicPr>
          <p:cNvPr id="418" name="Google Shape;418;p9"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419" name="Google Shape;419;p9"/>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9"/>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421" name="Google Shape;421;p9"/>
          <p:cNvSpPr/>
          <p:nvPr/>
        </p:nvSpPr>
        <p:spPr>
          <a:xfrm>
            <a:off x="0" y="0"/>
            <a:ext cx="3931920"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9"/>
          <p:cNvSpPr/>
          <p:nvPr/>
        </p:nvSpPr>
        <p:spPr>
          <a:xfrm>
            <a:off x="274320" y="438912"/>
            <a:ext cx="658368" cy="65836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9"/>
          <p:cNvSpPr/>
          <p:nvPr/>
        </p:nvSpPr>
        <p:spPr>
          <a:xfrm>
            <a:off x="274320" y="438912"/>
            <a:ext cx="658368" cy="65836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2147"/>
              </a:buClr>
              <a:buSzPts val="1400"/>
              <a:buFont typeface="Montserrat"/>
              <a:buNone/>
            </a:pPr>
            <a:r>
              <a:rPr lang="en-US" sz="1400" b="1" i="0" u="none" strike="noStrike" cap="none">
                <a:solidFill>
                  <a:srgbClr val="002147"/>
                </a:solidFill>
                <a:latin typeface="Montserrat"/>
                <a:ea typeface="Montserrat"/>
                <a:cs typeface="Montserrat"/>
                <a:sym typeface="Montserrat"/>
              </a:rPr>
              <a:t>STA</a:t>
            </a:r>
            <a:endParaRPr sz="1400" b="0" i="0" u="none" strike="noStrike" cap="none">
              <a:solidFill>
                <a:schemeClr val="dk1"/>
              </a:solidFill>
              <a:latin typeface="Calibri"/>
              <a:ea typeface="Calibri"/>
              <a:cs typeface="Calibri"/>
              <a:sym typeface="Calibri"/>
            </a:endParaRPr>
          </a:p>
        </p:txBody>
      </p:sp>
      <p:sp>
        <p:nvSpPr>
          <p:cNvPr id="424" name="Google Shape;424;p9"/>
          <p:cNvSpPr/>
          <p:nvPr/>
        </p:nvSpPr>
        <p:spPr>
          <a:xfrm>
            <a:off x="1051560" y="475488"/>
            <a:ext cx="274320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2000"/>
              <a:buFont typeface="Montserrat"/>
              <a:buNone/>
            </a:pPr>
            <a:r>
              <a:rPr lang="en-US" sz="2000" b="1" i="0" u="none" strike="noStrike" cap="none">
                <a:solidFill>
                  <a:srgbClr val="FFFFFF"/>
                </a:solidFill>
                <a:latin typeface="Montserrat"/>
                <a:ea typeface="Montserrat"/>
                <a:cs typeface="Montserrat"/>
                <a:sym typeface="Montserrat"/>
              </a:rPr>
              <a:t>Status</a:t>
            </a:r>
            <a:endParaRPr sz="2000" b="0" i="0" u="none" strike="noStrike" cap="none">
              <a:solidFill>
                <a:schemeClr val="dk1"/>
              </a:solidFill>
              <a:latin typeface="Calibri"/>
              <a:ea typeface="Calibri"/>
              <a:cs typeface="Calibri"/>
              <a:sym typeface="Calibri"/>
            </a:endParaRPr>
          </a:p>
        </p:txBody>
      </p:sp>
      <p:sp>
        <p:nvSpPr>
          <p:cNvPr id="425" name="Google Shape;425;p9"/>
          <p:cNvSpPr/>
          <p:nvPr/>
        </p:nvSpPr>
        <p:spPr>
          <a:xfrm>
            <a:off x="274320" y="987552"/>
            <a:ext cx="3429000" cy="43891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Calibri"/>
              <a:buNone/>
            </a:pPr>
            <a:r>
              <a:rPr lang="en-US" sz="1000" b="0" i="1" u="none" strike="noStrike" cap="none">
                <a:solidFill>
                  <a:srgbClr val="00CED1"/>
                </a:solidFill>
                <a:latin typeface="Calibri"/>
                <a:ea typeface="Calibri"/>
                <a:cs typeface="Calibri"/>
                <a:sym typeface="Calibri"/>
              </a:rPr>
              <a:t>Will this degree open doors and do employers respect it?</a:t>
            </a:r>
            <a:endParaRPr sz="1000" b="0" i="0" u="none" strike="noStrike" cap="none">
              <a:solidFill>
                <a:schemeClr val="dk1"/>
              </a:solidFill>
              <a:latin typeface="Calibri"/>
              <a:ea typeface="Calibri"/>
              <a:cs typeface="Calibri"/>
              <a:sym typeface="Calibri"/>
            </a:endParaRPr>
          </a:p>
        </p:txBody>
      </p:sp>
      <p:sp>
        <p:nvSpPr>
          <p:cNvPr id="426" name="Google Shape;426;p9"/>
          <p:cNvSpPr/>
          <p:nvPr/>
        </p:nvSpPr>
        <p:spPr>
          <a:xfrm>
            <a:off x="274320" y="1490472"/>
            <a:ext cx="3108960" cy="18288"/>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9"/>
          <p:cNvSpPr/>
          <p:nvPr/>
        </p:nvSpPr>
        <p:spPr>
          <a:xfrm>
            <a:off x="274320" y="1627632"/>
            <a:ext cx="1645920" cy="1371600"/>
          </a:xfrm>
          <a:prstGeom prst="rect">
            <a:avLst/>
          </a:prstGeom>
          <a:solidFill>
            <a:srgbClr val="C6EFCE"/>
          </a:solidFill>
          <a:ln>
            <a:noFill/>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9"/>
          <p:cNvSpPr/>
          <p:nvPr/>
        </p:nvSpPr>
        <p:spPr>
          <a:xfrm>
            <a:off x="274320" y="1673352"/>
            <a:ext cx="1645920" cy="914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5800"/>
              <a:buFont typeface="Montserrat"/>
              <a:buNone/>
            </a:pPr>
            <a:r>
              <a:rPr lang="en-US" sz="5800" b="1" i="0" u="none" strike="noStrike" cap="none">
                <a:solidFill>
                  <a:srgbClr val="276221"/>
                </a:solidFill>
                <a:latin typeface="Montserrat"/>
                <a:ea typeface="Montserrat"/>
                <a:cs typeface="Montserrat"/>
                <a:sym typeface="Montserrat"/>
              </a:rPr>
              <a:t>8.8</a:t>
            </a:r>
            <a:endParaRPr sz="5800" b="0" i="0" u="none" strike="noStrike" cap="none">
              <a:solidFill>
                <a:schemeClr val="dk1"/>
              </a:solidFill>
              <a:latin typeface="Calibri"/>
              <a:ea typeface="Calibri"/>
              <a:cs typeface="Calibri"/>
              <a:sym typeface="Calibri"/>
            </a:endParaRPr>
          </a:p>
        </p:txBody>
      </p:sp>
      <p:sp>
        <p:nvSpPr>
          <p:cNvPr id="429" name="Google Shape;429;p9"/>
          <p:cNvSpPr/>
          <p:nvPr/>
        </p:nvSpPr>
        <p:spPr>
          <a:xfrm>
            <a:off x="274320" y="2542032"/>
            <a:ext cx="1645920" cy="25603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1200"/>
              <a:buFont typeface="Calibri"/>
              <a:buNone/>
            </a:pPr>
            <a:r>
              <a:rPr lang="en-US" sz="1200" b="0" i="0" u="none" strike="noStrike" cap="none">
                <a:solidFill>
                  <a:srgbClr val="276221"/>
                </a:solidFill>
                <a:latin typeface="Calibri"/>
                <a:ea typeface="Calibri"/>
                <a:cs typeface="Calibri"/>
                <a:sym typeface="Calibri"/>
              </a:rPr>
              <a:t>/ 10</a:t>
            </a:r>
            <a:endParaRPr sz="1200" b="0" i="0" u="none" strike="noStrike" cap="none">
              <a:solidFill>
                <a:schemeClr val="dk1"/>
              </a:solidFill>
              <a:latin typeface="Calibri"/>
              <a:ea typeface="Calibri"/>
              <a:cs typeface="Calibri"/>
              <a:sym typeface="Calibri"/>
            </a:endParaRPr>
          </a:p>
        </p:txBody>
      </p:sp>
      <p:sp>
        <p:nvSpPr>
          <p:cNvPr id="430" name="Google Shape;430;p9"/>
          <p:cNvSpPr/>
          <p:nvPr/>
        </p:nvSpPr>
        <p:spPr>
          <a:xfrm>
            <a:off x="2057400" y="1737360"/>
            <a:ext cx="173736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High Evidence</a:t>
            </a:r>
            <a:endParaRPr sz="1000" b="0" i="0" u="none" strike="noStrike" cap="none">
              <a:solidFill>
                <a:schemeClr val="dk1"/>
              </a:solidFill>
              <a:latin typeface="Calibri"/>
              <a:ea typeface="Calibri"/>
              <a:cs typeface="Calibri"/>
              <a:sym typeface="Calibri"/>
            </a:endParaRPr>
          </a:p>
        </p:txBody>
      </p:sp>
      <p:sp>
        <p:nvSpPr>
          <p:cNvPr id="431" name="Google Shape;431;p9"/>
          <p:cNvSpPr/>
          <p:nvPr/>
        </p:nvSpPr>
        <p:spPr>
          <a:xfrm>
            <a:off x="274320" y="3154680"/>
            <a:ext cx="34290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Student experience signal:</a:t>
            </a:r>
            <a:endParaRPr sz="1000" b="0" i="0" u="none" strike="noStrike" cap="none">
              <a:solidFill>
                <a:schemeClr val="dk1"/>
              </a:solidFill>
              <a:latin typeface="Calibri"/>
              <a:ea typeface="Calibri"/>
              <a:cs typeface="Calibri"/>
              <a:sym typeface="Calibri"/>
            </a:endParaRPr>
          </a:p>
        </p:txBody>
      </p:sp>
      <p:sp>
        <p:nvSpPr>
          <p:cNvPr id="432" name="Google Shape;432;p9"/>
          <p:cNvSpPr/>
          <p:nvPr/>
        </p:nvSpPr>
        <p:spPr>
          <a:xfrm>
            <a:off x="274320" y="3383280"/>
            <a:ext cx="34290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1" u="none" strike="noStrike" cap="none">
                <a:solidFill>
                  <a:srgbClr val="FFFFFF"/>
                </a:solidFill>
                <a:latin typeface="Calibri"/>
                <a:ea typeface="Calibri"/>
                <a:cs typeface="Calibri"/>
                <a:sym typeface="Calibri"/>
              </a:rPr>
              <a:t>Graduate outcomes and rankings are concretely strong and improving year on year.</a:t>
            </a:r>
            <a:endParaRPr sz="1000" b="0" i="0" u="none" strike="noStrike" cap="none">
              <a:solidFill>
                <a:schemeClr val="dk1"/>
              </a:solidFill>
              <a:latin typeface="Calibri"/>
              <a:ea typeface="Calibri"/>
              <a:cs typeface="Calibri"/>
              <a:sym typeface="Calibri"/>
            </a:endParaRPr>
          </a:p>
        </p:txBody>
      </p:sp>
      <p:sp>
        <p:nvSpPr>
          <p:cNvPr id="433" name="Google Shape;433;p9"/>
          <p:cNvSpPr/>
          <p:nvPr/>
        </p:nvSpPr>
        <p:spPr>
          <a:xfrm>
            <a:off x="274320" y="4160520"/>
            <a:ext cx="34290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BF00"/>
              </a:buClr>
              <a:buSzPts val="1000"/>
              <a:buFont typeface="Montserrat"/>
              <a:buNone/>
            </a:pPr>
            <a:r>
              <a:rPr lang="en-US" sz="1000" b="1" i="0" u="none" strike="noStrike" cap="none">
                <a:solidFill>
                  <a:srgbClr val="FFBF00"/>
                </a:solidFill>
                <a:latin typeface="Montserrat"/>
                <a:ea typeface="Montserrat"/>
                <a:cs typeface="Montserrat"/>
                <a:sym typeface="Montserrat"/>
              </a:rPr>
              <a:t>Strategic implication:</a:t>
            </a:r>
            <a:endParaRPr sz="1000" b="0" i="0" u="none" strike="noStrike" cap="none">
              <a:solidFill>
                <a:schemeClr val="dk1"/>
              </a:solidFill>
              <a:latin typeface="Calibri"/>
              <a:ea typeface="Calibri"/>
              <a:cs typeface="Calibri"/>
              <a:sym typeface="Calibri"/>
            </a:endParaRPr>
          </a:p>
        </p:txBody>
      </p:sp>
      <p:sp>
        <p:nvSpPr>
          <p:cNvPr id="434" name="Google Shape;434;p9"/>
          <p:cNvSpPr/>
          <p:nvPr/>
        </p:nvSpPr>
        <p:spPr>
          <a:xfrm>
            <a:off x="274320" y="4389120"/>
            <a:ext cx="3429000" cy="11887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0" u="none" strike="noStrike" cap="none">
                <a:solidFill>
                  <a:srgbClr val="FFFFFF"/>
                </a:solidFill>
                <a:latin typeface="Calibri"/>
                <a:ea typeface="Calibri"/>
                <a:cs typeface="Calibri"/>
                <a:sym typeface="Calibri"/>
              </a:rPr>
              <a:t>Status is strongly differentiated and the upward trajectory is real. The narrative around graduate outcomes and recent ranking gains is currently the institutions most valuable recruitment story.</a:t>
            </a:r>
            <a:endParaRPr sz="1000" b="0" i="0" u="none" strike="noStrike" cap="none">
              <a:solidFill>
                <a:schemeClr val="dk1"/>
              </a:solidFill>
              <a:latin typeface="Calibri"/>
              <a:ea typeface="Calibri"/>
              <a:cs typeface="Calibri"/>
              <a:sym typeface="Calibri"/>
            </a:endParaRPr>
          </a:p>
        </p:txBody>
      </p:sp>
      <p:sp>
        <p:nvSpPr>
          <p:cNvPr id="435" name="Google Shape;435;p9"/>
          <p:cNvSpPr/>
          <p:nvPr/>
        </p:nvSpPr>
        <p:spPr>
          <a:xfrm>
            <a:off x="4160520" y="502920"/>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76221"/>
              </a:buClr>
              <a:buSzPts val="1200"/>
              <a:buFont typeface="Montserrat"/>
              <a:buNone/>
            </a:pPr>
            <a:r>
              <a:rPr lang="en-US" sz="1200" b="1" i="0" u="none" strike="noStrike" cap="none">
                <a:solidFill>
                  <a:srgbClr val="276221"/>
                </a:solidFill>
                <a:latin typeface="Montserrat"/>
                <a:ea typeface="Montserrat"/>
                <a:cs typeface="Montserrat"/>
                <a:sym typeface="Montserrat"/>
              </a:rPr>
              <a:t>Positive signals</a:t>
            </a:r>
            <a:endParaRPr sz="1200" b="0" i="0" u="none" strike="noStrike" cap="none">
              <a:solidFill>
                <a:schemeClr val="dk1"/>
              </a:solidFill>
              <a:latin typeface="Calibri"/>
              <a:ea typeface="Calibri"/>
              <a:cs typeface="Calibri"/>
              <a:sym typeface="Calibri"/>
            </a:endParaRPr>
          </a:p>
        </p:txBody>
      </p:sp>
      <p:sp>
        <p:nvSpPr>
          <p:cNvPr id="436" name="Google Shape;436;p9"/>
          <p:cNvSpPr/>
          <p:nvPr/>
        </p:nvSpPr>
        <p:spPr>
          <a:xfrm>
            <a:off x="4160520" y="786384"/>
            <a:ext cx="7680960" cy="27432"/>
          </a:xfrm>
          <a:prstGeom prst="rect">
            <a:avLst/>
          </a:prstGeom>
          <a:solidFill>
            <a:srgbClr val="2762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9"/>
          <p:cNvSpPr/>
          <p:nvPr/>
        </p:nvSpPr>
        <p:spPr>
          <a:xfrm>
            <a:off x="4160520" y="914400"/>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9"/>
          <p:cNvSpPr/>
          <p:nvPr/>
        </p:nvSpPr>
        <p:spPr>
          <a:xfrm>
            <a:off x="4270248" y="960120"/>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dirty="0">
                <a:solidFill>
                  <a:srgbClr val="1A4A1A"/>
                </a:solidFill>
                <a:latin typeface="Calibri"/>
                <a:ea typeface="Calibri"/>
                <a:cs typeface="Calibri"/>
                <a:sym typeface="Calibri"/>
              </a:rPr>
              <a:t>+  Graduate Outcomes Survey reports 95 per cent of Caerwen graduates in work or further study within 15 months</a:t>
            </a:r>
            <a:endParaRPr sz="1000" b="0" i="0" u="none" strike="noStrike" cap="none" dirty="0">
              <a:solidFill>
                <a:schemeClr val="dk1"/>
              </a:solidFill>
              <a:latin typeface="Calibri"/>
              <a:ea typeface="Calibri"/>
              <a:cs typeface="Calibri"/>
              <a:sym typeface="Calibri"/>
            </a:endParaRPr>
          </a:p>
        </p:txBody>
      </p:sp>
      <p:sp>
        <p:nvSpPr>
          <p:cNvPr id="439" name="Google Shape;439;p9"/>
          <p:cNvSpPr/>
          <p:nvPr/>
        </p:nvSpPr>
        <p:spPr>
          <a:xfrm>
            <a:off x="4160520" y="1444752"/>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9"/>
          <p:cNvSpPr/>
          <p:nvPr/>
        </p:nvSpPr>
        <p:spPr>
          <a:xfrm>
            <a:off x="4270248" y="1490472"/>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dirty="0">
                <a:solidFill>
                  <a:srgbClr val="1A4A1A"/>
                </a:solidFill>
                <a:latin typeface="Calibri"/>
                <a:ea typeface="Calibri"/>
                <a:cs typeface="Calibri"/>
                <a:sym typeface="Calibri"/>
              </a:rPr>
              <a:t>+  Complete University Guide 2026 ranks Caerwen 15th in the UK and top in Wales, a 13-place national climb</a:t>
            </a:r>
            <a:endParaRPr sz="1000" b="0" i="0" u="none" strike="noStrike" cap="none" dirty="0">
              <a:solidFill>
                <a:schemeClr val="dk1"/>
              </a:solidFill>
              <a:latin typeface="Calibri"/>
              <a:ea typeface="Calibri"/>
              <a:cs typeface="Calibri"/>
              <a:sym typeface="Calibri"/>
            </a:endParaRPr>
          </a:p>
        </p:txBody>
      </p:sp>
      <p:sp>
        <p:nvSpPr>
          <p:cNvPr id="441" name="Google Shape;441;p9"/>
          <p:cNvSpPr/>
          <p:nvPr/>
        </p:nvSpPr>
        <p:spPr>
          <a:xfrm>
            <a:off x="4160520" y="1975104"/>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9"/>
          <p:cNvSpPr/>
          <p:nvPr/>
        </p:nvSpPr>
        <p:spPr>
          <a:xfrm>
            <a:off x="4270248" y="2020824"/>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CareerConnect platform and Internship Scheme link students to placements with Santander, Siemens Healthineers, BBC Cymru, WRU and others</a:t>
            </a:r>
            <a:endParaRPr sz="1000" b="0" i="0" u="none" strike="noStrike" cap="none">
              <a:solidFill>
                <a:schemeClr val="dk1"/>
              </a:solidFill>
              <a:latin typeface="Calibri"/>
              <a:ea typeface="Calibri"/>
              <a:cs typeface="Calibri"/>
              <a:sym typeface="Calibri"/>
            </a:endParaRPr>
          </a:p>
        </p:txBody>
      </p:sp>
      <p:sp>
        <p:nvSpPr>
          <p:cNvPr id="443" name="Google Shape;443;p9"/>
          <p:cNvSpPr/>
          <p:nvPr/>
        </p:nvSpPr>
        <p:spPr>
          <a:xfrm>
            <a:off x="4160520" y="2505456"/>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9"/>
          <p:cNvSpPr/>
          <p:nvPr/>
        </p:nvSpPr>
        <p:spPr>
          <a:xfrm>
            <a:off x="4270248" y="2551176"/>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Median graduate earnings reported above sector average for similar institutions</a:t>
            </a:r>
            <a:endParaRPr sz="1000" b="0" i="0" u="none" strike="noStrike" cap="none">
              <a:solidFill>
                <a:schemeClr val="dk1"/>
              </a:solidFill>
              <a:latin typeface="Calibri"/>
              <a:ea typeface="Calibri"/>
              <a:cs typeface="Calibri"/>
              <a:sym typeface="Calibri"/>
            </a:endParaRPr>
          </a:p>
        </p:txBody>
      </p:sp>
      <p:sp>
        <p:nvSpPr>
          <p:cNvPr id="445" name="Google Shape;445;p9"/>
          <p:cNvSpPr/>
          <p:nvPr/>
        </p:nvSpPr>
        <p:spPr>
          <a:xfrm>
            <a:off x="4160520" y="3035808"/>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9"/>
          <p:cNvSpPr/>
          <p:nvPr/>
        </p:nvSpPr>
        <p:spPr>
          <a:xfrm>
            <a:off x="4270248" y="3081528"/>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Most undergraduate degrees offer placement-year option to enhance employability</a:t>
            </a:r>
            <a:endParaRPr sz="1000" b="0" i="0" u="none" strike="noStrike" cap="none">
              <a:solidFill>
                <a:schemeClr val="dk1"/>
              </a:solidFill>
              <a:latin typeface="Calibri"/>
              <a:ea typeface="Calibri"/>
              <a:cs typeface="Calibri"/>
              <a:sym typeface="Calibri"/>
            </a:endParaRPr>
          </a:p>
        </p:txBody>
      </p:sp>
      <p:sp>
        <p:nvSpPr>
          <p:cNvPr id="447" name="Google Shape;447;p9"/>
          <p:cNvSpPr/>
          <p:nvPr/>
        </p:nvSpPr>
        <p:spPr>
          <a:xfrm>
            <a:off x="4160520" y="3566160"/>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9"/>
          <p:cNvSpPr/>
          <p:nvPr/>
        </p:nvSpPr>
        <p:spPr>
          <a:xfrm>
            <a:off x="4270248" y="3611880"/>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Students Union ranked top 10 in the UK by Whatuni Student Choice Awards</a:t>
            </a:r>
            <a:endParaRPr sz="1000" b="0" i="0" u="none" strike="noStrike" cap="none">
              <a:solidFill>
                <a:schemeClr val="dk1"/>
              </a:solidFill>
              <a:latin typeface="Calibri"/>
              <a:ea typeface="Calibri"/>
              <a:cs typeface="Calibri"/>
              <a:sym typeface="Calibri"/>
            </a:endParaRPr>
          </a:p>
        </p:txBody>
      </p:sp>
      <p:sp>
        <p:nvSpPr>
          <p:cNvPr id="449" name="Google Shape;449;p9"/>
          <p:cNvSpPr/>
          <p:nvPr/>
        </p:nvSpPr>
        <p:spPr>
          <a:xfrm>
            <a:off x="4160520" y="4325112"/>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00000"/>
              </a:buClr>
              <a:buSzPts val="1200"/>
              <a:buFont typeface="Montserrat"/>
              <a:buNone/>
            </a:pPr>
            <a:r>
              <a:rPr lang="en-US" sz="1200" b="1" i="0" u="none" strike="noStrike" cap="none">
                <a:solidFill>
                  <a:srgbClr val="C00000"/>
                </a:solidFill>
                <a:latin typeface="Montserrat"/>
                <a:ea typeface="Montserrat"/>
                <a:cs typeface="Montserrat"/>
                <a:sym typeface="Montserrat"/>
              </a:rPr>
              <a:t>Negative signals</a:t>
            </a:r>
            <a:endParaRPr sz="1200" b="0" i="0" u="none" strike="noStrike" cap="none">
              <a:solidFill>
                <a:schemeClr val="dk1"/>
              </a:solidFill>
              <a:latin typeface="Calibri"/>
              <a:ea typeface="Calibri"/>
              <a:cs typeface="Calibri"/>
              <a:sym typeface="Calibri"/>
            </a:endParaRPr>
          </a:p>
        </p:txBody>
      </p:sp>
      <p:sp>
        <p:nvSpPr>
          <p:cNvPr id="450" name="Google Shape;450;p9"/>
          <p:cNvSpPr/>
          <p:nvPr/>
        </p:nvSpPr>
        <p:spPr>
          <a:xfrm>
            <a:off x="4160520" y="4599432"/>
            <a:ext cx="7680960" cy="27432"/>
          </a:xfrm>
          <a:prstGeom prst="rect">
            <a:avLst/>
          </a:prstGeom>
          <a:solidFill>
            <a:srgbClr val="C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9"/>
          <p:cNvSpPr/>
          <p:nvPr/>
        </p:nvSpPr>
        <p:spPr>
          <a:xfrm>
            <a:off x="4160520" y="4727448"/>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9"/>
          <p:cNvSpPr/>
          <p:nvPr/>
        </p:nvSpPr>
        <p:spPr>
          <a:xfrm>
            <a:off x="4270248" y="4773168"/>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QS World ranking at 566 indicates international reputation remains modest relative to teaching and outcomes performance</a:t>
            </a:r>
            <a:endParaRPr sz="1000" b="0" i="0" u="none" strike="noStrike" cap="none">
              <a:solidFill>
                <a:schemeClr val="dk1"/>
              </a:solidFill>
              <a:latin typeface="Calibri"/>
              <a:ea typeface="Calibri"/>
              <a:cs typeface="Calibri"/>
              <a:sym typeface="Calibri"/>
            </a:endParaRPr>
          </a:p>
        </p:txBody>
      </p:sp>
      <p:sp>
        <p:nvSpPr>
          <p:cNvPr id="453" name="Google Shape;453;p9"/>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3339</Words>
  <Application>Microsoft Macintosh PowerPoint</Application>
  <PresentationFormat>Widescreen</PresentationFormat>
  <Paragraphs>427</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Montserrat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PptxGenJS</dc:creator>
  <cp:lastModifiedBy>David OConnor</cp:lastModifiedBy>
  <cp:revision>5</cp:revision>
  <dcterms:created xsi:type="dcterms:W3CDTF">2026-04-15T12:57:57Z</dcterms:created>
  <dcterms:modified xsi:type="dcterms:W3CDTF">2026-04-20T11:58:08Z</dcterms:modified>
</cp:coreProperties>
</file>